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04"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9144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B4C71EC6-210F-42DE-9C53-41977AD35B3D}" type="datetimeFigureOut">
              <a:rPr lang="ru-RU" smtClean="0"/>
              <a:t>02.04.2019</a:t>
            </a:fld>
            <a:endParaRPr lang="ru-RU"/>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ru-RU"/>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B19B0651-EE4F-4900-A07F-96A6BFA9D0F0}" type="slidenum">
              <a:rPr lang="ru-RU" smtClean="0"/>
              <a:t>‹#›</a:t>
            </a:fld>
            <a:endParaRPr lang="ru-RU"/>
          </a:p>
        </p:txBody>
      </p:sp>
      <p:grpSp>
        <p:nvGrpSpPr>
          <p:cNvPr id="8" name="Group 7"/>
          <p:cNvGrpSpPr/>
          <p:nvPr/>
        </p:nvGrpSpPr>
        <p:grpSpPr>
          <a:xfrm>
            <a:off x="1194101" y="2887530"/>
            <a:ext cx="6779110"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rPr>
                <a:t></a:t>
              </a:r>
              <a:endPar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02.04.2019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grpSp>
        <p:nvGrpSpPr>
          <p:cNvPr id="11" name="Group 10"/>
          <p:cNvGrpSpPr/>
          <p:nvPr/>
        </p:nvGrpSpPr>
        <p:grpSpPr>
          <a:xfrm>
            <a:off x="1172584" y="1392217"/>
            <a:ext cx="6779110" cy="923330"/>
            <a:chOff x="1172584" y="1381459"/>
            <a:chExt cx="6779110" cy="923330"/>
          </a:xfrm>
        </p:grpSpPr>
        <p:sp>
          <p:nvSpPr>
            <p:cNvPr id="15" name="TextBox 14"/>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6560" y="559398"/>
            <a:ext cx="1678193" cy="556676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88488" y="849854"/>
            <a:ext cx="5507917" cy="5023821"/>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02.04.2019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grpSp>
        <p:nvGrpSpPr>
          <p:cNvPr id="11" name="Group 10"/>
          <p:cNvGrpSpPr/>
          <p:nvPr/>
        </p:nvGrpSpPr>
        <p:grpSpPr>
          <a:xfrm rot="5400000">
            <a:off x="3909050" y="2880823"/>
            <a:ext cx="5480154" cy="923330"/>
            <a:chOff x="1815339" y="1381459"/>
            <a:chExt cx="5480154" cy="923330"/>
          </a:xfrm>
        </p:grpSpPr>
        <p:sp>
          <p:nvSpPr>
            <p:cNvPr id="12" name="TextBox 11"/>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02.04.2019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11" name="Title 10"/>
          <p:cNvSpPr>
            <a:spLocks noGrp="1"/>
          </p:cNvSpPr>
          <p:nvPr>
            <p:ph type="title"/>
          </p:nvPr>
        </p:nvSpPr>
        <p:spPr/>
        <p:txBody>
          <a:bodyPr/>
          <a:lstStyle/>
          <a:p>
            <a:r>
              <a:rPr lang="ru-RU" smtClean="0"/>
              <a:t>Образец заголовка</a:t>
            </a:r>
            <a:endParaRPr lang="en-US"/>
          </a:p>
        </p:txBody>
      </p:sp>
      <p:grpSp>
        <p:nvGrpSpPr>
          <p:cNvPr id="12" name="Group 11"/>
          <p:cNvGrpSpPr/>
          <p:nvPr/>
        </p:nvGrpSpPr>
        <p:grpSpPr>
          <a:xfrm>
            <a:off x="1172584" y="1392217"/>
            <a:ext cx="6779110" cy="923330"/>
            <a:chOff x="1172584" y="1381459"/>
            <a:chExt cx="6779110" cy="923330"/>
          </a:xfrm>
        </p:grpSpPr>
        <p:sp>
          <p:nvSpPr>
            <p:cNvPr id="13" name="TextBox 12"/>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9144000" cy="6858000"/>
          </a:xfrm>
          <a:prstGeom prst="rect">
            <a:avLst/>
          </a:prstGeom>
        </p:spPr>
      </p:pic>
      <p:grpSp>
        <p:nvGrpSpPr>
          <p:cNvPr id="7" name="Group 7"/>
          <p:cNvGrpSpPr/>
          <p:nvPr/>
        </p:nvGrpSpPr>
        <p:grpSpPr>
          <a:xfrm>
            <a:off x="1172584" y="2887579"/>
            <a:ext cx="6779110" cy="923330"/>
            <a:chOff x="1172584" y="1381459"/>
            <a:chExt cx="6779110" cy="923330"/>
          </a:xfrm>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690040" y="1204857"/>
            <a:ext cx="7754713" cy="1910716"/>
          </a:xfrm>
        </p:spPr>
        <p:txBody>
          <a:bodyPr anchor="b"/>
          <a:lstStyle>
            <a:lvl1pPr algn="ctr">
              <a:defRPr sz="5400" b="0" cap="none" baseline="0">
                <a:solidFill>
                  <a:schemeClr val="tx2"/>
                </a:solidFill>
              </a:defRPr>
            </a:lvl1pPr>
          </a:lstStyle>
          <a:p>
            <a:r>
              <a:rPr lang="ru-RU" smtClean="0"/>
              <a:t>Образец заголовка</a:t>
            </a:r>
            <a:endParaRPr lang="en-US" dirty="0"/>
          </a:p>
        </p:txBody>
      </p:sp>
      <p:sp>
        <p:nvSpPr>
          <p:cNvPr id="3" name="Text Placeholder 2"/>
          <p:cNvSpPr>
            <a:spLocks noGrp="1"/>
          </p:cNvSpPr>
          <p:nvPr>
            <p:ph type="body" idx="1"/>
          </p:nvPr>
        </p:nvSpPr>
        <p:spPr>
          <a:xfrm>
            <a:off x="699248" y="3767316"/>
            <a:ext cx="7734747"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02.04.2019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4C71EC6-210F-42DE-9C53-41977AD35B3D}" type="datetimeFigureOut">
              <a:rPr lang="ru-RU" smtClean="0"/>
              <a:t>02.04.2019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12" name="Title 11"/>
          <p:cNvSpPr>
            <a:spLocks noGrp="1"/>
          </p:cNvSpPr>
          <p:nvPr>
            <p:ph type="title"/>
          </p:nvPr>
        </p:nvSpPr>
        <p:spPr/>
        <p:txBody>
          <a:bodyPr/>
          <a:lstStyle>
            <a:lvl1pPr>
              <a:defRPr>
                <a:solidFill>
                  <a:schemeClr val="tx2"/>
                </a:solidFill>
              </a:defRPr>
            </a:lvl1pPr>
          </a:lstStyle>
          <a:p>
            <a:r>
              <a:rPr lang="ru-RU" smtClean="0"/>
              <a:t>Образец заголовка</a:t>
            </a:r>
            <a:endParaRPr lang="en-US" dirty="0"/>
          </a:p>
        </p:txBody>
      </p:sp>
      <p:grpSp>
        <p:nvGrpSpPr>
          <p:cNvPr id="13" name="Group 12"/>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685800" y="2240280"/>
            <a:ext cx="3803904" cy="387705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0" name="Content Placeholder 9"/>
          <p:cNvSpPr>
            <a:spLocks noGrp="1"/>
          </p:cNvSpPr>
          <p:nvPr>
            <p:ph sz="quarter" idx="14"/>
          </p:nvPr>
        </p:nvSpPr>
        <p:spPr>
          <a:xfrm>
            <a:off x="4645151" y="2240280"/>
            <a:ext cx="3803904" cy="387705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t>02.04.2019</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grpSp>
        <p:nvGrpSpPr>
          <p:cNvPr id="14" name="Group 13"/>
          <p:cNvGrpSpPr/>
          <p:nvPr/>
        </p:nvGrpSpPr>
        <p:grpSpPr>
          <a:xfrm>
            <a:off x="1172584" y="1392217"/>
            <a:ext cx="6779110" cy="923330"/>
            <a:chOff x="1172584" y="1381459"/>
            <a:chExt cx="6779110" cy="923330"/>
          </a:xfrm>
        </p:grpSpPr>
        <p:sp>
          <p:nvSpPr>
            <p:cNvPr id="16" name="TextBox 15"/>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t>02.04.2019</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grpSp>
        <p:nvGrpSpPr>
          <p:cNvPr id="10" name="Group 9"/>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t>02.04.2019</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5034579" y="1678195"/>
            <a:ext cx="3422483" cy="1886921"/>
          </a:xfrm>
        </p:spPr>
        <p:txBody>
          <a:bodyPr anchor="b"/>
          <a:lstStyle>
            <a:lvl1pPr algn="l">
              <a:defRPr sz="2800" b="0"/>
            </a:lvl1pPr>
          </a:lstStyle>
          <a:p>
            <a:r>
              <a:rPr lang="ru-RU" smtClean="0"/>
              <a:t>Образец заголовка</a:t>
            </a:r>
            <a:endParaRPr lang="en-US"/>
          </a:p>
        </p:txBody>
      </p:sp>
      <p:sp>
        <p:nvSpPr>
          <p:cNvPr id="3" name="Content Placeholder 2"/>
          <p:cNvSpPr>
            <a:spLocks noGrp="1"/>
          </p:cNvSpPr>
          <p:nvPr>
            <p:ph idx="1"/>
          </p:nvPr>
        </p:nvSpPr>
        <p:spPr>
          <a:xfrm>
            <a:off x="692001" y="559398"/>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5034579" y="3603812"/>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02.04.2019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731" y="4668818"/>
            <a:ext cx="7767021" cy="644729"/>
          </a:xfrm>
        </p:spPr>
        <p:txBody>
          <a:bodyPr anchor="b"/>
          <a:lstStyle>
            <a:lvl1pPr algn="ctr">
              <a:defRPr sz="2800" b="0"/>
            </a:lvl1pPr>
          </a:lstStyle>
          <a:p>
            <a:r>
              <a:rPr lang="ru-RU" smtClean="0"/>
              <a:t>Образец заголовка</a:t>
            </a:r>
            <a:endParaRPr lang="en-US"/>
          </a:p>
        </p:txBody>
      </p:sp>
      <p:sp>
        <p:nvSpPr>
          <p:cNvPr id="3" name="Picture Placeholder 2"/>
          <p:cNvSpPr>
            <a:spLocks noGrp="1"/>
          </p:cNvSpPr>
          <p:nvPr>
            <p:ph type="pic" idx="1"/>
          </p:nvPr>
        </p:nvSpPr>
        <p:spPr>
          <a:xfrm rot="240000">
            <a:off x="2183792"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88489"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02.04.2019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88490" y="570156"/>
            <a:ext cx="7756263" cy="1054250"/>
          </a:xfrm>
          <a:prstGeom prst="rect">
            <a:avLst/>
          </a:prstGeom>
        </p:spPr>
        <p:txBody>
          <a:bodyPr vert="horz" lIns="91440" tIns="45720" rIns="91440" bIns="45720" rtlCol="0" anchor="ctr">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699247" y="2248347"/>
            <a:ext cx="7745505" cy="3877815"/>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360378" y="6161442"/>
            <a:ext cx="2133600" cy="365125"/>
          </a:xfrm>
          <a:prstGeom prst="rect">
            <a:avLst/>
          </a:prstGeom>
        </p:spPr>
        <p:txBody>
          <a:bodyPr vert="horz" lIns="91440" tIns="45720" rIns="91440" bIns="45720" rtlCol="0" anchor="ctr"/>
          <a:lstStyle>
            <a:lvl1pPr algn="l">
              <a:defRPr sz="1200">
                <a:solidFill>
                  <a:schemeClr val="tx2"/>
                </a:solidFill>
              </a:defRPr>
            </a:lvl1pPr>
          </a:lstStyle>
          <a:p>
            <a:fld id="{B4C71EC6-210F-42DE-9C53-41977AD35B3D}" type="datetimeFigureOut">
              <a:rPr lang="ru-RU" smtClean="0"/>
              <a:t>02.04.2019</a:t>
            </a:fld>
            <a:endParaRPr lang="ru-RU"/>
          </a:p>
        </p:txBody>
      </p:sp>
      <p:sp>
        <p:nvSpPr>
          <p:cNvPr id="5" name="Footer Placeholder 4"/>
          <p:cNvSpPr>
            <a:spLocks noGrp="1"/>
          </p:cNvSpPr>
          <p:nvPr>
            <p:ph type="ftr" sz="quarter" idx="3"/>
          </p:nvPr>
        </p:nvSpPr>
        <p:spPr>
          <a:xfrm>
            <a:off x="3124200" y="6161442"/>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ru-RU"/>
          </a:p>
        </p:txBody>
      </p:sp>
      <p:sp>
        <p:nvSpPr>
          <p:cNvPr id="6" name="Slide Number Placeholder 5"/>
          <p:cNvSpPr>
            <a:spLocks noGrp="1"/>
          </p:cNvSpPr>
          <p:nvPr>
            <p:ph type="sldNum" sz="quarter" idx="4"/>
          </p:nvPr>
        </p:nvSpPr>
        <p:spPr>
          <a:xfrm>
            <a:off x="6639264" y="6161442"/>
            <a:ext cx="2133600" cy="365125"/>
          </a:xfrm>
          <a:prstGeom prst="rect">
            <a:avLst/>
          </a:prstGeom>
        </p:spPr>
        <p:txBody>
          <a:bodyPr vert="horz" lIns="91440" tIns="45720" rIns="91440" bIns="45720" rtlCol="0" anchor="ctr"/>
          <a:lstStyle>
            <a:lvl1pPr algn="r">
              <a:defRPr sz="1200">
                <a:solidFill>
                  <a:schemeClr val="tx2"/>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968775" y="1196752"/>
            <a:ext cx="7344816" cy="1296144"/>
          </a:xfrm>
        </p:spPr>
        <p:txBody>
          <a:bodyPr/>
          <a:lstStyle/>
          <a:p>
            <a:r>
              <a:rPr lang="ru-RU" dirty="0" smtClean="0"/>
              <a:t>Эволюция велосипеда</a:t>
            </a:r>
            <a:endParaRPr lang="ru-RU" dirty="0"/>
          </a:p>
        </p:txBody>
      </p:sp>
      <p:sp>
        <p:nvSpPr>
          <p:cNvPr id="3" name="Подзаголовок 2"/>
          <p:cNvSpPr>
            <a:spLocks noGrp="1"/>
          </p:cNvSpPr>
          <p:nvPr>
            <p:ph type="subTitle" idx="1"/>
          </p:nvPr>
        </p:nvSpPr>
        <p:spPr/>
        <p:txBody>
          <a:bodyPr/>
          <a:lstStyle/>
          <a:p>
            <a:endParaRPr lang="ru-RU" dirty="0"/>
          </a:p>
        </p:txBody>
      </p:sp>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3689" y="3712724"/>
            <a:ext cx="5544616" cy="2489614"/>
          </a:xfrm>
          <a:prstGeom prst="rect">
            <a:avLst/>
          </a:prstGeom>
        </p:spPr>
      </p:pic>
    </p:spTree>
    <p:extLst>
      <p:ext uri="{BB962C8B-B14F-4D97-AF65-F5344CB8AC3E}">
        <p14:creationId xmlns:p14="http://schemas.microsoft.com/office/powerpoint/2010/main" val="465305681"/>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47664" y="2276872"/>
            <a:ext cx="6264696" cy="4248472"/>
          </a:xfrm>
        </p:spPr>
      </p:pic>
      <p:sp>
        <p:nvSpPr>
          <p:cNvPr id="3" name="Заголовок 2"/>
          <p:cNvSpPr>
            <a:spLocks noGrp="1"/>
          </p:cNvSpPr>
          <p:nvPr>
            <p:ph type="title"/>
          </p:nvPr>
        </p:nvSpPr>
        <p:spPr/>
        <p:txBody>
          <a:bodyPr/>
          <a:lstStyle/>
          <a:p>
            <a:r>
              <a:rPr lang="ru-RU" sz="1600" b="1" i="1" u="sng" dirty="0" smtClean="0">
                <a:solidFill>
                  <a:srgbClr val="FF0000"/>
                </a:solidFill>
                <a:effectLst>
                  <a:outerShdw blurRad="38100" dist="38100" dir="2700000" algn="tl">
                    <a:srgbClr val="000000">
                      <a:alpha val="43137"/>
                    </a:srgbClr>
                  </a:outerShdw>
                </a:effectLst>
              </a:rPr>
              <a:t>1818год</a:t>
            </a:r>
            <a:r>
              <a:rPr lang="ru-RU" sz="1600" dirty="0" smtClean="0">
                <a:solidFill>
                  <a:schemeClr val="tx1"/>
                </a:solidFill>
              </a:rPr>
              <a:t/>
            </a:r>
            <a:br>
              <a:rPr lang="ru-RU" sz="1600" dirty="0" smtClean="0">
                <a:solidFill>
                  <a:schemeClr val="tx1"/>
                </a:solidFill>
              </a:rPr>
            </a:br>
            <a:r>
              <a:rPr lang="ru-RU" sz="1600" dirty="0" smtClean="0">
                <a:solidFill>
                  <a:schemeClr val="tx1"/>
                </a:solidFill>
              </a:rPr>
              <a:t>В </a:t>
            </a:r>
            <a:r>
              <a:rPr lang="ru-RU" sz="1600" dirty="0">
                <a:solidFill>
                  <a:schemeClr val="tx1"/>
                </a:solidFill>
              </a:rPr>
              <a:t>1817 году немецкий профессор барон Карл фон </a:t>
            </a:r>
            <a:r>
              <a:rPr lang="ru-RU" sz="1600" dirty="0" err="1">
                <a:solidFill>
                  <a:schemeClr val="tx1"/>
                </a:solidFill>
              </a:rPr>
              <a:t>Дрез</a:t>
            </a:r>
            <a:r>
              <a:rPr lang="ru-RU" sz="1600" dirty="0">
                <a:solidFill>
                  <a:schemeClr val="tx1"/>
                </a:solidFill>
              </a:rPr>
              <a:t> из Карлсруэ создал макет, а в </a:t>
            </a:r>
            <a:r>
              <a:rPr lang="ru-RU" sz="1600" dirty="0" smtClean="0">
                <a:solidFill>
                  <a:schemeClr val="tx1"/>
                </a:solidFill>
              </a:rPr>
              <a:t>1818 </a:t>
            </a:r>
            <a:r>
              <a:rPr lang="ru-RU" sz="1600" dirty="0">
                <a:solidFill>
                  <a:schemeClr val="tx1"/>
                </a:solidFill>
              </a:rPr>
              <a:t>запатентовал первый двухколёсный самокат, который он назвал «машиной для бега» (</a:t>
            </a:r>
            <a:r>
              <a:rPr lang="ru-RU" sz="1600" dirty="0" err="1">
                <a:solidFill>
                  <a:schemeClr val="tx1"/>
                </a:solidFill>
              </a:rPr>
              <a:t>Laufmaschine</a:t>
            </a:r>
            <a:r>
              <a:rPr lang="ru-RU" sz="1600" dirty="0">
                <a:solidFill>
                  <a:schemeClr val="tx1"/>
                </a:solidFill>
              </a:rPr>
              <a:t>). Самокат </a:t>
            </a:r>
            <a:r>
              <a:rPr lang="ru-RU" sz="1600" dirty="0" err="1">
                <a:solidFill>
                  <a:schemeClr val="tx1"/>
                </a:solidFill>
              </a:rPr>
              <a:t>Дреза</a:t>
            </a:r>
            <a:r>
              <a:rPr lang="ru-RU" sz="1600" dirty="0">
                <a:solidFill>
                  <a:schemeClr val="tx1"/>
                </a:solidFill>
              </a:rPr>
              <a:t> был двухколёсным, снабжён рулём и выглядел в целом, как велосипед без педалей; рама была деревянной. В английском и французском языках изобретение назвали дрезиной (соответственно </a:t>
            </a:r>
            <a:r>
              <a:rPr lang="ru-RU" sz="1600" dirty="0" err="1">
                <a:solidFill>
                  <a:schemeClr val="tx1"/>
                </a:solidFill>
              </a:rPr>
              <a:t>Draisine</a:t>
            </a:r>
            <a:r>
              <a:rPr lang="ru-RU" sz="1600" dirty="0">
                <a:solidFill>
                  <a:schemeClr val="tx1"/>
                </a:solidFill>
              </a:rPr>
              <a:t> и </a:t>
            </a:r>
            <a:r>
              <a:rPr lang="ru-RU" sz="1600" dirty="0" err="1">
                <a:solidFill>
                  <a:schemeClr val="tx1"/>
                </a:solidFill>
              </a:rPr>
              <a:t>draisienne</a:t>
            </a:r>
            <a:r>
              <a:rPr lang="ru-RU" sz="1600" dirty="0">
                <a:solidFill>
                  <a:schemeClr val="tx1"/>
                </a:solidFill>
              </a:rPr>
              <a:t>) в честь </a:t>
            </a:r>
            <a:r>
              <a:rPr lang="ru-RU" sz="1600" dirty="0" smtClean="0">
                <a:solidFill>
                  <a:schemeClr val="tx1"/>
                </a:solidFill>
              </a:rPr>
              <a:t>изобретателя</a:t>
            </a:r>
            <a:r>
              <a:rPr lang="ru-RU" sz="1600" dirty="0">
                <a:solidFill>
                  <a:schemeClr val="tx1"/>
                </a:solidFill>
              </a:rPr>
              <a:t/>
            </a:r>
            <a:br>
              <a:rPr lang="ru-RU" sz="1600" dirty="0">
                <a:solidFill>
                  <a:schemeClr val="tx1"/>
                </a:solidFill>
              </a:rPr>
            </a:br>
            <a:endParaRPr lang="ru-RU" sz="1600" dirty="0">
              <a:solidFill>
                <a:schemeClr val="tx1"/>
              </a:solidFill>
            </a:endParaRPr>
          </a:p>
        </p:txBody>
      </p:sp>
    </p:spTree>
    <p:extLst>
      <p:ext uri="{BB962C8B-B14F-4D97-AF65-F5344CB8AC3E}">
        <p14:creationId xmlns:p14="http://schemas.microsoft.com/office/powerpoint/2010/main" val="759777745"/>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403648" y="2492896"/>
            <a:ext cx="6408712" cy="3955296"/>
          </a:xfrm>
        </p:spPr>
      </p:pic>
      <p:sp>
        <p:nvSpPr>
          <p:cNvPr id="3" name="Заголовок 2"/>
          <p:cNvSpPr>
            <a:spLocks noGrp="1"/>
          </p:cNvSpPr>
          <p:nvPr>
            <p:ph type="title"/>
          </p:nvPr>
        </p:nvSpPr>
        <p:spPr>
          <a:xfrm>
            <a:off x="611560" y="188640"/>
            <a:ext cx="7833193" cy="1435766"/>
          </a:xfrm>
        </p:spPr>
        <p:txBody>
          <a:bodyPr/>
          <a:lstStyle/>
          <a:p>
            <a:r>
              <a:rPr lang="ru-RU" sz="1200" dirty="0"/>
              <a:t/>
            </a:r>
            <a:br>
              <a:rPr lang="ru-RU" sz="1200" dirty="0"/>
            </a:br>
            <a:r>
              <a:rPr lang="ru-RU" sz="1600" dirty="0"/>
              <a:t/>
            </a:r>
            <a:br>
              <a:rPr lang="ru-RU" sz="1600" dirty="0"/>
            </a:br>
            <a:r>
              <a:rPr lang="ru-RU" sz="1600" b="1" i="1" u="sng" dirty="0" smtClean="0">
                <a:solidFill>
                  <a:srgbClr val="FF0000"/>
                </a:solidFill>
                <a:effectLst>
                  <a:outerShdw blurRad="38100" dist="38100" dir="2700000" algn="tl">
                    <a:srgbClr val="000000">
                      <a:alpha val="43137"/>
                    </a:srgbClr>
                  </a:outerShdw>
                </a:effectLst>
              </a:rPr>
              <a:t>1830 год</a:t>
            </a:r>
            <a:r>
              <a:rPr lang="ru-RU" sz="1600" dirty="0" smtClean="0"/>
              <a:t/>
            </a:r>
            <a:br>
              <a:rPr lang="ru-RU" sz="1600" dirty="0" smtClean="0"/>
            </a:br>
            <a:r>
              <a:rPr lang="ru-RU" sz="1600" dirty="0" smtClean="0">
                <a:solidFill>
                  <a:srgbClr val="333333"/>
                </a:solidFill>
                <a:latin typeface="Roboto"/>
              </a:rPr>
              <a:t>В </a:t>
            </a:r>
            <a:r>
              <a:rPr lang="ru-RU" sz="1600" dirty="0">
                <a:solidFill>
                  <a:srgbClr val="333333"/>
                </a:solidFill>
                <a:latin typeface="Roboto"/>
              </a:rPr>
              <a:t>истории велосипеда есть модели, которые не получили большой популярности и практически никак не повлияли на эволюцию транспортного средства. В первую очередь сюда можно отнести изобретенный шотландцем Томасом </a:t>
            </a:r>
            <a:r>
              <a:rPr lang="ru-RU" sz="1600" dirty="0" err="1">
                <a:solidFill>
                  <a:srgbClr val="333333"/>
                </a:solidFill>
                <a:latin typeface="Roboto"/>
              </a:rPr>
              <a:t>МакКоллом</a:t>
            </a:r>
            <a:r>
              <a:rPr lang="ru-RU" sz="1600" dirty="0">
                <a:solidFill>
                  <a:srgbClr val="333333"/>
                </a:solidFill>
                <a:latin typeface="Roboto"/>
              </a:rPr>
              <a:t> </a:t>
            </a:r>
            <a:r>
              <a:rPr lang="ru-RU" sz="1600" dirty="0">
                <a:solidFill>
                  <a:schemeClr val="tx1"/>
                </a:solidFill>
                <a:latin typeface="Roboto"/>
              </a:rPr>
              <a:t>в 1830 </a:t>
            </a:r>
            <a:r>
              <a:rPr lang="ru-RU" sz="1600" dirty="0">
                <a:solidFill>
                  <a:srgbClr val="333333"/>
                </a:solidFill>
                <a:latin typeface="Roboto"/>
              </a:rPr>
              <a:t>году двухколесный велосипед без педалей. Главное отличие модели  от дрезины заключается в том, что у разработки переднее колесо несколько больше заднего.</a:t>
            </a:r>
            <a:r>
              <a:rPr lang="ru-RU" sz="1600" dirty="0"/>
              <a:t/>
            </a:r>
            <a:br>
              <a:rPr lang="ru-RU" sz="1600" dirty="0"/>
            </a:br>
            <a:endParaRPr lang="ru-RU" sz="1600" dirty="0"/>
          </a:p>
        </p:txBody>
      </p:sp>
    </p:spTree>
    <p:extLst>
      <p:ext uri="{BB962C8B-B14F-4D97-AF65-F5344CB8AC3E}">
        <p14:creationId xmlns:p14="http://schemas.microsoft.com/office/powerpoint/2010/main" val="89618164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907704" y="2492896"/>
            <a:ext cx="5616624" cy="4085562"/>
          </a:xfrm>
        </p:spPr>
      </p:pic>
      <p:sp>
        <p:nvSpPr>
          <p:cNvPr id="3" name="Заголовок 2"/>
          <p:cNvSpPr>
            <a:spLocks noGrp="1"/>
          </p:cNvSpPr>
          <p:nvPr>
            <p:ph type="title"/>
          </p:nvPr>
        </p:nvSpPr>
        <p:spPr/>
        <p:txBody>
          <a:bodyPr/>
          <a:lstStyle/>
          <a:p>
            <a:r>
              <a:rPr lang="ru-RU" sz="1600" b="1" i="1" u="sng" dirty="0" smtClean="0">
                <a:solidFill>
                  <a:srgbClr val="FF0000"/>
                </a:solidFill>
                <a:effectLst>
                  <a:outerShdw blurRad="38100" dist="38100" dir="2700000" algn="tl">
                    <a:srgbClr val="000000">
                      <a:alpha val="43137"/>
                    </a:srgbClr>
                  </a:outerShdw>
                </a:effectLst>
              </a:rPr>
              <a:t>1870год</a:t>
            </a:r>
            <a:r>
              <a:rPr lang="ru-RU" sz="1400" dirty="0" smtClean="0">
                <a:solidFill>
                  <a:schemeClr val="tx1"/>
                </a:solidFill>
              </a:rPr>
              <a:t/>
            </a:r>
            <a:br>
              <a:rPr lang="ru-RU" sz="1400" dirty="0" smtClean="0">
                <a:solidFill>
                  <a:schemeClr val="tx1"/>
                </a:solidFill>
              </a:rPr>
            </a:br>
            <a:r>
              <a:rPr lang="ru-RU" sz="1400" dirty="0" smtClean="0">
                <a:solidFill>
                  <a:schemeClr val="tx1"/>
                </a:solidFill>
              </a:rPr>
              <a:t>Желание </a:t>
            </a:r>
            <a:r>
              <a:rPr lang="ru-RU" sz="1400" dirty="0">
                <a:solidFill>
                  <a:schemeClr val="tx1"/>
                </a:solidFill>
              </a:rPr>
              <a:t>изобретателей увеличить расстояние, пройденное велосипедом за один оборот колеса, приводило к увеличению диаметра ведущего колеса, и, соответственно, к уменьшению заднего. Притом увеличилась скорость, набираемая данным велосипедом, по сравнению с его предшественниками. В дальнейшем скорость велосипеда была доведена до 30 километров в час.</a:t>
            </a:r>
            <a:br>
              <a:rPr lang="ru-RU" sz="1400" dirty="0">
                <a:solidFill>
                  <a:schemeClr val="tx1"/>
                </a:solidFill>
              </a:rPr>
            </a:br>
            <a:r>
              <a:rPr lang="ru-RU" sz="1400" dirty="0">
                <a:solidFill>
                  <a:schemeClr val="tx1"/>
                </a:solidFill>
              </a:rPr>
              <a:t>К сожалению, передвижение на «пауке» было довольно небезопасным — этому способствовали большая высота сидения и смещенный к переднему колесу центр веса. При малейшем толчке велосипед опрокидывался, и седок совершал кульбит через руль. </a:t>
            </a:r>
            <a:br>
              <a:rPr lang="ru-RU" sz="1400" dirty="0">
                <a:solidFill>
                  <a:schemeClr val="tx1"/>
                </a:solidFill>
              </a:rPr>
            </a:br>
            <a:endParaRPr lang="ru-RU" sz="1400" dirty="0">
              <a:solidFill>
                <a:schemeClr val="tx1"/>
              </a:solidFill>
            </a:endParaRPr>
          </a:p>
        </p:txBody>
      </p:sp>
    </p:spTree>
    <p:extLst>
      <p:ext uri="{BB962C8B-B14F-4D97-AF65-F5344CB8AC3E}">
        <p14:creationId xmlns:p14="http://schemas.microsoft.com/office/powerpoint/2010/main" val="956061476"/>
      </p:ext>
    </p:extLst>
  </p:cSld>
  <p:clrMapOvr>
    <a:masterClrMapping/>
  </p:clrMapOvr>
  <p:transition spd="slow">
    <p:pull/>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63688" y="3140968"/>
            <a:ext cx="5490669" cy="3878263"/>
          </a:xfrm>
        </p:spPr>
      </p:pic>
      <p:sp>
        <p:nvSpPr>
          <p:cNvPr id="3" name="Заголовок 2"/>
          <p:cNvSpPr>
            <a:spLocks noGrp="1"/>
          </p:cNvSpPr>
          <p:nvPr>
            <p:ph type="title"/>
          </p:nvPr>
        </p:nvSpPr>
        <p:spPr>
          <a:xfrm>
            <a:off x="755576" y="1484784"/>
            <a:ext cx="7756263" cy="1054250"/>
          </a:xfrm>
        </p:spPr>
        <p:txBody>
          <a:bodyPr/>
          <a:lstStyle/>
          <a:p>
            <a:r>
              <a:rPr lang="ru-RU" sz="1600" b="1" i="1" u="sng" dirty="0" smtClean="0">
                <a:solidFill>
                  <a:srgbClr val="FF0000"/>
                </a:solidFill>
                <a:effectLst>
                  <a:outerShdw blurRad="38100" dist="38100" dir="2700000" algn="tl">
                    <a:srgbClr val="000000">
                      <a:alpha val="43137"/>
                    </a:srgbClr>
                  </a:outerShdw>
                </a:effectLst>
              </a:rPr>
              <a:t>1885 год</a:t>
            </a:r>
            <a:r>
              <a:rPr lang="ru-RU" sz="1600" dirty="0" smtClean="0">
                <a:solidFill>
                  <a:schemeClr val="tx1"/>
                </a:solidFill>
              </a:rPr>
              <a:t/>
            </a:r>
            <a:br>
              <a:rPr lang="ru-RU" sz="1600" dirty="0" smtClean="0">
                <a:solidFill>
                  <a:schemeClr val="tx1"/>
                </a:solidFill>
              </a:rPr>
            </a:br>
            <a:r>
              <a:rPr lang="ru-RU" sz="1600" dirty="0" smtClean="0">
                <a:solidFill>
                  <a:schemeClr val="tx1"/>
                </a:solidFill>
              </a:rPr>
              <a:t>В </a:t>
            </a:r>
            <a:r>
              <a:rPr lang="ru-RU" sz="1600" dirty="0">
                <a:solidFill>
                  <a:schemeClr val="tx1"/>
                </a:solidFill>
              </a:rPr>
              <a:t>1884 году Джеймс К. </a:t>
            </a:r>
            <a:r>
              <a:rPr lang="ru-RU" sz="1600" dirty="0" err="1">
                <a:solidFill>
                  <a:schemeClr val="tx1"/>
                </a:solidFill>
              </a:rPr>
              <a:t>Старли</a:t>
            </a:r>
            <a:r>
              <a:rPr lang="ru-RU" sz="1600" dirty="0">
                <a:solidFill>
                  <a:schemeClr val="tx1"/>
                </a:solidFill>
              </a:rPr>
              <a:t> изобретает «безопасный велосипед», конструкция которого — с равновеликими колесами — стала прообразом современных </a:t>
            </a:r>
            <a:r>
              <a:rPr lang="ru-RU" sz="1600" dirty="0" smtClean="0">
                <a:solidFill>
                  <a:schemeClr val="tx1"/>
                </a:solidFill>
              </a:rPr>
              <a:t>моделей</a:t>
            </a:r>
            <a:br>
              <a:rPr lang="ru-RU" sz="1600" dirty="0" smtClean="0">
                <a:solidFill>
                  <a:schemeClr val="tx1"/>
                </a:solidFill>
              </a:rPr>
            </a:br>
            <a:r>
              <a:rPr lang="ru-RU" sz="1600" dirty="0">
                <a:solidFill>
                  <a:schemeClr val="tx1"/>
                </a:solidFill>
              </a:rPr>
              <a:t>Но настоящий переворот в изобретении велосипедов произошел в 1887 году, когда шотландский ветеринар Джон </a:t>
            </a:r>
            <a:r>
              <a:rPr lang="ru-RU" sz="1600" dirty="0" err="1">
                <a:solidFill>
                  <a:schemeClr val="tx1"/>
                </a:solidFill>
              </a:rPr>
              <a:t>Бойд</a:t>
            </a:r>
            <a:r>
              <a:rPr lang="ru-RU" sz="1600" dirty="0">
                <a:solidFill>
                  <a:schemeClr val="tx1"/>
                </a:solidFill>
              </a:rPr>
              <a:t> Данлоп применил полую пневматическую шину. Для того чтобы сделать более приятной езду на «</a:t>
            </a:r>
            <a:r>
              <a:rPr lang="ru-RU" sz="1600" dirty="0" err="1">
                <a:solidFill>
                  <a:schemeClr val="tx1"/>
                </a:solidFill>
              </a:rPr>
              <a:t>костотрясах</a:t>
            </a:r>
            <a:r>
              <a:rPr lang="ru-RU" sz="1600" dirty="0">
                <a:solidFill>
                  <a:schemeClr val="tx1"/>
                </a:solidFill>
              </a:rPr>
              <a:t>» для своего сына, он «обул» колеса велосипеда кольцами садового резинового рукава, применяемого для поливки цветов, и наполнил их водой. Тряска значительно уменьшилась, но появилось другое неудобство — водяные шины сильно замедлили движение. Тогда изобретательный врач накачал шины воздухом. Для того чтобы воздух не выходил обратно, он изобрел особый клапан, автоматически закрывающийся под напором уплотненной атмосферы. </a:t>
            </a:r>
            <a:r>
              <a:rPr lang="ru-RU" sz="1600" dirty="0" smtClean="0">
                <a:solidFill>
                  <a:schemeClr val="tx1"/>
                </a:solidFill>
              </a:rPr>
              <a:t>.</a:t>
            </a:r>
            <a:r>
              <a:rPr lang="ru-RU" sz="1200" dirty="0"/>
              <a:t/>
            </a:r>
            <a:br>
              <a:rPr lang="ru-RU" sz="1200" dirty="0"/>
            </a:br>
            <a:r>
              <a:rPr lang="ru-RU" sz="1200" dirty="0"/>
              <a:t/>
            </a:r>
            <a:br>
              <a:rPr lang="ru-RU" sz="1200" dirty="0"/>
            </a:br>
            <a:endParaRPr lang="ru-RU" sz="1200" dirty="0"/>
          </a:p>
        </p:txBody>
      </p:sp>
    </p:spTree>
    <p:extLst>
      <p:ext uri="{BB962C8B-B14F-4D97-AF65-F5344CB8AC3E}">
        <p14:creationId xmlns:p14="http://schemas.microsoft.com/office/powerpoint/2010/main" val="3538341854"/>
      </p:ext>
    </p:extLst>
  </p:cSld>
  <p:clrMapOvr>
    <a:masterClrMapping/>
  </p:clrMapOvr>
  <mc:AlternateContent xmlns:mc="http://schemas.openxmlformats.org/markup-compatibility/2006">
    <mc:Choice xmlns:p14="http://schemas.microsoft.com/office/powerpoint/2010/main" Requires="p14">
      <p:transition spd="slow" p14:dur="3900">
        <p14:glitter pattern="hexagon"/>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43608" y="2204864"/>
            <a:ext cx="7145358" cy="4440385"/>
          </a:xfrm>
        </p:spPr>
      </p:pic>
      <p:sp>
        <p:nvSpPr>
          <p:cNvPr id="3" name="Заголовок 2"/>
          <p:cNvSpPr>
            <a:spLocks noGrp="1"/>
          </p:cNvSpPr>
          <p:nvPr>
            <p:ph type="title"/>
          </p:nvPr>
        </p:nvSpPr>
        <p:spPr/>
        <p:txBody>
          <a:bodyPr/>
          <a:lstStyle/>
          <a:p>
            <a:r>
              <a:rPr lang="ru-RU" sz="1600" dirty="0" smtClean="0">
                <a:solidFill>
                  <a:srgbClr val="333333"/>
                </a:solidFill>
                <a:latin typeface="Tahoma"/>
              </a:rPr>
              <a:t>Велосипеды набирали популярность, так</a:t>
            </a:r>
            <a:br>
              <a:rPr lang="ru-RU" sz="1600" dirty="0" smtClean="0">
                <a:solidFill>
                  <a:srgbClr val="333333"/>
                </a:solidFill>
                <a:latin typeface="Tahoma"/>
              </a:rPr>
            </a:br>
            <a:r>
              <a:rPr lang="ru-RU" sz="1600" dirty="0" smtClean="0">
                <a:solidFill>
                  <a:srgbClr val="333333"/>
                </a:solidFill>
                <a:latin typeface="Tahoma"/>
              </a:rPr>
              <a:t>В </a:t>
            </a:r>
            <a:r>
              <a:rPr lang="ru-RU" sz="1600" dirty="0">
                <a:solidFill>
                  <a:srgbClr val="333333"/>
                </a:solidFill>
                <a:latin typeface="Tahoma"/>
              </a:rPr>
              <a:t>послевоенной Франции велосипед также был единственным доступным личным транспортом для широких народных масс.</a:t>
            </a:r>
            <a:r>
              <a:rPr lang="ru-RU" sz="1600" dirty="0"/>
              <a:t/>
            </a:r>
            <a:br>
              <a:rPr lang="ru-RU" sz="1600" dirty="0"/>
            </a:br>
            <a:r>
              <a:rPr lang="ru-RU" sz="1600" dirty="0">
                <a:solidFill>
                  <a:srgbClr val="333333"/>
                </a:solidFill>
                <a:latin typeface="Tahoma"/>
              </a:rPr>
              <a:t>Вот какая картина наблюдалась на Лионском вокзале Парижа в августе 1948 года, когда люди массово возвращались из отпусков:</a:t>
            </a:r>
            <a:r>
              <a:rPr lang="ru-RU" sz="1600" dirty="0"/>
              <a:t/>
            </a:r>
            <a:br>
              <a:rPr lang="ru-RU" sz="1600" dirty="0"/>
            </a:br>
            <a:endParaRPr lang="ru-RU" sz="1600" dirty="0"/>
          </a:p>
        </p:txBody>
      </p:sp>
    </p:spTree>
    <p:extLst>
      <p:ext uri="{BB962C8B-B14F-4D97-AF65-F5344CB8AC3E}">
        <p14:creationId xmlns:p14="http://schemas.microsoft.com/office/powerpoint/2010/main" val="777122046"/>
      </p:ext>
    </p:extLst>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06415" y="2247900"/>
            <a:ext cx="5931170" cy="3878263"/>
          </a:xfrm>
        </p:spPr>
      </p:pic>
      <p:sp>
        <p:nvSpPr>
          <p:cNvPr id="3" name="Заголовок 2"/>
          <p:cNvSpPr>
            <a:spLocks noGrp="1"/>
          </p:cNvSpPr>
          <p:nvPr>
            <p:ph type="title"/>
          </p:nvPr>
        </p:nvSpPr>
        <p:spPr>
          <a:xfrm>
            <a:off x="683568" y="764704"/>
            <a:ext cx="7756263" cy="1054250"/>
          </a:xfrm>
        </p:spPr>
        <p:txBody>
          <a:bodyPr/>
          <a:lstStyle/>
          <a:p>
            <a:r>
              <a:rPr lang="ru-RU" sz="1800" b="1" i="1" u="sng" dirty="0" smtClean="0">
                <a:solidFill>
                  <a:srgbClr val="FF0000"/>
                </a:solidFill>
                <a:effectLst>
                  <a:outerShdw blurRad="38100" dist="38100" dir="2700000" algn="tl">
                    <a:srgbClr val="000000">
                      <a:alpha val="43137"/>
                    </a:srgbClr>
                  </a:outerShdw>
                </a:effectLst>
              </a:rPr>
              <a:t>1960г</a:t>
            </a:r>
            <a:r>
              <a:rPr lang="ru-RU" sz="1800" b="1" i="1" u="sng" dirty="0">
                <a:solidFill>
                  <a:srgbClr val="FF0000"/>
                </a:solidFill>
                <a:effectLst>
                  <a:outerShdw blurRad="38100" dist="38100" dir="2700000" algn="tl">
                    <a:srgbClr val="000000">
                      <a:alpha val="43137"/>
                    </a:srgbClr>
                  </a:outerShdw>
                </a:effectLst>
              </a:rPr>
              <a:t/>
            </a:r>
            <a:br>
              <a:rPr lang="ru-RU" sz="1800" b="1" i="1" u="sng" dirty="0">
                <a:solidFill>
                  <a:srgbClr val="FF0000"/>
                </a:solidFill>
                <a:effectLst>
                  <a:outerShdw blurRad="38100" dist="38100" dir="2700000" algn="tl">
                    <a:srgbClr val="000000">
                      <a:alpha val="43137"/>
                    </a:srgbClr>
                  </a:outerShdw>
                </a:effectLst>
              </a:rPr>
            </a:br>
            <a:r>
              <a:rPr lang="ru-RU" sz="1600" dirty="0">
                <a:solidFill>
                  <a:srgbClr val="333333"/>
                </a:solidFill>
                <a:latin typeface="Tahoma"/>
              </a:rPr>
              <a:t>1960-е велосипед продолжал оставаться важнейшим транспортным средством в ряде стран Европы и Азии</a:t>
            </a:r>
            <a:r>
              <a:rPr lang="ru-RU" sz="1600" dirty="0" smtClean="0">
                <a:solidFill>
                  <a:srgbClr val="333333"/>
                </a:solidFill>
                <a:latin typeface="Tahoma"/>
              </a:rPr>
              <a:t>.</a:t>
            </a:r>
            <a:r>
              <a:rPr lang="ru-RU" sz="1600" dirty="0">
                <a:solidFill>
                  <a:srgbClr val="333333"/>
                </a:solidFill>
                <a:latin typeface="Tahoma"/>
              </a:rPr>
              <a:t> При этом никакой </a:t>
            </a:r>
            <a:r>
              <a:rPr lang="ru-RU" sz="1600" dirty="0" smtClean="0">
                <a:solidFill>
                  <a:srgbClr val="333333"/>
                </a:solidFill>
                <a:latin typeface="Tahoma"/>
              </a:rPr>
              <a:t>особой </a:t>
            </a:r>
            <a:r>
              <a:rPr lang="ru-RU" sz="1600" dirty="0">
                <a:solidFill>
                  <a:srgbClr val="333333"/>
                </a:solidFill>
                <a:latin typeface="Tahoma"/>
              </a:rPr>
              <a:t>велосипедной инфраструктуры не наблюдалось, никаких выделенных велодорожек.</a:t>
            </a:r>
            <a:r>
              <a:rPr lang="ru-RU" sz="1600" dirty="0"/>
              <a:t/>
            </a:r>
            <a:br>
              <a:rPr lang="ru-RU" sz="1600" dirty="0"/>
            </a:br>
            <a:r>
              <a:rPr lang="ru-RU" sz="1600" dirty="0">
                <a:solidFill>
                  <a:srgbClr val="333333"/>
                </a:solidFill>
                <a:latin typeface="Tahoma"/>
              </a:rPr>
              <a:t>Трудно себе теперь представить, как велосипедисты вписывались в автотранспортный поток при такой разнице в скоростях!</a:t>
            </a:r>
            <a:r>
              <a:rPr lang="ru-RU" sz="1800" b="1" i="1" u="sng" dirty="0" smtClean="0">
                <a:solidFill>
                  <a:srgbClr val="FF0000"/>
                </a:solidFill>
                <a:effectLst>
                  <a:outerShdw blurRad="38100" dist="38100" dir="2700000" algn="tl">
                    <a:srgbClr val="000000">
                      <a:alpha val="43137"/>
                    </a:srgbClr>
                  </a:outerShdw>
                </a:effectLst>
              </a:rPr>
              <a:t/>
            </a:r>
            <a:br>
              <a:rPr lang="ru-RU" sz="1800" b="1" i="1" u="sng" dirty="0" smtClean="0">
                <a:solidFill>
                  <a:srgbClr val="FF0000"/>
                </a:solidFill>
                <a:effectLst>
                  <a:outerShdw blurRad="38100" dist="38100" dir="2700000" algn="tl">
                    <a:srgbClr val="000000">
                      <a:alpha val="43137"/>
                    </a:srgbClr>
                  </a:outerShdw>
                </a:effectLst>
              </a:rPr>
            </a:br>
            <a:r>
              <a:rPr lang="ru-RU" sz="1800" b="1" i="1" u="sng" dirty="0">
                <a:solidFill>
                  <a:srgbClr val="FF0000"/>
                </a:solidFill>
                <a:effectLst>
                  <a:outerShdw blurRad="38100" dist="38100" dir="2700000" algn="tl">
                    <a:srgbClr val="000000">
                      <a:alpha val="43137"/>
                    </a:srgbClr>
                  </a:outerShdw>
                </a:effectLst>
              </a:rPr>
              <a:t/>
            </a:r>
            <a:br>
              <a:rPr lang="ru-RU" sz="1800" b="1" i="1" u="sng" dirty="0">
                <a:solidFill>
                  <a:srgbClr val="FF0000"/>
                </a:solidFill>
                <a:effectLst>
                  <a:outerShdw blurRad="38100" dist="38100" dir="2700000" algn="tl">
                    <a:srgbClr val="000000">
                      <a:alpha val="43137"/>
                    </a:srgbClr>
                  </a:outerShdw>
                </a:effectLst>
              </a:rPr>
            </a:br>
            <a:r>
              <a:rPr lang="ru-RU" sz="1800" b="1" i="1" u="sng" dirty="0" smtClean="0">
                <a:solidFill>
                  <a:srgbClr val="FF0000"/>
                </a:solidFill>
                <a:effectLst>
                  <a:outerShdw blurRad="38100" dist="38100" dir="2700000" algn="tl">
                    <a:srgbClr val="000000">
                      <a:alpha val="43137"/>
                    </a:srgbClr>
                  </a:outerShdw>
                </a:effectLst>
              </a:rPr>
              <a:t/>
            </a:r>
            <a:br>
              <a:rPr lang="ru-RU" sz="1800" b="1" i="1" u="sng" dirty="0" smtClean="0">
                <a:solidFill>
                  <a:srgbClr val="FF0000"/>
                </a:solidFill>
                <a:effectLst>
                  <a:outerShdw blurRad="38100" dist="38100" dir="2700000" algn="tl">
                    <a:srgbClr val="000000">
                      <a:alpha val="43137"/>
                    </a:srgbClr>
                  </a:outerShdw>
                </a:effectLst>
              </a:rPr>
            </a:br>
            <a:endParaRPr lang="ru-RU" sz="1800" b="1" i="1" u="sng" dirty="0">
              <a:solidFill>
                <a:srgbClr val="FF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532545541"/>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683568" y="3573016"/>
            <a:ext cx="7756263" cy="1054250"/>
          </a:xfrm>
        </p:spPr>
        <p:txBody>
          <a:bodyPr/>
          <a:lstStyle/>
          <a:p>
            <a:pPr algn="l" fontAlgn="base">
              <a:buFont typeface="Arial"/>
              <a:buChar char="•"/>
            </a:pPr>
            <a:r>
              <a:rPr lang="ru-RU" sz="1600" b="1" i="1" u="sng" dirty="0" smtClean="0">
                <a:solidFill>
                  <a:srgbClr val="FF0000"/>
                </a:solidFill>
                <a:effectLst>
                  <a:outerShdw blurRad="38100" dist="38100" dir="2700000" algn="tl">
                    <a:srgbClr val="000000">
                      <a:alpha val="43137"/>
                    </a:srgbClr>
                  </a:outerShdw>
                </a:effectLst>
              </a:rPr>
              <a:t>Наше время</a:t>
            </a:r>
            <a:br>
              <a:rPr lang="ru-RU" sz="1600" b="1" i="1" u="sng" dirty="0" smtClean="0">
                <a:solidFill>
                  <a:srgbClr val="FF0000"/>
                </a:solidFill>
                <a:effectLst>
                  <a:outerShdw blurRad="38100" dist="38100" dir="2700000" algn="tl">
                    <a:srgbClr val="000000">
                      <a:alpha val="43137"/>
                    </a:srgbClr>
                  </a:outerShdw>
                </a:effectLst>
              </a:rPr>
            </a:br>
            <a:r>
              <a:rPr lang="ru-RU" sz="1600" b="1" i="1" u="sng" dirty="0">
                <a:solidFill>
                  <a:srgbClr val="FF0000"/>
                </a:solidFill>
                <a:effectLst>
                  <a:outerShdw blurRad="38100" dist="38100" dir="2700000" algn="tl">
                    <a:srgbClr val="000000">
                      <a:alpha val="43137"/>
                    </a:srgbClr>
                  </a:outerShdw>
                </a:effectLst>
              </a:rPr>
              <a:t/>
            </a:r>
            <a:br>
              <a:rPr lang="ru-RU" sz="1600" b="1" i="1" u="sng" dirty="0">
                <a:solidFill>
                  <a:srgbClr val="FF0000"/>
                </a:solidFill>
                <a:effectLst>
                  <a:outerShdw blurRad="38100" dist="38100" dir="2700000" algn="tl">
                    <a:srgbClr val="000000">
                      <a:alpha val="43137"/>
                    </a:srgbClr>
                  </a:outerShdw>
                </a:effectLst>
              </a:rPr>
            </a:br>
            <a:r>
              <a:rPr lang="ru-RU" sz="1600" b="1" i="1" u="sng" dirty="0" smtClean="0">
                <a:solidFill>
                  <a:schemeClr val="tx1"/>
                </a:solidFill>
                <a:effectLst>
                  <a:outerShdw blurRad="38100" dist="38100" dir="2700000" algn="tl">
                    <a:srgbClr val="000000">
                      <a:alpha val="43137"/>
                    </a:srgbClr>
                  </a:outerShdw>
                </a:effectLst>
              </a:rPr>
              <a:t>сейчас насчитывается множество видов </a:t>
            </a:r>
            <a:r>
              <a:rPr lang="ru-RU" sz="1600" b="1" i="1" u="sng" dirty="0" err="1" smtClean="0">
                <a:solidFill>
                  <a:schemeClr val="tx1"/>
                </a:solidFill>
                <a:effectLst>
                  <a:outerShdw blurRad="38100" dist="38100" dir="2700000" algn="tl">
                    <a:srgbClr val="000000">
                      <a:alpha val="43137"/>
                    </a:srgbClr>
                  </a:outerShdw>
                </a:effectLst>
              </a:rPr>
              <a:t>велосипдов</a:t>
            </a:r>
            <a:r>
              <a:rPr lang="ru-RU" sz="1600" b="1" i="1" u="sng" dirty="0" smtClean="0">
                <a:solidFill>
                  <a:schemeClr val="tx1"/>
                </a:solidFill>
                <a:effectLst>
                  <a:outerShdw blurRad="38100" dist="38100" dir="2700000" algn="tl">
                    <a:srgbClr val="000000">
                      <a:alpha val="43137"/>
                    </a:srgbClr>
                  </a:outerShdw>
                </a:effectLst>
              </a:rPr>
              <a:t> </a:t>
            </a:r>
            <a:br>
              <a:rPr lang="ru-RU" sz="1600" b="1" i="1" u="sng" dirty="0" smtClean="0">
                <a:solidFill>
                  <a:schemeClr val="tx1"/>
                </a:solidFill>
                <a:effectLst>
                  <a:outerShdw blurRad="38100" dist="38100" dir="2700000" algn="tl">
                    <a:srgbClr val="000000">
                      <a:alpha val="43137"/>
                    </a:srgbClr>
                  </a:outerShdw>
                </a:effectLst>
              </a:rPr>
            </a:br>
            <a:r>
              <a:rPr lang="ru-RU" sz="1600" dirty="0" smtClean="0">
                <a:solidFill>
                  <a:schemeClr val="tx1"/>
                </a:solidFill>
                <a:latin typeface="Arial"/>
              </a:rPr>
              <a:t>1</a:t>
            </a:r>
            <a:r>
              <a:rPr lang="ru-RU" sz="1200" dirty="0">
                <a:solidFill>
                  <a:schemeClr val="tx1"/>
                </a:solidFill>
                <a:latin typeface="Arial"/>
              </a:rPr>
              <a:t> Внедорожные </a:t>
            </a:r>
            <a:r>
              <a:rPr lang="ru-RU" sz="1200" dirty="0" smtClean="0">
                <a:solidFill>
                  <a:schemeClr val="tx1"/>
                </a:solidFill>
                <a:latin typeface="Arial"/>
              </a:rPr>
              <a:t>велосипеды,</a:t>
            </a:r>
            <a:r>
              <a:rPr lang="ru-RU" sz="1200" dirty="0">
                <a:solidFill>
                  <a:schemeClr val="tx1"/>
                </a:solidFill>
                <a:latin typeface="Arial"/>
              </a:rPr>
              <a:t/>
            </a:r>
            <a:br>
              <a:rPr lang="ru-RU" sz="1200" dirty="0">
                <a:solidFill>
                  <a:schemeClr val="tx1"/>
                </a:solidFill>
                <a:latin typeface="Arial"/>
              </a:rPr>
            </a:br>
            <a:r>
              <a:rPr lang="ru-RU" sz="1200" dirty="0">
                <a:solidFill>
                  <a:schemeClr val="tx1"/>
                </a:solidFill>
                <a:latin typeface="Arial"/>
              </a:rPr>
              <a:t>1.1 Горный </a:t>
            </a:r>
            <a:r>
              <a:rPr lang="ru-RU" sz="1200" dirty="0" err="1" smtClean="0">
                <a:solidFill>
                  <a:schemeClr val="tx1"/>
                </a:solidFill>
                <a:latin typeface="Arial"/>
              </a:rPr>
              <a:t>велосипеа</a:t>
            </a:r>
            <a:r>
              <a:rPr lang="ru-RU" sz="1200" dirty="0">
                <a:solidFill>
                  <a:schemeClr val="tx1"/>
                </a:solidFill>
                <a:latin typeface="Arial"/>
              </a:rPr>
              <a:t/>
            </a:r>
            <a:br>
              <a:rPr lang="ru-RU" sz="1200" dirty="0">
                <a:solidFill>
                  <a:schemeClr val="tx1"/>
                </a:solidFill>
                <a:latin typeface="Arial"/>
              </a:rPr>
            </a:br>
            <a:r>
              <a:rPr lang="ru-RU" sz="1200" dirty="0">
                <a:solidFill>
                  <a:schemeClr val="tx1"/>
                </a:solidFill>
                <a:latin typeface="Arial"/>
              </a:rPr>
              <a:t>1.2 Велосипед </a:t>
            </a:r>
            <a:r>
              <a:rPr lang="ru-RU" sz="1200" dirty="0" err="1">
                <a:solidFill>
                  <a:schemeClr val="tx1"/>
                </a:solidFill>
                <a:latin typeface="Arial"/>
              </a:rPr>
              <a:t>двухподвес</a:t>
            </a:r>
            <a:r>
              <a:rPr lang="ru-RU" sz="1200" dirty="0">
                <a:solidFill>
                  <a:schemeClr val="tx1"/>
                </a:solidFill>
                <a:latin typeface="Arial"/>
              </a:rPr>
              <a:t/>
            </a:r>
            <a:br>
              <a:rPr lang="ru-RU" sz="1200" dirty="0">
                <a:solidFill>
                  <a:schemeClr val="tx1"/>
                </a:solidFill>
                <a:latin typeface="Arial"/>
              </a:rPr>
            </a:br>
            <a:r>
              <a:rPr lang="ru-RU" sz="1200" dirty="0">
                <a:solidFill>
                  <a:schemeClr val="tx1"/>
                </a:solidFill>
                <a:latin typeface="Arial"/>
              </a:rPr>
              <a:t>1.3 </a:t>
            </a:r>
            <a:r>
              <a:rPr lang="ru-RU" sz="1200" dirty="0" err="1">
                <a:solidFill>
                  <a:schemeClr val="tx1"/>
                </a:solidFill>
                <a:latin typeface="Arial"/>
              </a:rPr>
              <a:t>Фэтбайк</a:t>
            </a:r>
            <a:r>
              <a:rPr lang="ru-RU" sz="1200" dirty="0">
                <a:solidFill>
                  <a:schemeClr val="tx1"/>
                </a:solidFill>
                <a:latin typeface="Arial"/>
              </a:rPr>
              <a:t/>
            </a:r>
            <a:br>
              <a:rPr lang="ru-RU" sz="1200" dirty="0">
                <a:solidFill>
                  <a:schemeClr val="tx1"/>
                </a:solidFill>
                <a:latin typeface="Arial"/>
              </a:rPr>
            </a:br>
            <a:r>
              <a:rPr lang="ru-RU" sz="1200" dirty="0">
                <a:solidFill>
                  <a:schemeClr val="tx1"/>
                </a:solidFill>
                <a:latin typeface="Arial"/>
              </a:rPr>
              <a:t>2 Спортивные велосипеды</a:t>
            </a:r>
            <a:br>
              <a:rPr lang="ru-RU" sz="1200" dirty="0">
                <a:solidFill>
                  <a:schemeClr val="tx1"/>
                </a:solidFill>
                <a:latin typeface="Arial"/>
              </a:rPr>
            </a:br>
            <a:r>
              <a:rPr lang="ru-RU" sz="1200" dirty="0">
                <a:solidFill>
                  <a:schemeClr val="tx1"/>
                </a:solidFill>
                <a:latin typeface="Arial"/>
              </a:rPr>
              <a:t>2.1 Шоссейные велосипеды</a:t>
            </a:r>
            <a:br>
              <a:rPr lang="ru-RU" sz="1200" dirty="0">
                <a:solidFill>
                  <a:schemeClr val="tx1"/>
                </a:solidFill>
                <a:latin typeface="Arial"/>
              </a:rPr>
            </a:br>
            <a:r>
              <a:rPr lang="ru-RU" sz="1200" dirty="0">
                <a:solidFill>
                  <a:schemeClr val="tx1"/>
                </a:solidFill>
                <a:latin typeface="Arial"/>
              </a:rPr>
              <a:t>2.2 </a:t>
            </a:r>
            <a:r>
              <a:rPr lang="ru-RU" sz="1200" dirty="0" err="1">
                <a:solidFill>
                  <a:schemeClr val="tx1"/>
                </a:solidFill>
                <a:latin typeface="Arial"/>
              </a:rPr>
              <a:t>Циклокроссовые</a:t>
            </a:r>
            <a:r>
              <a:rPr lang="ru-RU" sz="1200" dirty="0">
                <a:solidFill>
                  <a:schemeClr val="tx1"/>
                </a:solidFill>
                <a:latin typeface="Arial"/>
              </a:rPr>
              <a:t> велосипеды</a:t>
            </a:r>
            <a:br>
              <a:rPr lang="ru-RU" sz="1200" dirty="0">
                <a:solidFill>
                  <a:schemeClr val="tx1"/>
                </a:solidFill>
                <a:latin typeface="Arial"/>
              </a:rPr>
            </a:br>
            <a:r>
              <a:rPr lang="ru-RU" sz="1200" dirty="0">
                <a:solidFill>
                  <a:schemeClr val="tx1"/>
                </a:solidFill>
                <a:latin typeface="Arial"/>
              </a:rPr>
              <a:t>2.3 Велосипед для триала и фристайла</a:t>
            </a:r>
            <a:br>
              <a:rPr lang="ru-RU" sz="1200" dirty="0">
                <a:solidFill>
                  <a:schemeClr val="tx1"/>
                </a:solidFill>
                <a:latin typeface="Arial"/>
              </a:rPr>
            </a:br>
            <a:r>
              <a:rPr lang="ru-RU" sz="1200" dirty="0">
                <a:solidFill>
                  <a:schemeClr val="tx1"/>
                </a:solidFill>
                <a:latin typeface="Arial"/>
              </a:rPr>
              <a:t>2.4 Трековый велосипед</a:t>
            </a:r>
            <a:br>
              <a:rPr lang="ru-RU" sz="1200" dirty="0">
                <a:solidFill>
                  <a:schemeClr val="tx1"/>
                </a:solidFill>
                <a:latin typeface="Arial"/>
              </a:rPr>
            </a:br>
            <a:r>
              <a:rPr lang="ru-RU" sz="1200" dirty="0">
                <a:solidFill>
                  <a:schemeClr val="tx1"/>
                </a:solidFill>
                <a:latin typeface="Arial"/>
              </a:rPr>
              <a:t>2.5 Разделочный велосипед</a:t>
            </a:r>
            <a:br>
              <a:rPr lang="ru-RU" sz="1200" dirty="0">
                <a:solidFill>
                  <a:schemeClr val="tx1"/>
                </a:solidFill>
                <a:latin typeface="Arial"/>
              </a:rPr>
            </a:br>
            <a:r>
              <a:rPr lang="ru-RU" sz="1200" dirty="0">
                <a:solidFill>
                  <a:schemeClr val="tx1"/>
                </a:solidFill>
                <a:latin typeface="Arial"/>
              </a:rPr>
              <a:t>3 Велосипеды для асфальта</a:t>
            </a:r>
            <a:br>
              <a:rPr lang="ru-RU" sz="1200" dirty="0">
                <a:solidFill>
                  <a:schemeClr val="tx1"/>
                </a:solidFill>
                <a:latin typeface="Arial"/>
              </a:rPr>
            </a:br>
            <a:r>
              <a:rPr lang="ru-RU" sz="1200" dirty="0">
                <a:solidFill>
                  <a:schemeClr val="tx1"/>
                </a:solidFill>
                <a:latin typeface="Arial"/>
              </a:rPr>
              <a:t>3.1 Городской велосипед</a:t>
            </a:r>
            <a:br>
              <a:rPr lang="ru-RU" sz="1200" dirty="0">
                <a:solidFill>
                  <a:schemeClr val="tx1"/>
                </a:solidFill>
                <a:latin typeface="Arial"/>
              </a:rPr>
            </a:br>
            <a:r>
              <a:rPr lang="ru-RU" sz="1200" dirty="0">
                <a:solidFill>
                  <a:schemeClr val="tx1"/>
                </a:solidFill>
                <a:latin typeface="Arial"/>
              </a:rPr>
              <a:t>3.2 Велосипед гибрид</a:t>
            </a:r>
            <a:br>
              <a:rPr lang="ru-RU" sz="1200" dirty="0">
                <a:solidFill>
                  <a:schemeClr val="tx1"/>
                </a:solidFill>
                <a:latin typeface="Arial"/>
              </a:rPr>
            </a:br>
            <a:r>
              <a:rPr lang="ru-RU" sz="1200" dirty="0">
                <a:solidFill>
                  <a:schemeClr val="tx1"/>
                </a:solidFill>
                <a:latin typeface="Arial"/>
              </a:rPr>
              <a:t>3.3 Велосипед </a:t>
            </a:r>
            <a:r>
              <a:rPr lang="ru-RU" sz="1200" dirty="0" err="1">
                <a:solidFill>
                  <a:schemeClr val="tx1"/>
                </a:solidFill>
                <a:latin typeface="Arial"/>
              </a:rPr>
              <a:t>туринг</a:t>
            </a:r>
            <a:r>
              <a:rPr lang="ru-RU" sz="1200" dirty="0">
                <a:solidFill>
                  <a:schemeClr val="tx1"/>
                </a:solidFill>
                <a:latin typeface="Arial"/>
              </a:rPr>
              <a:t/>
            </a:r>
            <a:br>
              <a:rPr lang="ru-RU" sz="1200" dirty="0">
                <a:solidFill>
                  <a:schemeClr val="tx1"/>
                </a:solidFill>
                <a:latin typeface="Arial"/>
              </a:rPr>
            </a:br>
            <a:r>
              <a:rPr lang="ru-RU" sz="1200" dirty="0">
                <a:solidFill>
                  <a:schemeClr val="tx1"/>
                </a:solidFill>
                <a:latin typeface="Arial"/>
              </a:rPr>
              <a:t>3.4 Складной велосипед</a:t>
            </a:r>
            <a:br>
              <a:rPr lang="ru-RU" sz="1200" dirty="0">
                <a:solidFill>
                  <a:schemeClr val="tx1"/>
                </a:solidFill>
                <a:latin typeface="Arial"/>
              </a:rPr>
            </a:br>
            <a:r>
              <a:rPr lang="ru-RU" sz="1200" dirty="0">
                <a:solidFill>
                  <a:schemeClr val="tx1"/>
                </a:solidFill>
                <a:latin typeface="Arial"/>
              </a:rPr>
              <a:t>4 Другие велосипеды: классификация</a:t>
            </a:r>
            <a:br>
              <a:rPr lang="ru-RU" sz="1200" dirty="0">
                <a:solidFill>
                  <a:schemeClr val="tx1"/>
                </a:solidFill>
                <a:latin typeface="Arial"/>
              </a:rPr>
            </a:br>
            <a:r>
              <a:rPr lang="ru-RU" sz="1200" dirty="0">
                <a:solidFill>
                  <a:schemeClr val="tx1"/>
                </a:solidFill>
                <a:latin typeface="Arial"/>
              </a:rPr>
              <a:t>4.1 Детский велосипед</a:t>
            </a:r>
            <a:br>
              <a:rPr lang="ru-RU" sz="1200" dirty="0">
                <a:solidFill>
                  <a:schemeClr val="tx1"/>
                </a:solidFill>
                <a:latin typeface="Arial"/>
              </a:rPr>
            </a:br>
            <a:r>
              <a:rPr lang="ru-RU" sz="1200" dirty="0">
                <a:solidFill>
                  <a:schemeClr val="tx1"/>
                </a:solidFill>
                <a:latin typeface="Arial"/>
              </a:rPr>
              <a:t>4.2 Женские велосипеды</a:t>
            </a:r>
            <a:br>
              <a:rPr lang="ru-RU" sz="1200" dirty="0">
                <a:solidFill>
                  <a:schemeClr val="tx1"/>
                </a:solidFill>
                <a:latin typeface="Arial"/>
              </a:rPr>
            </a:br>
            <a:r>
              <a:rPr lang="ru-RU" sz="1200" dirty="0">
                <a:solidFill>
                  <a:schemeClr val="tx1"/>
                </a:solidFill>
                <a:latin typeface="Arial"/>
              </a:rPr>
              <a:t>4.3 Грузовые велосипеды и Велосипеды-прицепы</a:t>
            </a:r>
            <a:br>
              <a:rPr lang="ru-RU" sz="1200" dirty="0">
                <a:solidFill>
                  <a:schemeClr val="tx1"/>
                </a:solidFill>
                <a:latin typeface="Arial"/>
              </a:rPr>
            </a:br>
            <a:r>
              <a:rPr lang="ru-RU" sz="1200" dirty="0">
                <a:solidFill>
                  <a:schemeClr val="tx1"/>
                </a:solidFill>
                <a:latin typeface="Arial"/>
              </a:rPr>
              <a:t>4.4 </a:t>
            </a:r>
            <a:r>
              <a:rPr lang="ru-RU" sz="1200" dirty="0" err="1">
                <a:solidFill>
                  <a:schemeClr val="tx1"/>
                </a:solidFill>
                <a:latin typeface="Arial"/>
              </a:rPr>
              <a:t>Электровелосипед</a:t>
            </a:r>
            <a:r>
              <a:rPr lang="ru-RU" sz="1200" dirty="0">
                <a:solidFill>
                  <a:schemeClr val="tx1"/>
                </a:solidFill>
                <a:latin typeface="Arial"/>
              </a:rPr>
              <a:t/>
            </a:r>
            <a:br>
              <a:rPr lang="ru-RU" sz="1200" dirty="0">
                <a:solidFill>
                  <a:schemeClr val="tx1"/>
                </a:solidFill>
                <a:latin typeface="Arial"/>
              </a:rPr>
            </a:br>
            <a:r>
              <a:rPr lang="ru-RU" sz="1200" dirty="0">
                <a:solidFill>
                  <a:schemeClr val="tx1"/>
                </a:solidFill>
                <a:latin typeface="Arial"/>
              </a:rPr>
              <a:t>4.5 Велосипед тандем</a:t>
            </a:r>
            <a:br>
              <a:rPr lang="ru-RU" sz="1200" dirty="0">
                <a:solidFill>
                  <a:schemeClr val="tx1"/>
                </a:solidFill>
                <a:latin typeface="Arial"/>
              </a:rPr>
            </a:br>
            <a:r>
              <a:rPr lang="ru-RU" sz="1200" dirty="0">
                <a:solidFill>
                  <a:schemeClr val="tx1"/>
                </a:solidFill>
                <a:latin typeface="Arial"/>
              </a:rPr>
              <a:t>4.6 Велосипед </a:t>
            </a:r>
            <a:r>
              <a:rPr lang="ru-RU" sz="1200" dirty="0" err="1">
                <a:solidFill>
                  <a:schemeClr val="tx1"/>
                </a:solidFill>
                <a:latin typeface="Arial"/>
              </a:rPr>
              <a:t>Лигерад</a:t>
            </a:r>
            <a:r>
              <a:rPr lang="ru-RU" sz="1200" dirty="0">
                <a:solidFill>
                  <a:schemeClr val="tx1"/>
                </a:solidFill>
                <a:latin typeface="Arial"/>
              </a:rPr>
              <a:t/>
            </a:r>
            <a:br>
              <a:rPr lang="ru-RU" sz="1200" dirty="0">
                <a:solidFill>
                  <a:schemeClr val="tx1"/>
                </a:solidFill>
                <a:latin typeface="Arial"/>
              </a:rPr>
            </a:br>
            <a:r>
              <a:rPr lang="ru-RU" sz="1200" dirty="0">
                <a:solidFill>
                  <a:schemeClr val="tx1"/>
                </a:solidFill>
                <a:latin typeface="Arial"/>
              </a:rPr>
              <a:t>4.7 </a:t>
            </a:r>
            <a:r>
              <a:rPr lang="ru-RU" sz="1200" dirty="0" err="1">
                <a:solidFill>
                  <a:schemeClr val="tx1"/>
                </a:solidFill>
                <a:latin typeface="Arial"/>
              </a:rPr>
              <a:t>Уницикл</a:t>
            </a:r>
            <a:r>
              <a:rPr lang="ru-RU" sz="1200" dirty="0">
                <a:solidFill>
                  <a:schemeClr val="tx1"/>
                </a:solidFill>
                <a:latin typeface="Arial"/>
              </a:rPr>
              <a:t/>
            </a:r>
            <a:br>
              <a:rPr lang="ru-RU" sz="1200" dirty="0">
                <a:solidFill>
                  <a:schemeClr val="tx1"/>
                </a:solidFill>
                <a:latin typeface="Arial"/>
              </a:rPr>
            </a:br>
            <a:r>
              <a:rPr lang="ru-RU" sz="1200" dirty="0">
                <a:solidFill>
                  <a:schemeClr val="tx1"/>
                </a:solidFill>
                <a:latin typeface="Arial"/>
              </a:rPr>
              <a:t>4.8 </a:t>
            </a:r>
            <a:r>
              <a:rPr lang="ru-RU" sz="1200" dirty="0" err="1">
                <a:solidFill>
                  <a:schemeClr val="tx1"/>
                </a:solidFill>
                <a:latin typeface="Arial"/>
              </a:rPr>
              <a:t>Чопперы</a:t>
            </a:r>
            <a:r>
              <a:rPr lang="ru-RU" sz="1200" dirty="0">
                <a:solidFill>
                  <a:schemeClr val="tx1"/>
                </a:solidFill>
                <a:latin typeface="Arial"/>
              </a:rPr>
              <a:t> и </a:t>
            </a:r>
            <a:r>
              <a:rPr lang="ru-RU" sz="1200" dirty="0" err="1" smtClean="0">
                <a:solidFill>
                  <a:schemeClr val="tx1"/>
                </a:solidFill>
                <a:latin typeface="Arial"/>
              </a:rPr>
              <a:t>круизеры</a:t>
            </a:r>
            <a:r>
              <a:rPr lang="ru-RU" sz="1200" b="1" i="1" u="sng" dirty="0" smtClean="0">
                <a:solidFill>
                  <a:schemeClr val="tx1"/>
                </a:solidFill>
                <a:effectLst>
                  <a:outerShdw blurRad="38100" dist="38100" dir="2700000" algn="tl">
                    <a:srgbClr val="000000">
                      <a:alpha val="43137"/>
                    </a:srgbClr>
                  </a:outerShdw>
                </a:effectLst>
              </a:rPr>
              <a:t/>
            </a:r>
            <a:br>
              <a:rPr lang="ru-RU" sz="1200" b="1" i="1" u="sng" dirty="0" smtClean="0">
                <a:solidFill>
                  <a:schemeClr val="tx1"/>
                </a:solidFill>
                <a:effectLst>
                  <a:outerShdw blurRad="38100" dist="38100" dir="2700000" algn="tl">
                    <a:srgbClr val="000000">
                      <a:alpha val="43137"/>
                    </a:srgbClr>
                  </a:outerShdw>
                </a:effectLst>
              </a:rPr>
            </a:br>
            <a:r>
              <a:rPr lang="ru-RU" sz="1600" b="1" i="1" u="sng" dirty="0">
                <a:solidFill>
                  <a:schemeClr val="tx1"/>
                </a:solidFill>
                <a:effectLst>
                  <a:outerShdw blurRad="38100" dist="38100" dir="2700000" algn="tl">
                    <a:srgbClr val="000000">
                      <a:alpha val="43137"/>
                    </a:srgbClr>
                  </a:outerShdw>
                </a:effectLst>
              </a:rPr>
              <a:t/>
            </a:r>
            <a:br>
              <a:rPr lang="ru-RU" sz="1600" b="1" i="1" u="sng" dirty="0">
                <a:solidFill>
                  <a:schemeClr val="tx1"/>
                </a:solidFill>
                <a:effectLst>
                  <a:outerShdw blurRad="38100" dist="38100" dir="2700000" algn="tl">
                    <a:srgbClr val="000000">
                      <a:alpha val="43137"/>
                    </a:srgbClr>
                  </a:outerShdw>
                </a:effectLst>
              </a:rPr>
            </a:br>
            <a:r>
              <a:rPr lang="ru-RU" sz="1600" b="1" i="1" u="sng" dirty="0" smtClean="0">
                <a:solidFill>
                  <a:srgbClr val="FF0000"/>
                </a:solidFill>
                <a:effectLst>
                  <a:outerShdw blurRad="38100" dist="38100" dir="2700000" algn="tl">
                    <a:srgbClr val="000000">
                      <a:alpha val="43137"/>
                    </a:srgbClr>
                  </a:outerShdw>
                </a:effectLst>
              </a:rPr>
              <a:t/>
            </a:r>
            <a:br>
              <a:rPr lang="ru-RU" sz="1600" b="1" i="1" u="sng" dirty="0" smtClean="0">
                <a:solidFill>
                  <a:srgbClr val="FF0000"/>
                </a:solidFill>
                <a:effectLst>
                  <a:outerShdw blurRad="38100" dist="38100" dir="2700000" algn="tl">
                    <a:srgbClr val="000000">
                      <a:alpha val="43137"/>
                    </a:srgbClr>
                  </a:outerShdw>
                </a:effectLst>
              </a:rPr>
            </a:br>
            <a:r>
              <a:rPr lang="ru-RU" sz="1600" b="1" i="1" u="sng" dirty="0" smtClean="0">
                <a:solidFill>
                  <a:srgbClr val="FF0000"/>
                </a:solidFill>
                <a:effectLst>
                  <a:outerShdw blurRad="38100" dist="38100" dir="2700000" algn="tl">
                    <a:srgbClr val="000000">
                      <a:alpha val="43137"/>
                    </a:srgbClr>
                  </a:outerShdw>
                </a:effectLst>
              </a:rPr>
              <a:t/>
            </a:r>
            <a:br>
              <a:rPr lang="ru-RU" sz="1600" b="1" i="1" u="sng" dirty="0" smtClean="0">
                <a:solidFill>
                  <a:srgbClr val="FF0000"/>
                </a:solidFill>
                <a:effectLst>
                  <a:outerShdw blurRad="38100" dist="38100" dir="2700000" algn="tl">
                    <a:srgbClr val="000000">
                      <a:alpha val="43137"/>
                    </a:srgbClr>
                  </a:outerShdw>
                </a:effectLst>
              </a:rPr>
            </a:br>
            <a:r>
              <a:rPr lang="ru-RU" sz="1600" b="1" i="1" u="sng" dirty="0">
                <a:solidFill>
                  <a:srgbClr val="FF0000"/>
                </a:solidFill>
                <a:effectLst>
                  <a:outerShdw blurRad="38100" dist="38100" dir="2700000" algn="tl">
                    <a:srgbClr val="000000">
                      <a:alpha val="43137"/>
                    </a:srgbClr>
                  </a:outerShdw>
                </a:effectLst>
              </a:rPr>
              <a:t/>
            </a:r>
            <a:br>
              <a:rPr lang="ru-RU" sz="1600" b="1" i="1" u="sng" dirty="0">
                <a:solidFill>
                  <a:srgbClr val="FF0000"/>
                </a:solidFill>
                <a:effectLst>
                  <a:outerShdw blurRad="38100" dist="38100" dir="2700000" algn="tl">
                    <a:srgbClr val="000000">
                      <a:alpha val="43137"/>
                    </a:srgbClr>
                  </a:outerShdw>
                </a:effectLst>
              </a:rPr>
            </a:br>
            <a:endParaRPr lang="ru-RU" sz="1600" b="1" i="1" u="sng" dirty="0">
              <a:solidFill>
                <a:srgbClr val="FF0000"/>
              </a:solidFill>
              <a:effectLst>
                <a:outerShdw blurRad="38100" dist="38100" dir="2700000" algn="tl">
                  <a:srgbClr val="000000">
                    <a:alpha val="43137"/>
                  </a:srgbClr>
                </a:outerShdw>
              </a:effectLst>
            </a:endParaRPr>
          </a:p>
        </p:txBody>
      </p:sp>
      <p:pic>
        <p:nvPicPr>
          <p:cNvPr id="7" name="Объект 6"/>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572000" y="2204864"/>
            <a:ext cx="3878263" cy="3878263"/>
          </a:xfrm>
        </p:spPr>
      </p:pic>
    </p:spTree>
    <p:extLst>
      <p:ext uri="{BB962C8B-B14F-4D97-AF65-F5344CB8AC3E}">
        <p14:creationId xmlns:p14="http://schemas.microsoft.com/office/powerpoint/2010/main" val="3797924482"/>
      </p:ext>
    </p:extLst>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вердый переплет">
  <a:themeElements>
    <a:clrScheme name="Твердый переплет">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Твердый переплет">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Твердый переплет">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Hardcover</Template>
  <TotalTime>49</TotalTime>
  <Words>14</Words>
  <Application>Microsoft Office PowerPoint</Application>
  <PresentationFormat>Экран (4:3)</PresentationFormat>
  <Paragraphs>8</Paragraphs>
  <Slides>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Твердый переплет</vt:lpstr>
      <vt:lpstr>Эволюция велосипеда</vt:lpstr>
      <vt:lpstr>1818год В 1817 году немецкий профессор барон Карл фон Дрез из Карлсруэ создал макет, а в 1818 запатентовал первый двухколёсный самокат, который он назвал «машиной для бега» (Laufmaschine). Самокат Дреза был двухколёсным, снабжён рулём и выглядел в целом, как велосипед без педалей; рама была деревянной. В английском и французском языках изобретение назвали дрезиной (соответственно Draisine и draisienne) в честь изобретателя </vt:lpstr>
      <vt:lpstr>  1830 год В истории велосипеда есть модели, которые не получили большой популярности и практически никак не повлияли на эволюцию транспортного средства. В первую очередь сюда можно отнести изобретенный шотландцем Томасом МакКоллом в 1830 году двухколесный велосипед без педалей. Главное отличие модели  от дрезины заключается в том, что у разработки переднее колесо несколько больше заднего. </vt:lpstr>
      <vt:lpstr>1870год Желание изобретателей увеличить расстояние, пройденное велосипедом за один оборот колеса, приводило к увеличению диаметра ведущего колеса, и, соответственно, к уменьшению заднего. Притом увеличилась скорость, набираемая данным велосипедом, по сравнению с его предшественниками. В дальнейшем скорость велосипеда была доведена до 30 километров в час. К сожалению, передвижение на «пауке» было довольно небезопасным — этому способствовали большая высота сидения и смещенный к переднему колесу центр веса. При малейшем толчке велосипед опрокидывался, и седок совершал кульбит через руль.  </vt:lpstr>
      <vt:lpstr>1885 год В 1884 году Джеймс К. Старли изобретает «безопасный велосипед», конструкция которого — с равновеликими колесами — стала прообразом современных моделей Но настоящий переворот в изобретении велосипедов произошел в 1887 году, когда шотландский ветеринар Джон Бойд Данлоп применил полую пневматическую шину. Для того чтобы сделать более приятной езду на «костотрясах» для своего сына, он «обул» колеса велосипеда кольцами садового резинового рукава, применяемого для поливки цветов, и наполнил их водой. Тряска значительно уменьшилась, но появилось другое неудобство — водяные шины сильно замедлили движение. Тогда изобретательный врач накачал шины воздухом. Для того чтобы воздух не выходил обратно, он изобрел особый клапан, автоматически закрывающийся под напором уплотненной атмосферы. .  </vt:lpstr>
      <vt:lpstr>Велосипеды набирали популярность, так В послевоенной Франции велосипед также был единственным доступным личным транспортом для широких народных масс. Вот какая картина наблюдалась на Лионском вокзале Парижа в августе 1948 года, когда люди массово возвращались из отпусков: </vt:lpstr>
      <vt:lpstr>1960г 1960-е велосипед продолжал оставаться важнейшим транспортным средством в ряде стран Европы и Азии. При этом никакой особой велосипедной инфраструктуры не наблюдалось, никаких выделенных велодорожек. Трудно себе теперь представить, как велосипедисты вписывались в автотранспортный поток при такой разнице в скоростях!   </vt:lpstr>
      <vt:lpstr>Наше время  сейчас насчитывается множество видов велосипдов  1 Внедорожные велосипеды, 1.1 Горный велосипеа 1.2 Велосипед двухподвес 1.3 Фэтбайк 2 Спортивные велосипеды 2.1 Шоссейные велосипеды 2.2 Циклокроссовые велосипеды 2.3 Велосипед для триала и фристайла 2.4 Трековый велосипед 2.5 Разделочный велосипед 3 Велосипеды для асфальта 3.1 Городской велосипед 3.2 Велосипед гибрид 3.3 Велосипед туринг 3.4 Складной велосипед 4 Другие велосипеды: классификация 4.1 Детский велосипед 4.2 Женские велосипеды 4.3 Грузовые велосипеды и Велосипеды-прицепы 4.4 Электровелосипед 4.5 Велосипед тандем 4.6 Велосипед Лигерад 4.7 Уницикл 4.8 Чопперы и круизеры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Эволюция велосипеда</dc:title>
  <dc:creator>USER-PC</dc:creator>
  <cp:lastModifiedBy>USER-PC</cp:lastModifiedBy>
  <cp:revision>6</cp:revision>
  <dcterms:created xsi:type="dcterms:W3CDTF">2019-04-02T16:56:27Z</dcterms:created>
  <dcterms:modified xsi:type="dcterms:W3CDTF">2019-04-02T17:56:35Z</dcterms:modified>
</cp:coreProperties>
</file>