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2.xml" ContentType="application/vnd.openxmlformats-officedocument.presentationml.slideLayout+xml"/>
  <Override PartName="/ppt/theme/theme5.xml" ContentType="application/vnd.openxmlformats-officedocument.theme+xml"/>
  <Override PartName="/ppt/slideLayouts/slideLayout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7" r:id="rId1"/>
    <p:sldMasterId id="2147483660" r:id="rId2"/>
    <p:sldMasterId id="2147483720" r:id="rId3"/>
    <p:sldMasterId id="2147483732" r:id="rId4"/>
    <p:sldMasterId id="2147483798" r:id="rId5"/>
    <p:sldMasterId id="2147483685" r:id="rId6"/>
  </p:sldMasterIdLst>
  <p:notesMasterIdLst>
    <p:notesMasterId r:id="rId24"/>
  </p:notesMasterIdLst>
  <p:sldIdLst>
    <p:sldId id="274" r:id="rId7"/>
    <p:sldId id="285" r:id="rId8"/>
    <p:sldId id="287" r:id="rId9"/>
    <p:sldId id="316" r:id="rId10"/>
    <p:sldId id="291" r:id="rId11"/>
    <p:sldId id="304" r:id="rId12"/>
    <p:sldId id="306" r:id="rId13"/>
    <p:sldId id="305" r:id="rId14"/>
    <p:sldId id="307" r:id="rId15"/>
    <p:sldId id="308" r:id="rId16"/>
    <p:sldId id="309" r:id="rId17"/>
    <p:sldId id="310" r:id="rId18"/>
    <p:sldId id="312" r:id="rId19"/>
    <p:sldId id="313" r:id="rId20"/>
    <p:sldId id="314" r:id="rId21"/>
    <p:sldId id="315" r:id="rId22"/>
    <p:sldId id="286" r:id="rId23"/>
  </p:sldIdLst>
  <p:sldSz cx="6858000" cy="5143500"/>
  <p:notesSz cx="6858000" cy="9144000"/>
  <p:defaultTextStyle>
    <a:lvl1pPr>
      <a:defRPr>
        <a:latin typeface="+mj-lt"/>
        <a:ea typeface="+mj-ea"/>
        <a:cs typeface="+mj-cs"/>
        <a:sym typeface="Helvetica Neue"/>
      </a:defRPr>
    </a:lvl1pPr>
    <a:lvl2pPr>
      <a:defRPr>
        <a:latin typeface="+mj-lt"/>
        <a:ea typeface="+mj-ea"/>
        <a:cs typeface="+mj-cs"/>
        <a:sym typeface="Helvetica Neue"/>
      </a:defRPr>
    </a:lvl2pPr>
    <a:lvl3pPr>
      <a:defRPr>
        <a:latin typeface="+mj-lt"/>
        <a:ea typeface="+mj-ea"/>
        <a:cs typeface="+mj-cs"/>
        <a:sym typeface="Helvetica Neue"/>
      </a:defRPr>
    </a:lvl3pPr>
    <a:lvl4pPr>
      <a:defRPr>
        <a:latin typeface="+mj-lt"/>
        <a:ea typeface="+mj-ea"/>
        <a:cs typeface="+mj-cs"/>
        <a:sym typeface="Helvetica Neue"/>
      </a:defRPr>
    </a:lvl4pPr>
    <a:lvl5pPr>
      <a:defRPr>
        <a:latin typeface="+mj-lt"/>
        <a:ea typeface="+mj-ea"/>
        <a:cs typeface="+mj-cs"/>
        <a:sym typeface="Helvetica Neue"/>
      </a:defRPr>
    </a:lvl5pPr>
    <a:lvl6pPr>
      <a:defRPr>
        <a:latin typeface="+mj-lt"/>
        <a:ea typeface="+mj-ea"/>
        <a:cs typeface="+mj-cs"/>
        <a:sym typeface="Helvetica Neue"/>
      </a:defRPr>
    </a:lvl6pPr>
    <a:lvl7pPr>
      <a:defRPr>
        <a:latin typeface="+mj-lt"/>
        <a:ea typeface="+mj-ea"/>
        <a:cs typeface="+mj-cs"/>
        <a:sym typeface="Helvetica Neue"/>
      </a:defRPr>
    </a:lvl7pPr>
    <a:lvl8pPr>
      <a:defRPr>
        <a:latin typeface="+mj-lt"/>
        <a:ea typeface="+mj-ea"/>
        <a:cs typeface="+mj-cs"/>
        <a:sym typeface="Helvetica Neue"/>
      </a:defRPr>
    </a:lvl8pPr>
    <a:lvl9pPr>
      <a:defRPr>
        <a:latin typeface="+mj-lt"/>
        <a:ea typeface="+mj-ea"/>
        <a:cs typeface="+mj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0952B82-2B72-4419-9B75-BD012CC7FB77}">
          <p14:sldIdLst>
            <p14:sldId id="274"/>
            <p14:sldId id="285"/>
            <p14:sldId id="287"/>
            <p14:sldId id="316"/>
            <p14:sldId id="291"/>
            <p14:sldId id="304"/>
            <p14:sldId id="306"/>
            <p14:sldId id="305"/>
            <p14:sldId id="307"/>
            <p14:sldId id="308"/>
            <p14:sldId id="309"/>
            <p14:sldId id="310"/>
            <p14:sldId id="312"/>
            <p14:sldId id="313"/>
            <p14:sldId id="314"/>
            <p14:sldId id="315"/>
            <p14:sldId id="28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463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1720" userDrawn="1">
          <p15:clr>
            <a:srgbClr val="A4A3A4"/>
          </p15:clr>
        </p15:guide>
        <p15:guide id="4" pos="119" userDrawn="1">
          <p15:clr>
            <a:srgbClr val="A4A3A4"/>
          </p15:clr>
        </p15:guide>
        <p15:guide id="5" pos="42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440"/>
    <a:srgbClr val="990033"/>
    <a:srgbClr val="FF5050"/>
    <a:srgbClr val="EE6000"/>
    <a:srgbClr val="EA93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6434" autoAdjust="0"/>
  </p:normalViewPr>
  <p:slideViewPr>
    <p:cSldViewPr snapToGrid="0" snapToObjects="1">
      <p:cViewPr>
        <p:scale>
          <a:sx n="123" d="100"/>
          <a:sy n="123" d="100"/>
        </p:scale>
        <p:origin x="-1392" y="-36"/>
      </p:cViewPr>
      <p:guideLst>
        <p:guide orient="horz" pos="463"/>
        <p:guide orient="horz" pos="1720"/>
        <p:guide pos="2160"/>
        <p:guide pos="119"/>
        <p:guide pos="42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iiia.melnikova@gmail.com" userId="b00f2aaa227ee6dd" providerId="LiveId" clId="{E4054C60-7EA8-4E83-827E-BE104442D0B2}"/>
    <pc:docChg chg="undo custSel addSld delSld modSld modSection">
      <pc:chgData name="dariiia.melnikova@gmail.com" userId="b00f2aaa227ee6dd" providerId="LiveId" clId="{E4054C60-7EA8-4E83-827E-BE104442D0B2}" dt="2022-03-01T11:49:18.403" v="37" actId="1076"/>
      <pc:docMkLst>
        <pc:docMk/>
      </pc:docMkLst>
      <pc:sldChg chg="addSp delSp new del mod">
        <pc:chgData name="dariiia.melnikova@gmail.com" userId="b00f2aaa227ee6dd" providerId="LiveId" clId="{E4054C60-7EA8-4E83-827E-BE104442D0B2}" dt="2022-03-01T11:48:16.205" v="4" actId="47"/>
        <pc:sldMkLst>
          <pc:docMk/>
          <pc:sldMk cId="2681692132" sldId="283"/>
        </pc:sldMkLst>
        <pc:spChg chg="add del">
          <ac:chgData name="dariiia.melnikova@gmail.com" userId="b00f2aaa227ee6dd" providerId="LiveId" clId="{E4054C60-7EA8-4E83-827E-BE104442D0B2}" dt="2022-03-01T11:48:10.728" v="2" actId="22"/>
          <ac:spMkLst>
            <pc:docMk/>
            <pc:sldMk cId="2681692132" sldId="283"/>
            <ac:spMk id="6" creationId="{3CB95F47-ED9E-4311-B727-09039BF6A1FF}"/>
          </ac:spMkLst>
        </pc:spChg>
      </pc:sldChg>
      <pc:sldChg chg="modSp add mod">
        <pc:chgData name="dariiia.melnikova@gmail.com" userId="b00f2aaa227ee6dd" providerId="LiveId" clId="{E4054C60-7EA8-4E83-827E-BE104442D0B2}" dt="2022-03-01T11:49:18.403" v="37" actId="1076"/>
        <pc:sldMkLst>
          <pc:docMk/>
          <pc:sldMk cId="1863518126" sldId="284"/>
        </pc:sldMkLst>
        <pc:spChg chg="mod">
          <ac:chgData name="dariiia.melnikova@gmail.com" userId="b00f2aaa227ee6dd" providerId="LiveId" clId="{E4054C60-7EA8-4E83-827E-BE104442D0B2}" dt="2022-03-01T11:49:18.403" v="37" actId="1076"/>
          <ac:spMkLst>
            <pc:docMk/>
            <pc:sldMk cId="1863518126" sldId="284"/>
            <ac:spMk id="5" creationId="{6CB59441-30B0-4A32-A089-2110546E99B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CA35C-AB3F-0D44-9877-2CB12F260F8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E08E2-07CB-A548-A84E-407746EF68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516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hasCustomPrompt="1"/>
          </p:nvPr>
        </p:nvSpPr>
        <p:spPr>
          <a:xfrm>
            <a:off x="3763905" y="706955"/>
            <a:ext cx="2716314" cy="857250"/>
          </a:xfrm>
        </p:spPr>
        <p:txBody>
          <a:bodyPr>
            <a:noAutofit/>
          </a:bodyPr>
          <a:lstStyle>
            <a:lvl1pPr>
              <a:defRPr sz="2400">
                <a:solidFill>
                  <a:srgbClr val="172440"/>
                </a:solidFill>
                <a:latin typeface="Verdana"/>
                <a:cs typeface="Verdana"/>
              </a:defRPr>
            </a:lvl1pPr>
          </a:lstStyle>
          <a:p>
            <a:r>
              <a:rPr lang="ru-RU" dirty="0"/>
              <a:t>Образец заголовка </a:t>
            </a:r>
            <a:br>
              <a:rPr lang="ru-RU" dirty="0"/>
            </a:br>
            <a:r>
              <a:rPr lang="ru-RU" dirty="0"/>
              <a:t>в три строки</a:t>
            </a:r>
          </a:p>
        </p:txBody>
      </p:sp>
    </p:spTree>
    <p:extLst>
      <p:ext uri="{BB962C8B-B14F-4D97-AF65-F5344CB8AC3E}">
        <p14:creationId xmlns:p14="http://schemas.microsoft.com/office/powerpoint/2010/main" val="252877029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hasCustomPrompt="1"/>
          </p:nvPr>
        </p:nvSpPr>
        <p:spPr>
          <a:xfrm>
            <a:off x="421642" y="402828"/>
            <a:ext cx="4380579" cy="728070"/>
          </a:xfrm>
        </p:spPr>
        <p:txBody>
          <a:bodyPr anchor="t" anchorCtr="0">
            <a:normAutofit/>
          </a:bodyPr>
          <a:lstStyle>
            <a:lvl1pPr algn="l">
              <a:defRPr sz="2000" baseline="0">
                <a:solidFill>
                  <a:srgbClr val="172440"/>
                </a:solidFill>
                <a:latin typeface="Verdana"/>
                <a:cs typeface="Verdana"/>
              </a:defRPr>
            </a:lvl1pPr>
          </a:lstStyle>
          <a:p>
            <a:r>
              <a:rPr lang="ru-RU" dirty="0"/>
              <a:t>Образец заголовка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в две строки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642" y="1079256"/>
            <a:ext cx="4380579" cy="413156"/>
          </a:xfrm>
        </p:spPr>
        <p:txBody>
          <a:bodyPr>
            <a:norm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/>
          </p:nvPr>
        </p:nvSpPr>
        <p:spPr>
          <a:xfrm>
            <a:off x="422275" y="1650000"/>
            <a:ext cx="6092825" cy="2944226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Calibri Light"/>
                <a:cs typeface="Calibri Light"/>
              </a:defRPr>
            </a:lvl1pPr>
            <a:lvl2pPr>
              <a:defRPr sz="1400" b="0" i="0">
                <a:latin typeface="Calibri Light"/>
                <a:cs typeface="Calibri Light"/>
              </a:defRPr>
            </a:lvl2pPr>
            <a:lvl3pPr>
              <a:defRPr sz="1400" b="0" i="0">
                <a:latin typeface="Calibri Light"/>
                <a:cs typeface="Calibri Light"/>
              </a:defRPr>
            </a:lvl3pPr>
            <a:lvl4pPr>
              <a:defRPr sz="1400" b="0" i="0">
                <a:latin typeface="Calibri Light"/>
                <a:cs typeface="Calibri Light"/>
              </a:defRPr>
            </a:lvl4pPr>
            <a:lvl5pPr>
              <a:defRPr sz="1400" b="0" i="0">
                <a:latin typeface="Calibri Light"/>
                <a:cs typeface="Calibri Light"/>
              </a:defRPr>
            </a:lvl5pPr>
          </a:lstStyle>
          <a:p>
            <a:pPr lvl="0"/>
            <a:r>
              <a:rPr lang="en-US" dirty="0" err="1"/>
              <a:t>Образец</a:t>
            </a:r>
            <a:r>
              <a:rPr lang="en-US" dirty="0"/>
              <a:t> </a:t>
            </a:r>
            <a:r>
              <a:rPr lang="en-US" dirty="0" err="1"/>
              <a:t>текста</a:t>
            </a:r>
            <a:endParaRPr lang="en-US" dirty="0"/>
          </a:p>
          <a:p>
            <a:pPr lvl="1"/>
            <a:r>
              <a:rPr lang="en-US" dirty="0" err="1"/>
              <a:t>Второй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2"/>
            <a:r>
              <a:rPr lang="en-US" dirty="0" err="1"/>
              <a:t>Третий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3"/>
            <a:r>
              <a:rPr lang="en-US" dirty="0" err="1"/>
              <a:t>Четвертый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4"/>
            <a:r>
              <a:rPr lang="en-US" dirty="0" err="1"/>
              <a:t>Пятый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11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/>
          </p:cNvSpPr>
          <p:nvPr>
            <p:ph type="title"/>
          </p:nvPr>
        </p:nvSpPr>
        <p:spPr>
          <a:xfrm>
            <a:off x="4183959" y="553106"/>
            <a:ext cx="1948212" cy="857250"/>
          </a:xfrm>
        </p:spPr>
        <p:txBody>
          <a:bodyPr>
            <a:normAutofit/>
          </a:bodyPr>
          <a:lstStyle>
            <a:lvl1pPr>
              <a:defRPr sz="2400">
                <a:latin typeface="Verdana"/>
                <a:cs typeface="Verdana"/>
              </a:defRPr>
            </a:lvl1pPr>
          </a:lstStyle>
          <a:p>
            <a:r>
              <a:rPr lang="en-US" dirty="0" err="1"/>
              <a:t>Образец</a:t>
            </a:r>
            <a:r>
              <a:rPr lang="en-US" dirty="0"/>
              <a:t> </a:t>
            </a:r>
            <a:r>
              <a:rPr lang="en-US" dirty="0" err="1"/>
              <a:t>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48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726820" y="206375"/>
            <a:ext cx="2788279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 </a:t>
            </a:r>
            <a:br>
              <a:rPr lang="ru-RU" dirty="0"/>
            </a:br>
            <a:r>
              <a:rPr lang="ru-RU" dirty="0"/>
              <a:t>в три строки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</p:sldLayoutIdLst>
  <p:transition spd="med"/>
  <p:txStyles>
    <p:titleStyle>
      <a:lvl1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1pPr>
      <a:lvl2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2pPr>
      <a:lvl3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3pPr>
      <a:lvl4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4pPr>
      <a:lvl5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5pPr>
      <a:lvl6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6pPr>
      <a:lvl7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7pPr>
      <a:lvl8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8pPr>
      <a:lvl9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9pPr>
    </p:titleStyle>
    <p:bodyStyle>
      <a:lvl1pPr marL="0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1pPr>
      <a:lvl2pPr marL="257162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2pPr>
      <a:lvl3pPr marL="514325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3pPr>
      <a:lvl4pPr marL="771487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4pPr>
      <a:lvl5pPr marL="1028649" indent="0" eaLnBrk="1" hangingPunct="1">
        <a:lnSpc>
          <a:spcPct val="90000"/>
        </a:lnSpc>
        <a:spcBef>
          <a:spcPts val="563"/>
        </a:spcBef>
        <a:buSzPct val="100000"/>
        <a:buFontTx/>
        <a:buNone/>
        <a:defRPr sz="1575">
          <a:latin typeface="Calibri"/>
          <a:ea typeface="Calibri"/>
          <a:cs typeface="Calibri"/>
          <a:sym typeface="Calibri"/>
        </a:defRPr>
      </a:lvl5pPr>
      <a:lvl6pPr marL="1485826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6pPr>
      <a:lvl7pPr marL="1742989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7pPr>
      <a:lvl8pPr marL="2000150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8pPr>
      <a:lvl9pPr marL="2257313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9pPr>
    </p:bodyStyle>
    <p:otherStyle>
      <a:lvl1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3555330" y="27826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1960" y="428848"/>
            <a:ext cx="400505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 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127997940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2884" rtl="0" eaLnBrk="1" latinLnBrk="0" hangingPunct="1">
        <a:spcBef>
          <a:spcPct val="0"/>
        </a:spcBef>
        <a:buNone/>
        <a:defRPr sz="2400" b="0" i="0" kern="1200" baseline="0">
          <a:solidFill>
            <a:schemeClr val="bg1"/>
          </a:solidFill>
          <a:latin typeface="Verdana"/>
          <a:ea typeface="+mj-ea"/>
          <a:cs typeface="Verdana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4264" y="426614"/>
            <a:ext cx="4394311" cy="796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/>
              <a:t>Образец заголовка</a:t>
            </a:r>
            <a:r>
              <a:rPr lang="en-US" dirty="0"/>
              <a:t> </a:t>
            </a:r>
            <a:r>
              <a:rPr lang="ru-RU" dirty="0"/>
              <a:t>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2179911371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2884" rtl="0" eaLnBrk="1" latinLnBrk="0" hangingPunct="1">
        <a:spcBef>
          <a:spcPct val="0"/>
        </a:spcBef>
        <a:buNone/>
        <a:defRPr sz="2400" kern="1200">
          <a:solidFill>
            <a:srgbClr val="FFFFFF"/>
          </a:solidFill>
          <a:latin typeface="Verdana"/>
          <a:ea typeface="+mj-ea"/>
          <a:cs typeface="Verdana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4264" y="426614"/>
            <a:ext cx="4394311" cy="796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/>
              <a:t>Образец заголовка</a:t>
            </a:r>
            <a:r>
              <a:rPr lang="en-US" dirty="0"/>
              <a:t> </a:t>
            </a:r>
            <a:r>
              <a:rPr lang="ru-RU" dirty="0"/>
              <a:t>в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4174896121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2884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/>
          <a:ea typeface="+mj-ea"/>
          <a:cs typeface="Verdana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200150"/>
            <a:ext cx="61722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4767263"/>
            <a:ext cx="1600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9D1BD-0BEB-464B-9104-5773324B2285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4767263"/>
            <a:ext cx="21717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658A9-4423-2241-B885-4157D8602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81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200157"/>
            <a:ext cx="61722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4767271"/>
            <a:ext cx="1600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635B3-C2B0-A94F-BF40-36C103B64EE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4767271"/>
            <a:ext cx="21717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4767271"/>
            <a:ext cx="1600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F12AA-2900-5846-91D2-F5331677FA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69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ctr" defTabSz="342884" rtl="0" eaLnBrk="1" latinLnBrk="0" hangingPunct="1">
        <a:spcBef>
          <a:spcPct val="0"/>
        </a:spcBef>
        <a:buNone/>
        <a:defRPr sz="33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62" indent="-257162" algn="l" defTabSz="3428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185" indent="-214303" algn="l" defTabSz="342884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07" indent="-171442" algn="l" defTabSz="342884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090" indent="-171442" algn="l" defTabSz="342884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2974" indent="-171442" algn="l" defTabSz="342884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06951" y="330705"/>
            <a:ext cx="34510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cap="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КАФЕДРА ДОШКОЛЬНОЙ ПЕДАГОГИКИ, ПСИХОЛОГИИ </a:t>
            </a:r>
          </a:p>
          <a:p>
            <a:pPr algn="ctr"/>
            <a:r>
              <a:rPr lang="ru-RU" sz="900" b="1" cap="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ИНКЛЮЗИВНОГО ОБРАЗОВАНИЯ</a:t>
            </a:r>
            <a:endParaRPr lang="en-US" sz="900" b="1" cap="all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57550" y="1806816"/>
            <a:ext cx="3600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 взрослых – мир профессий: прошлое, настоящее, будущее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16198" y="922390"/>
            <a:ext cx="32806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Научно-практический семинар</a:t>
            </a:r>
            <a:endParaRPr lang="ru-RU" sz="1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71795" y="3515912"/>
            <a:ext cx="27694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25 мая 2022</a:t>
            </a:r>
            <a:endParaRPr lang="ru-RU" sz="1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8329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5260BB16-F646-BEDA-38F3-745E596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8457" y="222425"/>
            <a:ext cx="5282293" cy="72807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Лепка «Чайный сервиз»</a:t>
            </a:r>
          </a:p>
        </p:txBody>
      </p:sp>
      <p:pic>
        <p:nvPicPr>
          <p:cNvPr id="5" name="Рисунок 4" descr="Изображение выглядит как стол, внутренний, десе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9C8B29FB-8DEE-9598-AFB6-E9D03250EB4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615" y="950494"/>
            <a:ext cx="2843907" cy="3804558"/>
          </a:xfrm>
          <a:prstGeom prst="rect">
            <a:avLst/>
          </a:prstGeom>
        </p:spPr>
      </p:pic>
      <p:pic>
        <p:nvPicPr>
          <p:cNvPr id="10" name="Рисунок 9" descr="Изображение выглядит как текст, ребенок, человек&#10;&#10;Автоматически созданное описание">
            <a:extLst>
              <a:ext uri="{FF2B5EF4-FFF2-40B4-BE49-F238E27FC236}">
                <a16:creationId xmlns:a16="http://schemas.microsoft.com/office/drawing/2014/main" xmlns="" id="{C19E7DFB-105B-925A-E18B-888DC87D1FC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78" y="950493"/>
            <a:ext cx="2843908" cy="380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99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5260BB16-F646-BEDA-38F3-745E596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079" y="222425"/>
            <a:ext cx="5216977" cy="72807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(Видео)</a:t>
            </a:r>
            <a:br>
              <a:rPr lang="ru-RU" sz="2800" dirty="0"/>
            </a:br>
            <a:r>
              <a:rPr lang="ru-RU" sz="2800" dirty="0"/>
              <a:t>Середина мастер-класса</a:t>
            </a:r>
          </a:p>
        </p:txBody>
      </p:sp>
    </p:spTree>
    <p:extLst>
      <p:ext uri="{BB962C8B-B14F-4D97-AF65-F5344CB8AC3E}">
        <p14:creationId xmlns:p14="http://schemas.microsoft.com/office/powerpoint/2010/main" val="735310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5260BB16-F646-BEDA-38F3-745E596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" y="105225"/>
            <a:ext cx="6302829" cy="72807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Лепка из глины </a:t>
            </a:r>
            <a:br>
              <a:rPr lang="ru-RU" sz="2800" dirty="0"/>
            </a:br>
            <a:r>
              <a:rPr lang="ru-RU" sz="2800" dirty="0"/>
              <a:t>«Гжельская тарелочка»</a:t>
            </a:r>
          </a:p>
        </p:txBody>
      </p:sp>
      <p:pic>
        <p:nvPicPr>
          <p:cNvPr id="5" name="Рисунок 4" descr="Изображение выглядит как человек, мальчик, ребенок, молодой&#10;&#10;Автоматически созданное описание">
            <a:extLst>
              <a:ext uri="{FF2B5EF4-FFF2-40B4-BE49-F238E27FC236}">
                <a16:creationId xmlns:a16="http://schemas.microsoft.com/office/drawing/2014/main" xmlns="" id="{C1374A73-27B3-6ECE-F111-01C6D72410A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003325"/>
            <a:ext cx="2751364" cy="3668485"/>
          </a:xfrm>
          <a:prstGeom prst="rect">
            <a:avLst/>
          </a:prstGeom>
        </p:spPr>
      </p:pic>
      <p:pic>
        <p:nvPicPr>
          <p:cNvPr id="10" name="Рисунок 9" descr="Изображение выглядит как человек, ребенок, внутренний, малыш&#10;&#10;Автоматически созданное описание">
            <a:extLst>
              <a:ext uri="{FF2B5EF4-FFF2-40B4-BE49-F238E27FC236}">
                <a16:creationId xmlns:a16="http://schemas.microsoft.com/office/drawing/2014/main" xmlns="" id="{1C45DA29-C1D8-1094-EE05-37670BFA477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17" y="1403273"/>
            <a:ext cx="3824783" cy="286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174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5260BB16-F646-BEDA-38F3-745E596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4546" y="222425"/>
            <a:ext cx="4194125" cy="72807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(Видео) </a:t>
            </a:r>
            <a:br>
              <a:rPr lang="ru-RU" sz="2800" dirty="0"/>
            </a:br>
            <a:r>
              <a:rPr lang="ru-RU" sz="2800" dirty="0"/>
              <a:t>Конец мастер-класса</a:t>
            </a:r>
          </a:p>
        </p:txBody>
      </p:sp>
    </p:spTree>
    <p:extLst>
      <p:ext uri="{BB962C8B-B14F-4D97-AF65-F5344CB8AC3E}">
        <p14:creationId xmlns:p14="http://schemas.microsoft.com/office/powerpoint/2010/main" val="2964691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5260BB16-F646-BEDA-38F3-745E596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4546" y="222425"/>
            <a:ext cx="4194125" cy="72807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(Видео) </a:t>
            </a:r>
            <a:br>
              <a:rPr lang="ru-RU" sz="2800" dirty="0"/>
            </a:br>
            <a:r>
              <a:rPr lang="ru-RU" sz="2800" dirty="0"/>
              <a:t>Севиль - гранат</a:t>
            </a:r>
          </a:p>
        </p:txBody>
      </p:sp>
    </p:spTree>
    <p:extLst>
      <p:ext uri="{BB962C8B-B14F-4D97-AF65-F5344CB8AC3E}">
        <p14:creationId xmlns:p14="http://schemas.microsoft.com/office/powerpoint/2010/main" val="4011410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Изображение выглядит как текст, стол, обеденный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A164DA64-AF35-453F-9DDB-D397172ACC2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2" y="586460"/>
            <a:ext cx="3622075" cy="2716556"/>
          </a:xfrm>
          <a:prstGeom prst="rect">
            <a:avLst/>
          </a:prstGeom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5260BB16-F646-BEDA-38F3-745E596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4546" y="137242"/>
            <a:ext cx="4194125" cy="72807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Работы детей 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12" name="Рисунок 11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68AB226D-016C-2AC5-5049-6F7CD508F3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28736" y="1335831"/>
            <a:ext cx="3649435" cy="2737076"/>
          </a:xfrm>
          <a:prstGeom prst="rect">
            <a:avLst/>
          </a:prstGeom>
        </p:spPr>
      </p:pic>
      <p:pic>
        <p:nvPicPr>
          <p:cNvPr id="14" name="Рисунок 13" descr="Изображение выглядит как стол, десе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844467D4-C15A-17EA-D703-F1664669878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3" y="2465614"/>
            <a:ext cx="3622075" cy="236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306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, человек, мальчик&#10;&#10;Автоматически созданное описание">
            <a:extLst>
              <a:ext uri="{FF2B5EF4-FFF2-40B4-BE49-F238E27FC236}">
                <a16:creationId xmlns:a16="http://schemas.microsoft.com/office/drawing/2014/main" xmlns="" id="{DD2A7DA1-00AF-CE0F-2248-4F3D633477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657" y="1181912"/>
            <a:ext cx="4441372" cy="3331029"/>
          </a:xfrm>
          <a:prstGeom prst="rect">
            <a:avLst/>
          </a:prstGeom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5260BB16-F646-BEDA-38F3-745E596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6574" y="453842"/>
            <a:ext cx="4194125" cy="72807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Работы детей</a:t>
            </a:r>
          </a:p>
        </p:txBody>
      </p:sp>
      <p:pic>
        <p:nvPicPr>
          <p:cNvPr id="3" name="Рисунок 2" descr="Изображение выглядит как текст,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4DCB09D8-0A29-5721-BA98-977EB57E19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87" y="1181912"/>
            <a:ext cx="2514600" cy="335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856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1850" y="1953281"/>
            <a:ext cx="3286125" cy="857250"/>
          </a:xfrm>
        </p:spPr>
        <p:txBody>
          <a:bodyPr>
            <a:no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989944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3617" y="240903"/>
            <a:ext cx="4380579" cy="72807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Название выступления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954" y="3885550"/>
            <a:ext cx="2089816" cy="413156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Хазипова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Алевтина </a:t>
            </a:r>
            <a:r>
              <a:rPr lang="ru-RU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Замировна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19075" y="1082675"/>
            <a:ext cx="1933575" cy="2555713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Фото выступающего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999" y="1089899"/>
            <a:ext cx="2030413" cy="265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Блок-схема: процесс 7"/>
          <p:cNvSpPr/>
          <p:nvPr/>
        </p:nvSpPr>
        <p:spPr>
          <a:xfrm>
            <a:off x="4719637" y="1131174"/>
            <a:ext cx="1933575" cy="2555713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Фото выступающего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2413000" y="3917097"/>
            <a:ext cx="2089816" cy="4131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Лаврентьева Ольга Сергеевна</a:t>
            </a:r>
          </a:p>
          <a:p>
            <a:pPr algn="ctr"/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4675887" y="3917097"/>
            <a:ext cx="2089816" cy="4131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Юсупова Лилия </a:t>
            </a:r>
            <a:r>
              <a:rPr lang="ru-RU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Шамилевна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Логопед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4330253"/>
            <a:ext cx="5268912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Текст 3"/>
          <p:cNvSpPr>
            <a:spLocks noGrp="1"/>
          </p:cNvSpPr>
          <p:nvPr>
            <p:ph type="body" sz="quarter" idx="11"/>
          </p:nvPr>
        </p:nvSpPr>
        <p:spPr>
          <a:xfrm>
            <a:off x="411495" y="4446466"/>
            <a:ext cx="6092825" cy="29552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Образовательный центр «Вершина» </a:t>
            </a:r>
            <a:r>
              <a:rPr lang="ru-RU" sz="16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г.о</a:t>
            </a:r>
            <a:r>
              <a:rPr lang="ru-RU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Красногорск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26" y="1082675"/>
            <a:ext cx="1922024" cy="25557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206" y="1089899"/>
            <a:ext cx="1959997" cy="25969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97374" y="1442243"/>
            <a:ext cx="2578100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769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895" y="403642"/>
            <a:ext cx="5701572" cy="1247172"/>
          </a:xfrm>
        </p:spPr>
        <p:txBody>
          <a:bodyPr>
            <a:noAutofit/>
          </a:bodyPr>
          <a:lstStyle/>
          <a:p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«Самым высоким видом искусства, самым талантливым, самым гениальным является народное искусство,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 то, что запечатлено народом, сохранено, то, что народ пронес через столетия».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М.И. Калинин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382587" y="1869111"/>
            <a:ext cx="6092825" cy="2944226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«Гончарное ремесло: чудеса из глины»</a:t>
            </a:r>
          </a:p>
        </p:txBody>
      </p:sp>
    </p:spTree>
    <p:extLst>
      <p:ext uri="{BB962C8B-B14F-4D97-AF65-F5344CB8AC3E}">
        <p14:creationId xmlns:p14="http://schemas.microsoft.com/office/powerpoint/2010/main" val="1519532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295" y="382808"/>
            <a:ext cx="6275720" cy="964653"/>
          </a:xfrm>
        </p:spPr>
        <p:txBody>
          <a:bodyPr>
            <a:normAutofit/>
          </a:bodyPr>
          <a:lstStyle/>
          <a:p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107040" y="235498"/>
            <a:ext cx="4001406" cy="3491184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050" dirty="0">
                <a:solidFill>
                  <a:srgbClr val="17244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Иногда кажется, что забыто людьми уже гораздо больше, чем осталось открыть…</a:t>
            </a:r>
            <a:endParaRPr lang="ru-RU" sz="1050" dirty="0">
              <a:solidFill>
                <a:srgbClr val="17244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050" dirty="0">
                <a:solidFill>
                  <a:srgbClr val="17244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последнее время человечество все сильнее тянется к своему прошлому. Много профессий на земле кануло в Лету. Но одна из них дожила до наших дней почти не в измененном виде. Это профессия – гончара.</a:t>
            </a:r>
            <a:endParaRPr lang="ru-RU" sz="1050" dirty="0">
              <a:solidFill>
                <a:srgbClr val="17244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050" dirty="0">
                <a:solidFill>
                  <a:srgbClr val="17244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Гончарное мастерство передавалось на Руси из поколения в поколение. Сохранение гончарного ремесла – это сохранение наших русских традиций.</a:t>
            </a:r>
            <a:endParaRPr lang="ru-RU" sz="1050" dirty="0">
              <a:solidFill>
                <a:srgbClr val="17244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050" dirty="0">
                <a:solidFill>
                  <a:srgbClr val="17244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Промыслы народов России – это культурное наследие. Забыть их нельзя, их нужно помнить, знать и чтить. </a:t>
            </a:r>
            <a:endParaRPr lang="ru-RU" sz="1050" dirty="0">
              <a:solidFill>
                <a:srgbClr val="17244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050" dirty="0">
                <a:solidFill>
                  <a:srgbClr val="17244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Возрождение традиций русского ремесленного искусства – гончарного дела, возможно и в детском саду. Для детей, как показывает наш опыт, это одно из самых привлекательных и занимательных занятий. Для многих со временем, оно принимает форму увлечения и становится хобби.</a:t>
            </a:r>
            <a:endParaRPr lang="ru-RU" sz="1050" dirty="0">
              <a:solidFill>
                <a:srgbClr val="17244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050" dirty="0">
                <a:solidFill>
                  <a:srgbClr val="17244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считаем, что эта форма организации деятельности с детьми, отвечает требованиям ФГОС «в форме познавательной исследовательской деятельности, в форме творческой активности, обеспечивающей художественно-эстетическое развитие».</a:t>
            </a:r>
            <a:endParaRPr lang="ru-RU" sz="1050" dirty="0">
              <a:solidFill>
                <a:srgbClr val="1724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Изображение выглядит как человек, стена, внутренний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5B82B0D6-D0FE-783A-F0C2-80B1813014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530" y="595992"/>
            <a:ext cx="2433028" cy="416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05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295" y="382808"/>
            <a:ext cx="6275720" cy="964653"/>
          </a:xfrm>
        </p:spPr>
        <p:txBody>
          <a:bodyPr>
            <a:normAutofit/>
          </a:bodyPr>
          <a:lstStyle/>
          <a:p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Цель: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детей с профессией гончара.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156295" y="787181"/>
            <a:ext cx="3927022" cy="349118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i="1" dirty="0"/>
              <a:t>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представления о профессии гончар в древние времена и в настоящее время, о необходимости их труда в будущем;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и уважительное отношение к труду гончара;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Изучать процесс изготовления глиняной посуды на Руси;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инструментами для лепки из глины: гончарный круг, глина, стеки, горн, проволочка;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радостное настроение от встречи с глиняной посудой и народной игрушкой, усиливая впечатление детей  посредством театрализованного представления.</a:t>
            </a:r>
          </a:p>
        </p:txBody>
      </p:sp>
      <p:pic>
        <p:nvPicPr>
          <p:cNvPr id="5" name="Рисунок 4" descr="Изображение выглядит как текст,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6194C3C2-2364-B3E3-E5AE-4343073B4C6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584" y="955575"/>
            <a:ext cx="2618388" cy="349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58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5260BB16-F646-BEDA-38F3-745E596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5364" y="366022"/>
            <a:ext cx="4925965" cy="72807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Все профессии важны, все профессии нужны!</a:t>
            </a:r>
          </a:p>
        </p:txBody>
      </p:sp>
      <p:pic>
        <p:nvPicPr>
          <p:cNvPr id="15" name="Рисунок 14" descr="Изображение выглядит как текст, ребенок, внутренний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5D14AFE1-F6B9-DB35-44CF-A475E31D805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4541" y="1283163"/>
            <a:ext cx="3853541" cy="2890156"/>
          </a:xfrm>
          <a:prstGeom prst="rect">
            <a:avLst/>
          </a:prstGeom>
        </p:spPr>
      </p:pic>
      <p:pic>
        <p:nvPicPr>
          <p:cNvPr id="17" name="Рисунок 16" descr="Изображение выглядит как текст, стол, внутренний, человек&#10;&#10;Автоматически созданное описание">
            <a:extLst>
              <a:ext uri="{FF2B5EF4-FFF2-40B4-BE49-F238E27FC236}">
                <a16:creationId xmlns:a16="http://schemas.microsoft.com/office/drawing/2014/main" xmlns="" id="{1E392E95-407F-FBE0-F69D-788E2081807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283163"/>
            <a:ext cx="3853543" cy="289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674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5260BB16-F646-BEDA-38F3-745E596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84360" y="769432"/>
            <a:ext cx="3309261" cy="72807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Дидактические пособия и игры </a:t>
            </a:r>
          </a:p>
        </p:txBody>
      </p:sp>
      <p:pic>
        <p:nvPicPr>
          <p:cNvPr id="10" name="Рисунок 9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D73F849-DF73-74B2-171D-328611F1FFE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09796" y="1607470"/>
            <a:ext cx="2552610" cy="3403480"/>
          </a:xfrm>
          <a:prstGeom prst="rect">
            <a:avLst/>
          </a:prstGeom>
        </p:spPr>
      </p:pic>
      <p:pic>
        <p:nvPicPr>
          <p:cNvPr id="14" name="Рисунок 13" descr="Изображение выглядит как керамические изделия, другой, набор, фарфор&#10;&#10;Автоматически созданное описание">
            <a:extLst>
              <a:ext uri="{FF2B5EF4-FFF2-40B4-BE49-F238E27FC236}">
                <a16:creationId xmlns:a16="http://schemas.microsoft.com/office/drawing/2014/main" xmlns="" id="{616E33A7-991D-5991-7CF7-9BF033805D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7" y="571500"/>
            <a:ext cx="3010511" cy="401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531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5260BB16-F646-BEDA-38F3-745E596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780" y="366022"/>
            <a:ext cx="6376306" cy="72807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Мини-музей «Чудеса из глины»</a:t>
            </a:r>
          </a:p>
        </p:txBody>
      </p:sp>
      <p:pic>
        <p:nvPicPr>
          <p:cNvPr id="3" name="Рисунок 2" descr="Изображение выглядит как внутренний, загроможденный, мебель, покрашенный&#10;&#10;Автоматически созданное описание">
            <a:extLst>
              <a:ext uri="{FF2B5EF4-FFF2-40B4-BE49-F238E27FC236}">
                <a16:creationId xmlns:a16="http://schemas.microsoft.com/office/drawing/2014/main" xmlns="" id="{54648F92-41B7-E727-4916-C02DC18399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44" y="947750"/>
            <a:ext cx="1777233" cy="382972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89088FC9-E30D-26CF-AC08-698FF67A58A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341" y="947750"/>
            <a:ext cx="2872296" cy="382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177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5260BB16-F646-BEDA-38F3-745E596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4546" y="222425"/>
            <a:ext cx="4398233" cy="72807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(Видео)</a:t>
            </a:r>
            <a:br>
              <a:rPr lang="ru-RU" sz="2800" dirty="0"/>
            </a:br>
            <a:r>
              <a:rPr lang="ru-RU" sz="2800" dirty="0"/>
              <a:t>Начало мастер-класса</a:t>
            </a:r>
          </a:p>
        </p:txBody>
      </p:sp>
    </p:spTree>
    <p:extLst>
      <p:ext uri="{BB962C8B-B14F-4D97-AF65-F5344CB8AC3E}">
        <p14:creationId xmlns:p14="http://schemas.microsoft.com/office/powerpoint/2010/main" val="30897948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АСОУтитул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Городской поп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8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9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по умолчанию.thmx</Template>
  <TotalTime>7376</TotalTime>
  <Words>377</Words>
  <Application>Microsoft Office PowerPoint</Application>
  <PresentationFormat>Произвольный</PresentationFormat>
  <Paragraphs>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ТемаАСОУтитул</vt:lpstr>
      <vt:lpstr>Специальное оформление</vt:lpstr>
      <vt:lpstr>8_Специальное оформление</vt:lpstr>
      <vt:lpstr>9_Специальное оформление</vt:lpstr>
      <vt:lpstr>1_Специальное оформление</vt:lpstr>
      <vt:lpstr>2_Специальное оформление</vt:lpstr>
      <vt:lpstr>Презентация PowerPoint</vt:lpstr>
      <vt:lpstr>Название выступления</vt:lpstr>
      <vt:lpstr>«Самым высоким видом искусства, самым талантливым, самым гениальным является народное искусство, то есть то, что запечатлено народом, сохранено, то, что народ пронес через столетия».                                                                       М.И. Калинин </vt:lpstr>
      <vt:lpstr>  </vt:lpstr>
      <vt:lpstr> Цель: Ознакомление детей с профессией гончара. </vt:lpstr>
      <vt:lpstr>Все профессии важны, все профессии нужны!</vt:lpstr>
      <vt:lpstr>Дидактические пособия и игры </vt:lpstr>
      <vt:lpstr>Мини-музей «Чудеса из глины»</vt:lpstr>
      <vt:lpstr>(Видео) Начало мастер-класса</vt:lpstr>
      <vt:lpstr>Лепка «Чайный сервиз»</vt:lpstr>
      <vt:lpstr>(Видео) Середина мастер-класса</vt:lpstr>
      <vt:lpstr>Лепка из глины  «Гжельская тарелочка»</vt:lpstr>
      <vt:lpstr>(Видео)  Конец мастер-класса</vt:lpstr>
      <vt:lpstr>(Видео)  Севиль - гранат</vt:lpstr>
      <vt:lpstr>Работы детей  </vt:lpstr>
      <vt:lpstr>Работы детей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Мельникова Д.В.</dc:creator>
  <cp:lastModifiedBy>Alevtina</cp:lastModifiedBy>
  <cp:revision>95</cp:revision>
  <dcterms:created xsi:type="dcterms:W3CDTF">2020-04-09T22:49:10Z</dcterms:created>
  <dcterms:modified xsi:type="dcterms:W3CDTF">2022-12-05T18:14:39Z</dcterms:modified>
</cp:coreProperties>
</file>