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74" r:id="rId2"/>
    <p:sldId id="273" r:id="rId3"/>
    <p:sldId id="276" r:id="rId4"/>
    <p:sldId id="272" r:id="rId5"/>
    <p:sldId id="275" r:id="rId6"/>
    <p:sldId id="277" r:id="rId7"/>
    <p:sldId id="293" r:id="rId8"/>
    <p:sldId id="278" r:id="rId9"/>
    <p:sldId id="288" r:id="rId10"/>
    <p:sldId id="257" r:id="rId11"/>
    <p:sldId id="279" r:id="rId12"/>
    <p:sldId id="258" r:id="rId13"/>
    <p:sldId id="262" r:id="rId14"/>
    <p:sldId id="280" r:id="rId15"/>
    <p:sldId id="289" r:id="rId16"/>
    <p:sldId id="282" r:id="rId17"/>
    <p:sldId id="283" r:id="rId18"/>
    <p:sldId id="281" r:id="rId19"/>
    <p:sldId id="297" r:id="rId20"/>
    <p:sldId id="294" r:id="rId21"/>
    <p:sldId id="295" r:id="rId22"/>
    <p:sldId id="296" r:id="rId23"/>
    <p:sldId id="290" r:id="rId24"/>
    <p:sldId id="286" r:id="rId25"/>
    <p:sldId id="291" r:id="rId26"/>
    <p:sldId id="285" r:id="rId27"/>
    <p:sldId id="292" r:id="rId28"/>
    <p:sldId id="287" r:id="rId29"/>
    <p:sldId id="259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53FBC52-58E0-48FE-8707-EB58FE1EC3E6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DE89D94-3D4D-4197-B6DB-F5ED4A7EC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7BF02C2-4177-40AD-894B-26C2074B6337}" type="slidenum">
              <a:rPr lang="ru-RU" sz="1200">
                <a:latin typeface="+mn-lt"/>
                <a:cs typeface="+mn-cs"/>
              </a:rPr>
              <a:pPr algn="r">
                <a:defRPr/>
              </a:pPr>
              <a:t>16</a:t>
            </a:fld>
            <a:endParaRPr lang="ru-RU" sz="1200">
              <a:latin typeface="+mn-lt"/>
              <a:cs typeface="+mn-cs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3385-1714-43D7-9A4F-29F2FD948965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9783A-BD28-4A3B-A8A9-A89652368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70984-5017-4546-A0B0-2F3A08D4EC4C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6538F-61E9-49D0-8450-1EB9DB6F9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43B14-F944-4E7A-945E-CBF487182DAF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2BB4D-DF6B-4043-B637-37BD509BD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8A8B6-FE5C-4948-9C61-2A8607DCC5BF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F275A-E4B4-46EA-8317-D5FE5FE8A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6DC88-5BA6-4B13-B347-D67C286CB5D4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9A27A-8C9A-4C58-B70C-9611DA8F7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01155-E050-4E45-8459-F83F680DDFED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B826D-260A-45F2-9542-91EAD5858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8853A-FED8-4111-B4CA-BE862CBA22D1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F63FF-CBAB-4C2A-920E-1719DA5E6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F4A2A-26C5-45C2-BD5B-19CEF2F0C570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B3C52-4E5B-4CDE-958A-1C009FAA1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86A6C-7DA6-4784-9012-339514E36E57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AB2A9-3649-45CD-8956-823E174CD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E07B9-7523-4478-8371-08BC5B40FDFD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A2EF4-A0EA-48F6-9E81-926E08EBD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61853-64C3-452E-A55D-1465E42BB2C0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271DC-42B7-4148-99D2-C3DE55103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3C39E8-11D5-4970-AE09-601B9D970131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897753-7046-48BD-9C26-9884578DF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14339" name="Picture 5" descr="5(59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1"/>
          </p:nvPr>
        </p:nvSpPr>
        <p:spPr>
          <a:xfrm>
            <a:off x="428625" y="571500"/>
            <a:ext cx="8501063" cy="5715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100" smtClean="0"/>
              <a:t>180 : 20 =  		5400 : 100 =</a:t>
            </a:r>
            <a:endParaRPr lang="ru-RU" sz="41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4100" smtClean="0"/>
              <a:t>450 : 90 = 		490 : 70 =</a:t>
            </a:r>
            <a:endParaRPr lang="ru-RU" sz="41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4100" smtClean="0"/>
              <a:t>840 : 10 = </a:t>
            </a:r>
            <a:r>
              <a:rPr lang="ru-RU" sz="4100" b="1" smtClean="0">
                <a:solidFill>
                  <a:srgbClr val="FF0000"/>
                </a:solidFill>
              </a:rPr>
              <a:t>	</a:t>
            </a:r>
            <a:r>
              <a:rPr lang="ru-RU" sz="4100" smtClean="0"/>
              <a:t>	2100 : 30 =</a:t>
            </a:r>
            <a:endParaRPr lang="ru-RU" sz="41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4100" smtClean="0"/>
              <a:t>640 : 80 =</a:t>
            </a:r>
            <a:endParaRPr lang="ru-RU" sz="41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ru-RU" sz="4100" b="1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ru-RU" sz="4100" b="1" smtClean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38" y="3786188"/>
          <a:ext cx="7929562" cy="2428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2803"/>
                <a:gridCol w="1132803"/>
                <a:gridCol w="1132803"/>
                <a:gridCol w="1132803"/>
                <a:gridCol w="1132803"/>
                <a:gridCol w="1132803"/>
                <a:gridCol w="1132803"/>
              </a:tblGrid>
              <a:tr h="1214446"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43188" y="571500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9(е)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43188" y="1285875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5(д)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643188" y="207168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84(е)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71750" y="2786063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8(л)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786563" y="571500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54(н)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286500" y="1357313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7(е)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500813" y="207168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70(и)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28688" y="4071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5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000250" y="4071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7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071813" y="4071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8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286250" y="4071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9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357813" y="4071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54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357938" y="4071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70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500938" y="4071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84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85813" y="5214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д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572375" y="5214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е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928813" y="5214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е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143250" y="5214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л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286250" y="5214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е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500688" y="5286375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н</a:t>
            </a:r>
            <a:endParaRPr lang="ru-RU" sz="4100">
              <a:latin typeface="Calibri" pitchFamily="34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643688" y="5214938"/>
            <a:ext cx="14287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alibri" pitchFamily="34" charset="0"/>
              </a:rPr>
              <a:t>и</a:t>
            </a:r>
            <a:endParaRPr lang="ru-RU" sz="4100">
              <a:latin typeface="Calibri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/>
            <a:r>
              <a:rPr lang="ru-RU" smtClean="0"/>
              <a:t>Тема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63" y="1143000"/>
            <a:ext cx="8229600" cy="132873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Письменное деление на числа, оканчивающиеся нулями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2571750"/>
            <a:ext cx="9144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Times New Roman" pitchFamily="18" charset="0"/>
                <a:cs typeface="Times New Roman" pitchFamily="18" charset="0"/>
              </a:rPr>
              <a:t>Задачи урока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1.Закреплять умение выполнять письменное деление на числа, оканчивающиеся нулями; 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2. Совершенствовать вычислительные навыки, умение решать задачи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500063" y="1071563"/>
            <a:ext cx="8229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6000" b="1" smtClean="0"/>
              <a:t>Тема урока:</a:t>
            </a:r>
          </a:p>
          <a:p>
            <a:pPr algn="ctr" eaLnBrk="1" hangingPunct="1">
              <a:buFont typeface="Arial" charset="0"/>
              <a:buNone/>
            </a:pPr>
            <a:r>
              <a:rPr lang="ru-RU" sz="7200" b="1" smtClean="0">
                <a:solidFill>
                  <a:srgbClr val="FF0000"/>
                </a:solidFill>
              </a:rPr>
              <a:t>«Деление на числа, окачивающиеся нулями»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715375" cy="6000750"/>
          </a:xfrm>
        </p:spPr>
        <p:txBody>
          <a:bodyPr rtlCol="0">
            <a:normAutofit fontScale="92500" lnSpcReduction="10000"/>
          </a:bodyPr>
          <a:lstStyle/>
          <a:p>
            <a:pPr marL="514350" indent="-51435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Алгоритм деления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3300" dirty="0" smtClean="0"/>
              <a:t>Выделяю первое неполное делимое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3300" dirty="0" smtClean="0"/>
              <a:t>Разделю …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3300" dirty="0" smtClean="0"/>
              <a:t>Умножу …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3300" dirty="0" smtClean="0"/>
              <a:t>Вычту …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3300" dirty="0" smtClean="0"/>
              <a:t>Сравню остаток с делителем (остаток всегда должен быть меньше делителя)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3300" dirty="0" smtClean="0"/>
              <a:t>Называю второе неполное делимое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3300" dirty="0" smtClean="0"/>
              <a:t>Разделю…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3300" dirty="0" smtClean="0"/>
              <a:t>Умножу …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3300" dirty="0" smtClean="0"/>
              <a:t>Читаю ответ</a:t>
            </a:r>
            <a:endParaRPr lang="ru-RU" sz="33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smtClean="0"/>
              <a:t>с. 31 № 114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5" descr="104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268413"/>
            <a:ext cx="3841750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4" name="Рисунок 1" descr="http://my-gdz.ru/img/alg/4/moro-4/2567955680.jpg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contrast="10000"/>
          </a:blip>
          <a:srcRect l="32051" t="533" r="8762" b="76842"/>
          <a:stretch>
            <a:fillRect/>
          </a:stretch>
        </p:blipFill>
        <p:spPr>
          <a:xfrm>
            <a:off x="1258888" y="1196975"/>
            <a:ext cx="6337300" cy="4929188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4" descr="1328358493_nljnlgpvio9woy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smtClean="0"/>
              <a:t>с. 31 № 116 (1)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7" name="Picture 4" descr="104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268413"/>
            <a:ext cx="3841750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Работа в группах</a:t>
            </a:r>
          </a:p>
        </p:txBody>
      </p:sp>
      <p:sp>
        <p:nvSpPr>
          <p:cNvPr id="32770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1" name="Picture 7" descr="add82dc1c2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44075" name="Group 43"/>
          <p:cNvGraphicFramePr>
            <a:graphicFrameLocks noGrp="1"/>
          </p:cNvGraphicFramePr>
          <p:nvPr/>
        </p:nvGraphicFramePr>
        <p:xfrm>
          <a:off x="468313" y="333375"/>
          <a:ext cx="8135937" cy="6323013"/>
        </p:xfrm>
        <a:graphic>
          <a:graphicData uri="http://schemas.openxmlformats.org/drawingml/2006/table">
            <a:tbl>
              <a:tblPr/>
              <a:tblGrid>
                <a:gridCol w="2711450"/>
                <a:gridCol w="2713037"/>
                <a:gridCol w="2711450"/>
              </a:tblGrid>
              <a:tr h="1660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 уровень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_9**  *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*       4**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_**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*0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_*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6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**9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*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-------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15*6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3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 уровень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64*                        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7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--------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4**8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38*5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+6*27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793*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---------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**158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0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 уровень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?            ?             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+ 180 =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 * 3 =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900 *       = 240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057" name="Line 25"/>
          <p:cNvSpPr>
            <a:spLocks noChangeShapeType="1"/>
          </p:cNvSpPr>
          <p:nvPr/>
        </p:nvSpPr>
        <p:spPr bwMode="auto">
          <a:xfrm>
            <a:off x="3635375" y="40481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8" name="Line 26"/>
          <p:cNvSpPr>
            <a:spLocks noChangeShapeType="1"/>
          </p:cNvSpPr>
          <p:nvPr/>
        </p:nvSpPr>
        <p:spPr bwMode="auto">
          <a:xfrm>
            <a:off x="3635375" y="620713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3" name="AutoShape 31"/>
          <p:cNvSpPr>
            <a:spLocks noChangeArrowheads="1"/>
          </p:cNvSpPr>
          <p:nvPr/>
        </p:nvSpPr>
        <p:spPr bwMode="auto">
          <a:xfrm>
            <a:off x="3635375" y="4724400"/>
            <a:ext cx="288925" cy="360363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66" name="Rectangle 34"/>
          <p:cNvSpPr>
            <a:spLocks noChangeArrowheads="1"/>
          </p:cNvSpPr>
          <p:nvPr/>
        </p:nvSpPr>
        <p:spPr bwMode="auto">
          <a:xfrm>
            <a:off x="4572000" y="4724400"/>
            <a:ext cx="360363" cy="360363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67" name="Oval 35"/>
          <p:cNvSpPr>
            <a:spLocks noChangeArrowheads="1"/>
          </p:cNvSpPr>
          <p:nvPr/>
        </p:nvSpPr>
        <p:spPr bwMode="auto">
          <a:xfrm>
            <a:off x="5724525" y="4724400"/>
            <a:ext cx="360363" cy="360363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68" name="Rectangle 36"/>
          <p:cNvSpPr>
            <a:spLocks noChangeArrowheads="1"/>
          </p:cNvSpPr>
          <p:nvPr/>
        </p:nvSpPr>
        <p:spPr bwMode="auto">
          <a:xfrm>
            <a:off x="3708400" y="5300663"/>
            <a:ext cx="228600" cy="2286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69" name="AutoShape 37"/>
          <p:cNvSpPr>
            <a:spLocks noChangeArrowheads="1"/>
          </p:cNvSpPr>
          <p:nvPr/>
        </p:nvSpPr>
        <p:spPr bwMode="auto">
          <a:xfrm>
            <a:off x="5219700" y="5300663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70" name="AutoShape 38"/>
          <p:cNvSpPr>
            <a:spLocks noChangeArrowheads="1"/>
          </p:cNvSpPr>
          <p:nvPr/>
        </p:nvSpPr>
        <p:spPr bwMode="auto">
          <a:xfrm>
            <a:off x="3708400" y="573405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71" name="Oval 39"/>
          <p:cNvSpPr>
            <a:spLocks noChangeArrowheads="1"/>
          </p:cNvSpPr>
          <p:nvPr/>
        </p:nvSpPr>
        <p:spPr bwMode="auto">
          <a:xfrm>
            <a:off x="4859338" y="5734050"/>
            <a:ext cx="287337" cy="287338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73" name="Oval 41"/>
          <p:cNvSpPr>
            <a:spLocks noChangeArrowheads="1"/>
          </p:cNvSpPr>
          <p:nvPr/>
        </p:nvSpPr>
        <p:spPr bwMode="auto">
          <a:xfrm>
            <a:off x="4572000" y="6237288"/>
            <a:ext cx="287338" cy="287337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ctrTitle"/>
          </p:nvPr>
        </p:nvSpPr>
        <p:spPr>
          <a:xfrm>
            <a:off x="3924300" y="1916113"/>
            <a:ext cx="5040313" cy="3024187"/>
          </a:xfrm>
        </p:spPr>
        <p:txBody>
          <a:bodyPr/>
          <a:lstStyle/>
          <a:p>
            <a:pPr algn="l" eaLnBrk="1" hangingPunct="1"/>
            <a:r>
              <a:rPr lang="ru-RU" smtClean="0"/>
              <a:t>« Не для школы, а для жизни мы учимся!» </a:t>
            </a:r>
            <a:br>
              <a:rPr lang="ru-RU" smtClean="0"/>
            </a:br>
            <a:r>
              <a:rPr lang="ru-RU" smtClean="0"/>
              <a:t>		Л.А.Сенека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15363" name="Picture 5" descr="PC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49275"/>
            <a:ext cx="31305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1 уровень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graphicFrame>
        <p:nvGraphicFramePr>
          <p:cNvPr id="40973" name="Group 13"/>
          <p:cNvGraphicFramePr>
            <a:graphicFrameLocks noGrp="1"/>
          </p:cNvGraphicFramePr>
          <p:nvPr/>
        </p:nvGraphicFramePr>
        <p:xfrm>
          <a:off x="971550" y="1397000"/>
          <a:ext cx="6648450" cy="5132388"/>
        </p:xfrm>
        <a:graphic>
          <a:graphicData uri="http://schemas.openxmlformats.org/drawingml/2006/table">
            <a:tbl>
              <a:tblPr/>
              <a:tblGrid>
                <a:gridCol w="3324225"/>
                <a:gridCol w="3324225"/>
              </a:tblGrid>
              <a:tr h="4064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_906  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8       453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_10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10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_6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6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*389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-------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75" name="Line 15"/>
          <p:cNvSpPr>
            <a:spLocks noChangeShapeType="1"/>
          </p:cNvSpPr>
          <p:nvPr/>
        </p:nvSpPr>
        <p:spPr bwMode="auto">
          <a:xfrm>
            <a:off x="1835150" y="15573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>
            <a:off x="1835150" y="1989138"/>
            <a:ext cx="865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2 уровень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41996" name="Group 12"/>
          <p:cNvGraphicFramePr>
            <a:graphicFrameLocks noGrp="1"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064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*647                              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7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--------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4508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3895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+6327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7936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---------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18156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3 уровень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   </a:t>
            </a: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220                40                 660</a:t>
            </a:r>
          </a:p>
          <a:p>
            <a:pPr>
              <a:buFont typeface="Arial" charset="0"/>
              <a:buNone/>
            </a:pPr>
            <a:endParaRPr lang="ru-RU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40 + 180 = 220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220 * 3 = 660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900 </a:t>
            </a:r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–</a:t>
            </a: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660 = 240</a:t>
            </a:r>
          </a:p>
        </p:txBody>
      </p:sp>
      <p:sp>
        <p:nvSpPr>
          <p:cNvPr id="43021" name="AutoShape 13"/>
          <p:cNvSpPr>
            <a:spLocks noChangeArrowheads="1"/>
          </p:cNvSpPr>
          <p:nvPr/>
        </p:nvSpPr>
        <p:spPr bwMode="auto">
          <a:xfrm>
            <a:off x="684213" y="1412875"/>
            <a:ext cx="719137" cy="71913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2555875" y="1484313"/>
            <a:ext cx="647700" cy="5762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23" name="Oval 15"/>
          <p:cNvSpPr>
            <a:spLocks noChangeArrowheads="1"/>
          </p:cNvSpPr>
          <p:nvPr/>
        </p:nvSpPr>
        <p:spPr bwMode="auto">
          <a:xfrm>
            <a:off x="4643438" y="1484313"/>
            <a:ext cx="719137" cy="6477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5" name="Picture 5" descr="img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Марафон правил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pic>
        <p:nvPicPr>
          <p:cNvPr id="19460" name="Рисунок 3" descr="Рисунок1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3725863"/>
            <a:ext cx="3132137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Oval 5"/>
          <p:cNvSpPr>
            <a:spLocks noChangeArrowheads="1"/>
          </p:cNvSpPr>
          <p:nvPr/>
        </p:nvSpPr>
        <p:spPr bwMode="auto">
          <a:xfrm>
            <a:off x="684213" y="2276475"/>
            <a:ext cx="792162" cy="8651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4821" name="Oval 6"/>
          <p:cNvSpPr>
            <a:spLocks noChangeArrowheads="1"/>
          </p:cNvSpPr>
          <p:nvPr/>
        </p:nvSpPr>
        <p:spPr bwMode="auto">
          <a:xfrm>
            <a:off x="2411413" y="2276475"/>
            <a:ext cx="792162" cy="8651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4822" name="Oval 7"/>
          <p:cNvSpPr>
            <a:spLocks noChangeArrowheads="1"/>
          </p:cNvSpPr>
          <p:nvPr/>
        </p:nvSpPr>
        <p:spPr bwMode="auto">
          <a:xfrm>
            <a:off x="6443663" y="2276475"/>
            <a:ext cx="792162" cy="8651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827088" y="2420938"/>
            <a:ext cx="504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</a:rPr>
              <a:t>1</a:t>
            </a:r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1835150" y="2420938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</a:rPr>
              <a:t>2</a:t>
            </a:r>
          </a:p>
        </p:txBody>
      </p:sp>
      <p:sp>
        <p:nvSpPr>
          <p:cNvPr id="34825" name="Line 10"/>
          <p:cNvSpPr>
            <a:spLocks noChangeShapeType="1"/>
          </p:cNvSpPr>
          <p:nvPr/>
        </p:nvSpPr>
        <p:spPr bwMode="auto">
          <a:xfrm>
            <a:off x="1763713" y="2492375"/>
            <a:ext cx="574675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6" name="Text Box 11"/>
          <p:cNvSpPr txBox="1">
            <a:spLocks noChangeArrowheads="1"/>
          </p:cNvSpPr>
          <p:nvPr/>
        </p:nvSpPr>
        <p:spPr bwMode="auto">
          <a:xfrm>
            <a:off x="2555875" y="2420938"/>
            <a:ext cx="504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</a:rPr>
              <a:t>3</a:t>
            </a:r>
          </a:p>
        </p:txBody>
      </p:sp>
      <p:sp>
        <p:nvSpPr>
          <p:cNvPr id="34827" name="Text Box 12"/>
          <p:cNvSpPr txBox="1">
            <a:spLocks noChangeArrowheads="1"/>
          </p:cNvSpPr>
          <p:nvPr/>
        </p:nvSpPr>
        <p:spPr bwMode="auto">
          <a:xfrm>
            <a:off x="5292725" y="2420938"/>
            <a:ext cx="647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</a:rPr>
              <a:t>4</a:t>
            </a:r>
          </a:p>
        </p:txBody>
      </p:sp>
      <p:sp>
        <p:nvSpPr>
          <p:cNvPr id="34828" name="Line 13"/>
          <p:cNvSpPr>
            <a:spLocks noChangeShapeType="1"/>
          </p:cNvSpPr>
          <p:nvPr/>
        </p:nvSpPr>
        <p:spPr bwMode="auto">
          <a:xfrm>
            <a:off x="5364163" y="2492375"/>
            <a:ext cx="360362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9" name="Text Box 14"/>
          <p:cNvSpPr txBox="1">
            <a:spLocks noChangeArrowheads="1"/>
          </p:cNvSpPr>
          <p:nvPr/>
        </p:nvSpPr>
        <p:spPr bwMode="auto">
          <a:xfrm>
            <a:off x="6588125" y="2349500"/>
            <a:ext cx="504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</a:rPr>
              <a:t>5</a:t>
            </a: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684213" y="3573463"/>
            <a:ext cx="4967287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«5» - нет ошибок</a:t>
            </a:r>
          </a:p>
          <a:p>
            <a:pPr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«4» - 1 ошибка</a:t>
            </a:r>
          </a:p>
          <a:p>
            <a:pPr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«3» - 2 - 3 ошибки</a:t>
            </a:r>
          </a:p>
          <a:p>
            <a:pPr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«2» - 3 ошибки и более</a:t>
            </a:r>
          </a:p>
        </p:txBody>
      </p:sp>
      <p:pic>
        <p:nvPicPr>
          <p:cNvPr id="34831" name="Picture 17" descr="img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0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b="1" smtClean="0">
                <a:latin typeface="Times New Roman" pitchFamily="18" charset="0"/>
                <a:cs typeface="Times New Roman" pitchFamily="18" charset="0"/>
              </a:rPr>
              <a:t>Итог урока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5843" name="Picture 5" descr="defaul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773238"/>
            <a:ext cx="5256213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9100" smtClean="0">
              <a:latin typeface="Times New Roman" pitchFamily="18" charset="0"/>
            </a:endParaRP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0800" b="1" smtClean="0">
                <a:latin typeface="Times New Roman" pitchFamily="18" charset="0"/>
              </a:rPr>
              <a:t>Марафон правил</a:t>
            </a:r>
          </a:p>
        </p:txBody>
      </p:sp>
      <p:pic>
        <p:nvPicPr>
          <p:cNvPr id="36867" name="Picture 4" descr="qOR_wibKHW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65625"/>
            <a:ext cx="25558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yarmarka-volonterskih-proektov149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97575" y="4319588"/>
            <a:ext cx="3146425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latin typeface="Times New Roman" pitchFamily="18" charset="0"/>
                <a:cs typeface="Times New Roman" pitchFamily="18" charset="0"/>
              </a:rPr>
              <a:t>Проверь себя!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>
          <a:xfrm>
            <a:off x="0" y="1600200"/>
            <a:ext cx="8964613" cy="452596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 algn="ctr">
              <a:buFont typeface="Arial" charset="0"/>
              <a:buNone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1     2     3     4     5     6     7     8</a:t>
            </a:r>
          </a:p>
        </p:txBody>
      </p:sp>
      <p:sp>
        <p:nvSpPr>
          <p:cNvPr id="37891" name="Oval 4"/>
          <p:cNvSpPr>
            <a:spLocks noChangeArrowheads="1"/>
          </p:cNvSpPr>
          <p:nvPr/>
        </p:nvSpPr>
        <p:spPr bwMode="auto">
          <a:xfrm>
            <a:off x="250825" y="2205038"/>
            <a:ext cx="935038" cy="10080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Line 5"/>
          <p:cNvSpPr>
            <a:spLocks noChangeShapeType="1"/>
          </p:cNvSpPr>
          <p:nvPr/>
        </p:nvSpPr>
        <p:spPr bwMode="auto">
          <a:xfrm>
            <a:off x="1547813" y="2205038"/>
            <a:ext cx="64770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3" name="Line 6"/>
          <p:cNvSpPr>
            <a:spLocks noChangeShapeType="1"/>
          </p:cNvSpPr>
          <p:nvPr/>
        </p:nvSpPr>
        <p:spPr bwMode="auto">
          <a:xfrm>
            <a:off x="2484438" y="2205038"/>
            <a:ext cx="720725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4" name="Oval 7"/>
          <p:cNvSpPr>
            <a:spLocks noChangeArrowheads="1"/>
          </p:cNvSpPr>
          <p:nvPr/>
        </p:nvSpPr>
        <p:spPr bwMode="auto">
          <a:xfrm>
            <a:off x="3419475" y="2276475"/>
            <a:ext cx="1008063" cy="10810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5" name="Oval 8"/>
          <p:cNvSpPr>
            <a:spLocks noChangeArrowheads="1"/>
          </p:cNvSpPr>
          <p:nvPr/>
        </p:nvSpPr>
        <p:spPr bwMode="auto">
          <a:xfrm>
            <a:off x="4500563" y="2276475"/>
            <a:ext cx="1079500" cy="11525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6" name="Line 9"/>
          <p:cNvSpPr>
            <a:spLocks noChangeShapeType="1"/>
          </p:cNvSpPr>
          <p:nvPr/>
        </p:nvSpPr>
        <p:spPr bwMode="auto">
          <a:xfrm>
            <a:off x="5795963" y="2349500"/>
            <a:ext cx="720725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897" name="Oval 10"/>
          <p:cNvSpPr>
            <a:spLocks noChangeArrowheads="1"/>
          </p:cNvSpPr>
          <p:nvPr/>
        </p:nvSpPr>
        <p:spPr bwMode="auto">
          <a:xfrm>
            <a:off x="6588125" y="2276475"/>
            <a:ext cx="1081088" cy="10080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8" name="Oval 11"/>
          <p:cNvSpPr>
            <a:spLocks noChangeArrowheads="1"/>
          </p:cNvSpPr>
          <p:nvPr/>
        </p:nvSpPr>
        <p:spPr bwMode="auto">
          <a:xfrm>
            <a:off x="7740650" y="2276475"/>
            <a:ext cx="1079500" cy="11525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7899" name="Picture 13" descr="vgrer-600x3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3213100"/>
            <a:ext cx="57150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625" y="928688"/>
          <a:ext cx="7191375" cy="3076575"/>
        </p:xfrm>
        <a:graphic>
          <a:graphicData uri="http://schemas.openxmlformats.org/drawingml/2006/table">
            <a:tbl>
              <a:tblPr/>
              <a:tblGrid>
                <a:gridCol w="7191375"/>
              </a:tblGrid>
              <a:tr h="307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Домашнее задание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стр. 31 №115, 116 (2)</a:t>
                      </a:r>
                    </a:p>
                  </a:txBody>
                  <a:tcPr marL="114300" marR="11430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8915" name="Picture 7" descr="j02921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924175"/>
            <a:ext cx="28797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7" descr="104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924175"/>
            <a:ext cx="25336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Содержимое 2"/>
          <p:cNvSpPr>
            <a:spLocks noGrp="1"/>
          </p:cNvSpPr>
          <p:nvPr>
            <p:ph idx="1"/>
          </p:nvPr>
        </p:nvSpPr>
        <p:spPr>
          <a:xfrm>
            <a:off x="428625" y="1071563"/>
            <a:ext cx="8229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8800" i="1" smtClean="0"/>
              <a:t>Всем спасибо за урок. </a:t>
            </a:r>
          </a:p>
          <a:p>
            <a:pPr algn="ctr" eaLnBrk="1" hangingPunct="1">
              <a:buFont typeface="Arial" charset="0"/>
              <a:buNone/>
            </a:pPr>
            <a:r>
              <a:rPr lang="ru-RU" sz="8800" i="1" smtClean="0"/>
              <a:t>Молодцы!</a:t>
            </a:r>
          </a:p>
        </p:txBody>
      </p:sp>
      <p:pic>
        <p:nvPicPr>
          <p:cNvPr id="39938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4902200"/>
            <a:ext cx="22860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49813"/>
            <a:ext cx="2071688" cy="200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Лист самоконтроля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/>
          </a:p>
        </p:txBody>
      </p:sp>
      <p:graphicFrame>
        <p:nvGraphicFramePr>
          <p:cNvPr id="16464" name="Group 80"/>
          <p:cNvGraphicFramePr>
            <a:graphicFrameLocks noGrp="1"/>
          </p:cNvGraphicFramePr>
          <p:nvPr/>
        </p:nvGraphicFramePr>
        <p:xfrm>
          <a:off x="468313" y="1397000"/>
          <a:ext cx="8207375" cy="5175250"/>
        </p:xfrm>
        <a:graphic>
          <a:graphicData uri="http://schemas.openxmlformats.org/drawingml/2006/table">
            <a:tbl>
              <a:tblPr/>
              <a:tblGrid>
                <a:gridCol w="719137"/>
                <a:gridCol w="4752975"/>
                <a:gridCol w="2735263"/>
              </a:tblGrid>
              <a:tr h="450850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Лист самоконтроля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задания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Отметка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Разминка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Целеполагание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Алгоритм деления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 31 № 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 31 № 116 (1)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Групповая работа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Итоговая отметка: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28625" y="2428875"/>
            <a:ext cx="8229600" cy="1143000"/>
          </a:xfrm>
        </p:spPr>
        <p:txBody>
          <a:bodyPr/>
          <a:lstStyle/>
          <a:p>
            <a:pPr eaLnBrk="1" hangingPunct="1"/>
            <a:r>
              <a:rPr lang="ru-RU" sz="8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РАЗМИНКА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Проверяем!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2800" smtClean="0"/>
              <a:t>2800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2800" smtClean="0"/>
              <a:t>10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2800" smtClean="0"/>
              <a:t>7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2800" smtClean="0"/>
              <a:t>в 20 раз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2800" smtClean="0"/>
              <a:t>4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2800" smtClean="0"/>
              <a:t>660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2800" smtClean="0"/>
              <a:t>12 000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2800" smtClean="0"/>
              <a:t>90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2800" smtClean="0"/>
              <a:t>60</a:t>
            </a:r>
          </a:p>
        </p:txBody>
      </p:sp>
      <p:pic>
        <p:nvPicPr>
          <p:cNvPr id="18435" name="Picture 4" descr="114557586_large______2x__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2636838"/>
            <a:ext cx="435292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AutoShape 4"/>
          <p:cNvSpPr>
            <a:spLocks noChangeArrowheads="1"/>
          </p:cNvSpPr>
          <p:nvPr/>
        </p:nvSpPr>
        <p:spPr bwMode="auto">
          <a:xfrm>
            <a:off x="900113" y="549275"/>
            <a:ext cx="2016125" cy="194468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AutoShape 5"/>
          <p:cNvSpPr>
            <a:spLocks noChangeArrowheads="1"/>
          </p:cNvSpPr>
          <p:nvPr/>
        </p:nvSpPr>
        <p:spPr bwMode="auto">
          <a:xfrm>
            <a:off x="6588125" y="4076700"/>
            <a:ext cx="1511300" cy="1944688"/>
          </a:xfrm>
          <a:prstGeom prst="parallelogram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AutoShape 6"/>
          <p:cNvSpPr>
            <a:spLocks noChangeArrowheads="1"/>
          </p:cNvSpPr>
          <p:nvPr/>
        </p:nvSpPr>
        <p:spPr bwMode="auto">
          <a:xfrm>
            <a:off x="2700338" y="3213100"/>
            <a:ext cx="2233612" cy="2303463"/>
          </a:xfrm>
          <a:prstGeom prst="diamond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4859338" y="1557338"/>
            <a:ext cx="3167062" cy="13684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Picture 6" descr="golovolomka_rubinovaya_zvezda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b="31940"/>
          <a:stretch>
            <a:fillRect/>
          </a:stretch>
        </p:blipFill>
        <p:spPr>
          <a:xfrm>
            <a:off x="1116013" y="692150"/>
            <a:ext cx="6985000" cy="5314950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5" descr="4ee0affa7f517_70954778_1298197774_23fevralya_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ТАНГРАМ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Picture 4" descr="1tan_(1)_3320975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341438"/>
            <a:ext cx="78486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268</Words>
  <PresentationFormat>Экран (4:3)</PresentationFormat>
  <Paragraphs>168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Times New Roman</vt:lpstr>
      <vt:lpstr>Comic Sans MS</vt:lpstr>
      <vt:lpstr>Тема Office</vt:lpstr>
      <vt:lpstr>Слайд 1</vt:lpstr>
      <vt:lpstr>« Не для школы, а для жизни мы учимся!»    Л.А.Сенека</vt:lpstr>
      <vt:lpstr>Лист самоконтроля</vt:lpstr>
      <vt:lpstr>РАЗМИНКА</vt:lpstr>
      <vt:lpstr>Проверяем!</vt:lpstr>
      <vt:lpstr>Слайд 6</vt:lpstr>
      <vt:lpstr>Слайд 7</vt:lpstr>
      <vt:lpstr>Слайд 8</vt:lpstr>
      <vt:lpstr>ТАНГРАМ</vt:lpstr>
      <vt:lpstr>Слайд 10</vt:lpstr>
      <vt:lpstr>Тема урока</vt:lpstr>
      <vt:lpstr>Слайд 12</vt:lpstr>
      <vt:lpstr>Слайд 13</vt:lpstr>
      <vt:lpstr>с. 31 № 114</vt:lpstr>
      <vt:lpstr>Слайд 15</vt:lpstr>
      <vt:lpstr>Слайд 16</vt:lpstr>
      <vt:lpstr>с. 31 № 116 (1)</vt:lpstr>
      <vt:lpstr>Работа в группах</vt:lpstr>
      <vt:lpstr>Слайд 19</vt:lpstr>
      <vt:lpstr>1 уровень</vt:lpstr>
      <vt:lpstr>2 уровень</vt:lpstr>
      <vt:lpstr>3 уровень</vt:lpstr>
      <vt:lpstr>Слайд 23</vt:lpstr>
      <vt:lpstr>Марафон правил</vt:lpstr>
      <vt:lpstr>Итог урока</vt:lpstr>
      <vt:lpstr>Слайд 26</vt:lpstr>
      <vt:lpstr>Проверь себя!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35</cp:revision>
  <dcterms:modified xsi:type="dcterms:W3CDTF">2016-02-18T21:53:34Z</dcterms:modified>
</cp:coreProperties>
</file>