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handoutMasterIdLst>
    <p:handoutMasterId r:id="rId22"/>
  </p:handoutMasterIdLst>
  <p:sldIdLst>
    <p:sldId id="342" r:id="rId2"/>
    <p:sldId id="332" r:id="rId3"/>
    <p:sldId id="344" r:id="rId4"/>
    <p:sldId id="324" r:id="rId5"/>
    <p:sldId id="325" r:id="rId6"/>
    <p:sldId id="326" r:id="rId7"/>
    <p:sldId id="327" r:id="rId8"/>
    <p:sldId id="329" r:id="rId9"/>
    <p:sldId id="328" r:id="rId10"/>
    <p:sldId id="330" r:id="rId11"/>
    <p:sldId id="333" r:id="rId12"/>
    <p:sldId id="334" r:id="rId13"/>
    <p:sldId id="339" r:id="rId14"/>
    <p:sldId id="269" r:id="rId15"/>
    <p:sldId id="270" r:id="rId16"/>
    <p:sldId id="271" r:id="rId17"/>
    <p:sldId id="272" r:id="rId18"/>
    <p:sldId id="336" r:id="rId19"/>
    <p:sldId id="338" r:id="rId20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3" autoAdjust="0"/>
    <p:restoredTop sz="94723" autoAdjust="0"/>
  </p:normalViewPr>
  <p:slideViewPr>
    <p:cSldViewPr>
      <p:cViewPr varScale="1">
        <p:scale>
          <a:sx n="59" d="100"/>
          <a:sy n="59" d="100"/>
        </p:scale>
        <p:origin x="-1312" y="-6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61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 dirty="0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 dirty="0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 dirty="0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5899656-1F39-4A25-8FBC-2090B2D4BC3C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 cap="none" dirty="0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9684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B1CA581B-A405-4A5F-84AD-2AF8F62CE254}" type="slidenum">
              <a:rPr/>
              <a:pPr lv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2424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1CA581B-A405-4A5F-84AD-2AF8F62CE254}" type="slidenum">
              <a:rPr lang="ru-RU" smtClean="0"/>
              <a:pPr lvl="0"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940182" y="0"/>
            <a:ext cx="7140443" cy="7559675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839655" y="3779838"/>
            <a:ext cx="7559675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711738" y="587975"/>
            <a:ext cx="5628349" cy="3161624"/>
          </a:xfrm>
        </p:spPr>
        <p:txBody>
          <a:bodyPr lIns="50397" tIns="0" rIns="50397">
            <a:noAutofit/>
          </a:bodyPr>
          <a:lstStyle>
            <a:lvl1pPr algn="r">
              <a:defRPr sz="46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698039" y="3902045"/>
            <a:ext cx="5638688" cy="1213922"/>
          </a:xfrm>
        </p:spPr>
        <p:txBody>
          <a:bodyPr lIns="50397" tIns="0" rIns="50397" bIns="0"/>
          <a:lstStyle>
            <a:lvl1pPr marL="0" indent="0" algn="r">
              <a:buNone/>
              <a:defRPr sz="2400">
                <a:solidFill>
                  <a:srgbClr val="FFFFFF"/>
                </a:solidFill>
                <a:effectLst/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6472616" y="7228921"/>
            <a:ext cx="2207578" cy="250117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lvl="0"/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108193" y="7228921"/>
            <a:ext cx="3227610" cy="251989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 lvl="0"/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88127" y="7227049"/>
            <a:ext cx="648600" cy="251989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lvl="0"/>
            <a:fld id="{DF308AA6-4AFD-4966-89BF-74F3392201E6}" type="slidenum">
              <a:rPr lang="ru-RU" smtClean="0"/>
              <a:pPr lvl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A5DBE93-EA63-491D-8C74-9041AAFB7E42}" type="slidenum">
              <a:rPr lang="ru-RU" smtClean="0"/>
              <a:pPr lvl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24448" y="303087"/>
            <a:ext cx="1680104" cy="6450223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302742"/>
            <a:ext cx="6636411" cy="645022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7410" y="7228921"/>
            <a:ext cx="2207578" cy="250117"/>
          </a:xfrm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04031" y="7227049"/>
            <a:ext cx="4032250" cy="251989"/>
          </a:xfrm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895147" y="7223690"/>
            <a:ext cx="648600" cy="25198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fld id="{C161C798-5833-4FB3-9D0B-65217D8E32BB}" type="slidenum">
              <a:rPr lang="ru-RU" smtClean="0"/>
              <a:pPr lvl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1319B10-4592-4F48-9B9C-4CE7EEA53310}" type="slidenum">
              <a:rPr lang="ru-RU" smtClean="0"/>
              <a:pPr lvl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073" y="3110554"/>
            <a:ext cx="6896241" cy="1501435"/>
          </a:xfrm>
        </p:spPr>
        <p:txBody>
          <a:bodyPr tIns="0" anchor="t"/>
          <a:lstStyle>
            <a:lvl1pPr algn="r">
              <a:buNone/>
              <a:defRPr sz="46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073" y="2099910"/>
            <a:ext cx="6896241" cy="819579"/>
          </a:xfrm>
        </p:spPr>
        <p:txBody>
          <a:bodyPr anchor="b"/>
          <a:lstStyle>
            <a:lvl1pPr marL="0" indent="0" algn="r">
              <a:buNone/>
              <a:defRPr sz="2200">
                <a:solidFill>
                  <a:schemeClr val="tx1"/>
                </a:solidFill>
                <a:effectLst/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208144" y="7227669"/>
            <a:ext cx="2207578" cy="250117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13112" y="7227669"/>
            <a:ext cx="3192198" cy="251989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423714" y="7225797"/>
            <a:ext cx="648600" cy="251989"/>
          </a:xfrm>
        </p:spPr>
        <p:txBody>
          <a:bodyPr/>
          <a:lstStyle/>
          <a:p>
            <a:pPr lvl="0"/>
            <a:fld id="{51A95FFD-5355-4610-B173-1DD876FCE880}" type="slidenum">
              <a:rPr lang="ru-RU" smtClean="0"/>
              <a:pPr lvl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031" y="1763925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6845" y="1763925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A2B04DD-05DC-45DF-B5D6-0F3066BA1083}" type="slidenum">
              <a:rPr lang="ru-RU" smtClean="0"/>
              <a:pPr lvl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06845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4031" y="1886987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06845" y="1886987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6CB24FE-A5B7-4612-A371-A803A1B8FA5B}" type="slidenum">
              <a:rPr lang="ru-RU" smtClean="0"/>
              <a:pPr lvl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0ADC6B0-1CA6-4A3D-97E3-5850AE6F855A}" type="slidenum">
              <a:rPr lang="ru-RU" smtClean="0"/>
              <a:pPr lvl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0FB384-BEBC-4344-955F-E00C6D0B21E7}" type="slidenum">
              <a:rPr lang="ru-RU" smtClean="0"/>
              <a:pPr lvl="0"/>
              <a:t>‹#›</a:t>
            </a:fld>
            <a:endParaRPr lang="ru-RU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251989"/>
            <a:ext cx="6502003" cy="1293544"/>
          </a:xfrm>
        </p:spPr>
        <p:txBody>
          <a:bodyPr wrap="square" anchor="b"/>
          <a:lstStyle>
            <a:lvl1pPr algn="l">
              <a:buNone/>
              <a:defRPr lang="en-US" sz="26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4031" y="1650624"/>
            <a:ext cx="6502003" cy="664158"/>
          </a:xfrm>
        </p:spPr>
        <p:txBody>
          <a:bodyPr rot="0" spcFirstLastPara="0" vertOverflow="overflow" horzOverflow="overflow" vert="horz" wrap="square" lIns="50397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4031" y="2351899"/>
            <a:ext cx="7980495" cy="4819047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BEECF4-0703-4714-9CCD-5085DC318B35}" type="slidenum">
              <a:rPr lang="ru-RU" smtClean="0"/>
              <a:pPr lvl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659219" y="1107461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657827" y="1101010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106" y="1259946"/>
            <a:ext cx="3780234" cy="2267903"/>
          </a:xfrm>
        </p:spPr>
        <p:txBody>
          <a:bodyPr vert="horz" anchor="b"/>
          <a:lstStyle>
            <a:lvl1pPr algn="l">
              <a:buNone/>
              <a:defRPr sz="33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1106" y="3619598"/>
            <a:ext cx="3780234" cy="2116709"/>
          </a:xfrm>
        </p:spPr>
        <p:txBody>
          <a:bodyPr rot="0" spcFirstLastPara="0" vertOverflow="overflow" horzOverflow="overflow" vert="horz" wrap="square" lIns="90715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500" baseline="0">
                <a:solidFill>
                  <a:schemeClr val="tx1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88FBE9-F2C5-465D-8254-EC6D5CE0CEAA}" type="slidenum">
              <a:rPr lang="ru-RU" smtClean="0"/>
              <a:pPr lvl="0"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731663" y="1147512"/>
            <a:ext cx="4637088" cy="4636601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5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988557" y="0"/>
            <a:ext cx="1092068" cy="7559675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0495" cy="1259946"/>
          </a:xfrm>
          <a:prstGeom prst="rect">
            <a:avLst/>
          </a:prstGeom>
        </p:spPr>
        <p:txBody>
          <a:bodyPr vert="horz" lIns="50397" tIns="0" rIns="50397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504031" y="1774083"/>
            <a:ext cx="7980495" cy="5342170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680849" y="7228921"/>
            <a:ext cx="2207578" cy="250117"/>
          </a:xfrm>
          <a:prstGeom prst="rect">
            <a:avLst/>
          </a:prstGeom>
        </p:spPr>
        <p:txBody>
          <a:bodyPr vert="horz" lIns="100794" tIns="0" rIns="100794" bIns="0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04031" y="7228921"/>
            <a:ext cx="4032250" cy="251989"/>
          </a:xfrm>
          <a:prstGeom prst="rect">
            <a:avLst/>
          </a:prstGeom>
        </p:spPr>
        <p:txBody>
          <a:bodyPr vert="horz" lIns="100794" tIns="0" rIns="100794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891787" y="7227049"/>
            <a:ext cx="648600" cy="251989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lvl="0"/>
            <a:fld id="{FF55A384-F568-451F-93F6-7EBBAF211585}" type="slidenum">
              <a:rPr lang="ru-RU" smtClean="0"/>
              <a:pPr lvl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2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302383" indent="-302383" algn="l" rtl="0" eaLnBrk="1" latinLnBrk="0" hangingPunct="1">
        <a:spcBef>
          <a:spcPts val="661"/>
        </a:spcBef>
        <a:buClr>
          <a:schemeClr val="tx2"/>
        </a:buClr>
        <a:buSzPct val="73000"/>
        <a:buFont typeface="Wingdings 2"/>
        <a:buChar char=""/>
        <a:defRPr kumimoji="0" sz="29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74528" indent="-251986" algn="l" rtl="0" eaLnBrk="1" latinLnBrk="0" hangingPunct="1">
        <a:spcBef>
          <a:spcPts val="551"/>
        </a:spcBef>
        <a:buClr>
          <a:schemeClr val="accent4"/>
        </a:buClr>
        <a:buSzPct val="80000"/>
        <a:buFont typeface="Wingdings 2"/>
        <a:buChar char=""/>
        <a:defRPr kumimoji="0" sz="25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836593" indent="-251986" algn="l" rtl="0" eaLnBrk="1" latinLnBrk="0" hangingPunct="1">
        <a:spcBef>
          <a:spcPts val="441"/>
        </a:spcBef>
        <a:buClr>
          <a:schemeClr val="accent4"/>
        </a:buClr>
        <a:buSzPct val="6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08737" indent="-251986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2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411120" indent="-251986" algn="l" rtl="0" eaLnBrk="1" latinLnBrk="0" hangingPunct="1">
        <a:spcBef>
          <a:spcPts val="441"/>
        </a:spcBef>
        <a:buClr>
          <a:schemeClr val="accent4"/>
        </a:buClr>
        <a:buSzPct val="70000"/>
        <a:buFont typeface="Wingdings"/>
        <a:buChar char="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2788" indent="-201589" algn="l" rtl="0" eaLnBrk="1" latinLnBrk="0" hangingPunct="1">
        <a:spcBef>
          <a:spcPts val="441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844536" indent="-201589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036045" indent="-201589" algn="l" rtl="0" eaLnBrk="1" latinLnBrk="0" hangingPunct="1">
        <a:spcBef>
          <a:spcPts val="331"/>
        </a:spcBef>
        <a:buClr>
          <a:schemeClr val="accent4"/>
        </a:buClr>
        <a:buSzPct val="100000"/>
        <a:buChar char="•"/>
        <a:defRPr kumimoji="0" sz="18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267872" indent="-201589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32261539"/>
              </p:ext>
            </p:extLst>
          </p:nvPr>
        </p:nvGraphicFramePr>
        <p:xfrm>
          <a:off x="359791" y="899514"/>
          <a:ext cx="8496945" cy="19442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3487">
                  <a:extLst>
                    <a:ext uri="{9D8B030D-6E8A-4147-A177-3AD203B41FA5}">
                      <a16:colId xmlns:a16="http://schemas.microsoft.com/office/drawing/2014/main" xmlns="" val="4089662429"/>
                    </a:ext>
                  </a:extLst>
                </a:gridCol>
                <a:gridCol w="943487">
                  <a:extLst>
                    <a:ext uri="{9D8B030D-6E8A-4147-A177-3AD203B41FA5}">
                      <a16:colId xmlns:a16="http://schemas.microsoft.com/office/drawing/2014/main" xmlns="" val="1970412858"/>
                    </a:ext>
                  </a:extLst>
                </a:gridCol>
                <a:gridCol w="943487">
                  <a:extLst>
                    <a:ext uri="{9D8B030D-6E8A-4147-A177-3AD203B41FA5}">
                      <a16:colId xmlns:a16="http://schemas.microsoft.com/office/drawing/2014/main" xmlns="" val="1296867728"/>
                    </a:ext>
                  </a:extLst>
                </a:gridCol>
                <a:gridCol w="943487">
                  <a:extLst>
                    <a:ext uri="{9D8B030D-6E8A-4147-A177-3AD203B41FA5}">
                      <a16:colId xmlns:a16="http://schemas.microsoft.com/office/drawing/2014/main" xmlns="" val="1226677840"/>
                    </a:ext>
                  </a:extLst>
                </a:gridCol>
                <a:gridCol w="943487">
                  <a:extLst>
                    <a:ext uri="{9D8B030D-6E8A-4147-A177-3AD203B41FA5}">
                      <a16:colId xmlns:a16="http://schemas.microsoft.com/office/drawing/2014/main" xmlns="" val="1390585353"/>
                    </a:ext>
                  </a:extLst>
                </a:gridCol>
                <a:gridCol w="943487">
                  <a:extLst>
                    <a:ext uri="{9D8B030D-6E8A-4147-A177-3AD203B41FA5}">
                      <a16:colId xmlns:a16="http://schemas.microsoft.com/office/drawing/2014/main" xmlns="" val="2614708936"/>
                    </a:ext>
                  </a:extLst>
                </a:gridCol>
                <a:gridCol w="945341">
                  <a:extLst>
                    <a:ext uri="{9D8B030D-6E8A-4147-A177-3AD203B41FA5}">
                      <a16:colId xmlns:a16="http://schemas.microsoft.com/office/drawing/2014/main" xmlns="" val="1198279158"/>
                    </a:ext>
                  </a:extLst>
                </a:gridCol>
                <a:gridCol w="945341">
                  <a:extLst>
                    <a:ext uri="{9D8B030D-6E8A-4147-A177-3AD203B41FA5}">
                      <a16:colId xmlns:a16="http://schemas.microsoft.com/office/drawing/2014/main" xmlns="" val="2485664022"/>
                    </a:ext>
                  </a:extLst>
                </a:gridCol>
                <a:gridCol w="945341">
                  <a:extLst>
                    <a:ext uri="{9D8B030D-6E8A-4147-A177-3AD203B41FA5}">
                      <a16:colId xmlns:a16="http://schemas.microsoft.com/office/drawing/2014/main" xmlns="" val="3192104015"/>
                    </a:ext>
                  </a:extLst>
                </a:gridCol>
              </a:tblGrid>
              <a:tr h="9721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Б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В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Н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Л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Ш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Ы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О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effectLst/>
                        </a:rPr>
                        <a:t>E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>
                          <a:effectLst/>
                        </a:rPr>
                        <a:t>E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44118006"/>
                  </a:ext>
                </a:extLst>
              </a:tr>
              <a:tr h="9721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4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1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7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3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4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8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2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5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9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14096995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37542586"/>
              </p:ext>
            </p:extLst>
          </p:nvPr>
        </p:nvGraphicFramePr>
        <p:xfrm>
          <a:off x="1511921" y="3635818"/>
          <a:ext cx="5472606" cy="20882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6265">
                  <a:extLst>
                    <a:ext uri="{9D8B030D-6E8A-4147-A177-3AD203B41FA5}">
                      <a16:colId xmlns:a16="http://schemas.microsoft.com/office/drawing/2014/main" xmlns="" val="2884383441"/>
                    </a:ext>
                  </a:extLst>
                </a:gridCol>
                <a:gridCol w="856822">
                  <a:extLst>
                    <a:ext uri="{9D8B030D-6E8A-4147-A177-3AD203B41FA5}">
                      <a16:colId xmlns:a16="http://schemas.microsoft.com/office/drawing/2014/main" xmlns="" val="1788586225"/>
                    </a:ext>
                  </a:extLst>
                </a:gridCol>
                <a:gridCol w="856822">
                  <a:extLst>
                    <a:ext uri="{9D8B030D-6E8A-4147-A177-3AD203B41FA5}">
                      <a16:colId xmlns:a16="http://schemas.microsoft.com/office/drawing/2014/main" xmlns="" val="3832136881"/>
                    </a:ext>
                  </a:extLst>
                </a:gridCol>
                <a:gridCol w="856822">
                  <a:extLst>
                    <a:ext uri="{9D8B030D-6E8A-4147-A177-3AD203B41FA5}">
                      <a16:colId xmlns:a16="http://schemas.microsoft.com/office/drawing/2014/main" xmlns="" val="2944251660"/>
                    </a:ext>
                  </a:extLst>
                </a:gridCol>
                <a:gridCol w="912101">
                  <a:extLst>
                    <a:ext uri="{9D8B030D-6E8A-4147-A177-3AD203B41FA5}">
                      <a16:colId xmlns:a16="http://schemas.microsoft.com/office/drawing/2014/main" xmlns="" val="520533210"/>
                    </a:ext>
                  </a:extLst>
                </a:gridCol>
                <a:gridCol w="1243774">
                  <a:extLst>
                    <a:ext uri="{9D8B030D-6E8A-4147-A177-3AD203B41FA5}">
                      <a16:colId xmlns:a16="http://schemas.microsoft.com/office/drawing/2014/main" xmlns="" val="1204307981"/>
                    </a:ext>
                  </a:extLst>
                </a:gridCol>
              </a:tblGrid>
              <a:tr h="10441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dirty="0">
                          <a:effectLst/>
                        </a:rPr>
                        <a:t>И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dirty="0">
                          <a:effectLst/>
                        </a:rPr>
                        <a:t>С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dirty="0">
                          <a:effectLst/>
                        </a:rPr>
                        <a:t>К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dirty="0">
                          <a:effectLst/>
                        </a:rPr>
                        <a:t>К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dirty="0">
                          <a:effectLst/>
                        </a:rPr>
                        <a:t>З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dirty="0">
                          <a:effectLst/>
                        </a:rPr>
                        <a:t>А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98713648"/>
                  </a:ext>
                </a:extLst>
              </a:tr>
              <a:tr h="10441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>
                          <a:effectLst/>
                        </a:rPr>
                        <a:t>6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>
                          <a:effectLst/>
                        </a:rPr>
                        <a:t>1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>
                          <a:effectLst/>
                        </a:rPr>
                        <a:t>5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>
                          <a:effectLst/>
                        </a:rPr>
                        <a:t>2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>
                          <a:effectLst/>
                        </a:rPr>
                        <a:t>4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dirty="0">
                          <a:effectLst/>
                        </a:rPr>
                        <a:t>3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08592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48809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x600_hanse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5776" y="179437"/>
            <a:ext cx="8568953" cy="60124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1840" y="6156101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Назовите имена  мальчика и девочки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Что бросал мальчик уходя из дома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342900" indent="-342900">
              <a:buAutoNum type="alphaL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Камушки</a:t>
            </a:r>
          </a:p>
          <a:p>
            <a:pPr marL="342900" indent="-342900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б. Хлебные крошки</a:t>
            </a:r>
          </a:p>
          <a:p>
            <a:pPr marL="342900" indent="-342900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в.  Опилки</a:t>
            </a:r>
          </a:p>
          <a:p>
            <a:pPr marL="342900" indent="-342900">
              <a:buAutoNum type="alphaLcPeriod"/>
            </a:pPr>
            <a:endParaRPr lang="ru-RU" dirty="0" smtClean="0"/>
          </a:p>
          <a:p>
            <a:r>
              <a:rPr lang="en-US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-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7784" y="161994"/>
            <a:ext cx="8568828" cy="64293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9832" y="6660158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Чем пыталась отравить злая колдунья  Белоснежку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342900" indent="-342900">
              <a:buAutoNum type="alphaLcPeriod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Виноградом        в. Вишнями</a:t>
            </a:r>
          </a:p>
          <a:p>
            <a:pPr marL="342900" indent="-342900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б. Яблоком</a:t>
            </a:r>
          </a:p>
          <a:p>
            <a:pPr marL="342900" indent="-342900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c5c470e27bed72332eb2c778490114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5776" y="136843"/>
            <a:ext cx="8640960" cy="55152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1800" y="5940077"/>
            <a:ext cx="49744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Осколки дьявольского зеркала попали Каю </a:t>
            </a:r>
            <a:r>
              <a:rPr lang="en-US" dirty="0" smtClean="0"/>
              <a:t>:</a:t>
            </a:r>
          </a:p>
          <a:p>
            <a:r>
              <a:rPr lang="ru-RU" dirty="0" smtClean="0"/>
              <a:t>А. В бровь</a:t>
            </a:r>
          </a:p>
          <a:p>
            <a:r>
              <a:rPr lang="ru-RU" dirty="0" smtClean="0"/>
              <a:t>Б. В сердце и глаз</a:t>
            </a:r>
          </a:p>
          <a:p>
            <a:r>
              <a:rPr lang="ru-RU" dirty="0" smtClean="0"/>
              <a:t>3 .В</a:t>
            </a:r>
            <a:r>
              <a:rPr lang="en-US" dirty="0" smtClean="0"/>
              <a:t> </a:t>
            </a:r>
            <a:r>
              <a:rPr lang="ru-RU" dirty="0" smtClean="0"/>
              <a:t>лоб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a32bb55344d7edc5b0454af69c517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072761" cy="60560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084093"/>
            <a:ext cx="8821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Какое слово никак не мог составить из льдинок  Кай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А.  Бесконечность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Б.  Любовь 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Вечность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lum/>
            <a:alphaModFix/>
          </a:blip>
          <a:srcRect/>
          <a:stretch>
            <a:fillRect/>
          </a:stretch>
        </p:blipFill>
        <p:spPr>
          <a:xfrm>
            <a:off x="276480" y="330840"/>
            <a:ext cx="4979520" cy="1023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lum/>
            <a:alphaModFix/>
          </a:blip>
          <a:srcRect/>
          <a:stretch>
            <a:fillRect/>
          </a:stretch>
        </p:blipFill>
        <p:spPr>
          <a:xfrm>
            <a:off x="276480" y="2448000"/>
            <a:ext cx="4979520" cy="883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lum/>
            <a:alphaModFix/>
          </a:blip>
          <a:srcRect/>
          <a:stretch>
            <a:fillRect/>
          </a:stretch>
        </p:blipFill>
        <p:spPr>
          <a:xfrm>
            <a:off x="432000" y="4608000"/>
            <a:ext cx="5729400" cy="1163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lum/>
            <a:alphaModFix/>
          </a:blip>
          <a:srcRect/>
          <a:stretch>
            <a:fillRect/>
          </a:stretch>
        </p:blipFill>
        <p:spPr>
          <a:xfrm>
            <a:off x="489960" y="288000"/>
            <a:ext cx="5918040" cy="1023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lum/>
            <a:alphaModFix/>
          </a:blip>
          <a:srcRect/>
          <a:stretch>
            <a:fillRect/>
          </a:stretch>
        </p:blipFill>
        <p:spPr>
          <a:xfrm>
            <a:off x="491040" y="2304000"/>
            <a:ext cx="5844960" cy="102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lum/>
            <a:alphaModFix/>
          </a:blip>
          <a:srcRect/>
          <a:stretch>
            <a:fillRect/>
          </a:stretch>
        </p:blipFill>
        <p:spPr>
          <a:xfrm>
            <a:off x="1037519" y="4267440"/>
            <a:ext cx="5916960" cy="1162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lum/>
            <a:alphaModFix/>
          </a:blip>
          <a:srcRect/>
          <a:stretch>
            <a:fillRect/>
          </a:stretch>
        </p:blipFill>
        <p:spPr>
          <a:xfrm>
            <a:off x="144000" y="432000"/>
            <a:ext cx="5052600" cy="1023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lum/>
            <a:alphaModFix/>
          </a:blip>
          <a:srcRect/>
          <a:stretch>
            <a:fillRect/>
          </a:stretch>
        </p:blipFill>
        <p:spPr>
          <a:xfrm>
            <a:off x="412920" y="2736000"/>
            <a:ext cx="5851080" cy="956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lum/>
            <a:alphaModFix/>
          </a:blip>
          <a:srcRect/>
          <a:stretch>
            <a:fillRect/>
          </a:stretch>
        </p:blipFill>
        <p:spPr>
          <a:xfrm>
            <a:off x="405720" y="5112000"/>
            <a:ext cx="3626280" cy="1169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lum/>
            <a:alphaModFix/>
          </a:blip>
          <a:srcRect/>
          <a:stretch>
            <a:fillRect/>
          </a:stretch>
        </p:blipFill>
        <p:spPr>
          <a:xfrm>
            <a:off x="342360" y="466560"/>
            <a:ext cx="5201640" cy="613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lum/>
            <a:alphaModFix/>
          </a:blip>
          <a:srcRect/>
          <a:stretch>
            <a:fillRect/>
          </a:stretch>
        </p:blipFill>
        <p:spPr>
          <a:xfrm>
            <a:off x="203040" y="2483693"/>
            <a:ext cx="6192360" cy="1012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lum/>
            <a:alphaModFix/>
          </a:blip>
          <a:srcRect/>
          <a:stretch>
            <a:fillRect/>
          </a:stretch>
        </p:blipFill>
        <p:spPr>
          <a:xfrm>
            <a:off x="230199" y="4679981"/>
            <a:ext cx="4894200" cy="1169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1840" y="251445"/>
            <a:ext cx="7632848" cy="2195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66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МОЛОДЦЫ</a:t>
            </a:r>
            <a:r>
              <a:rPr lang="en-US" sz="6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!!!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d30cb063-127b-5eb2-89d9-c7e2fc99e840.jf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44168" y="2699717"/>
            <a:ext cx="4680520" cy="3976371"/>
          </a:xfrm>
          <a:prstGeom prst="rect">
            <a:avLst/>
          </a:prstGeom>
        </p:spPr>
      </p:pic>
      <p:pic>
        <p:nvPicPr>
          <p:cNvPr id="4" name="Рисунок 3" descr="1612142950_5-p-roza-risunok-dlya-detei-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7864" y="2463737"/>
            <a:ext cx="2562674" cy="399714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784" y="395461"/>
            <a:ext cx="8134372" cy="576753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r>
              <a:rPr lang="ru-RU" sz="3100" dirty="0" smtClean="0">
                <a:latin typeface="Cambria" pitchFamily="18" charset="0"/>
              </a:rPr>
              <a:t>Ссылки на источники</a:t>
            </a:r>
            <a:r>
              <a:rPr lang="en-US" sz="3100" dirty="0" smtClean="0">
                <a:latin typeface="Cambria" pitchFamily="18" charset="0"/>
              </a:rPr>
              <a:t>:</a:t>
            </a:r>
            <a:endParaRPr lang="ru-RU" sz="3100" dirty="0" smtClean="0"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3768" y="1907629"/>
            <a:ext cx="8560062" cy="717331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r>
              <a:rPr lang="ru-RU" sz="2000" dirty="0" smtClean="0">
                <a:latin typeface="Cambria" pitchFamily="18" charset="0"/>
              </a:rPr>
              <a:t>2.   Книга </a:t>
            </a:r>
            <a:r>
              <a:rPr lang="en-US" sz="2000" dirty="0" smtClean="0">
                <a:latin typeface="Cambria" pitchFamily="18" charset="0"/>
              </a:rPr>
              <a:t> “</a:t>
            </a:r>
            <a:r>
              <a:rPr lang="ru-RU" sz="2000" dirty="0" smtClean="0">
                <a:latin typeface="Cambria" pitchFamily="18" charset="0"/>
              </a:rPr>
              <a:t>Любимые волшебные сказки</a:t>
            </a:r>
            <a:r>
              <a:rPr lang="en-US" sz="2000" dirty="0" smtClean="0">
                <a:latin typeface="Cambria" pitchFamily="18" charset="0"/>
              </a:rPr>
              <a:t>” </a:t>
            </a:r>
            <a:r>
              <a:rPr lang="ru-RU" sz="2000" dirty="0" smtClean="0">
                <a:latin typeface="Cambria" pitchFamily="18" charset="0"/>
              </a:rPr>
              <a:t>Издательский дом </a:t>
            </a:r>
            <a:r>
              <a:rPr lang="en-US" sz="2000" dirty="0" smtClean="0">
                <a:latin typeface="Cambria" pitchFamily="18" charset="0"/>
              </a:rPr>
              <a:t>“</a:t>
            </a:r>
            <a:r>
              <a:rPr lang="ru-RU" sz="2000" dirty="0" err="1" smtClean="0">
                <a:latin typeface="Cambria" pitchFamily="18" charset="0"/>
              </a:rPr>
              <a:t>Проф</a:t>
            </a:r>
            <a:r>
              <a:rPr lang="ru-RU" sz="2000" dirty="0" smtClean="0">
                <a:latin typeface="Cambria" pitchFamily="18" charset="0"/>
              </a:rPr>
              <a:t> –пресс</a:t>
            </a:r>
            <a:r>
              <a:rPr lang="en-US" sz="2000" dirty="0" smtClean="0">
                <a:latin typeface="Cambria" pitchFamily="18" charset="0"/>
              </a:rPr>
              <a:t>”</a:t>
            </a:r>
            <a:r>
              <a:rPr lang="ru-RU" sz="2000" dirty="0" smtClean="0">
                <a:latin typeface="Cambria" pitchFamily="18" charset="0"/>
              </a:rPr>
              <a:t> Ростов -на –Дону 2020 г.</a:t>
            </a:r>
            <a:r>
              <a:rPr lang="en-US" sz="2000" dirty="0" smtClean="0">
                <a:latin typeface="Cambria" pitchFamily="18" charset="0"/>
              </a:rPr>
              <a:t> </a:t>
            </a:r>
            <a:endParaRPr lang="ru-RU" sz="2000" dirty="0"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3768" y="1331565"/>
            <a:ext cx="8560062" cy="409555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лучшие сказки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мальчиков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Москва  РОСМЭН 2021 г.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768" y="2791469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https://infourok.ru/viktorina-po-skazke-gh-andersena-snezhnaya-koroleva-926079.html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768" y="3563813"/>
            <a:ext cx="9432627" cy="2808312"/>
          </a:xfrm>
        </p:spPr>
        <p:txBody>
          <a:bodyPr/>
          <a:lstStyle/>
          <a:p>
            <a:pPr algn="ctr"/>
            <a:r>
              <a:rPr lang="ru-RU" sz="6000" dirty="0" smtClean="0"/>
              <a:t>Викторина </a:t>
            </a:r>
            <a:br>
              <a:rPr lang="ru-RU" sz="6000" dirty="0" smtClean="0"/>
            </a:br>
            <a:r>
              <a:rPr lang="ru-RU" sz="6000" dirty="0" smtClean="0"/>
              <a:t>«ВОЛШЕБНЫЕ СКАЗКИ»</a:t>
            </a:r>
            <a:endParaRPr lang="ru-RU" sz="6000" dirty="0"/>
          </a:p>
        </p:txBody>
      </p:sp>
      <p:pic>
        <p:nvPicPr>
          <p:cNvPr id="4" name="Рисунок 3" descr="img_56cadd67a6c1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3768" y="107826"/>
            <a:ext cx="4104704" cy="3078528"/>
          </a:xfrm>
          <a:prstGeom prst="rect">
            <a:avLst/>
          </a:prstGeom>
        </p:spPr>
      </p:pic>
      <p:pic>
        <p:nvPicPr>
          <p:cNvPr id="5" name="Рисунок 4" descr="73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20232" y="84926"/>
            <a:ext cx="5544616" cy="31188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44368" y="6660157"/>
            <a:ext cx="3483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Подготовила воспитатель ГПД </a:t>
            </a:r>
          </a:p>
          <a:p>
            <a:r>
              <a:rPr lang="ru-RU" dirty="0" err="1" smtClean="0">
                <a:solidFill>
                  <a:schemeClr val="bg2"/>
                </a:solidFill>
              </a:rPr>
              <a:t>Мврусанова</a:t>
            </a:r>
            <a:r>
              <a:rPr lang="ru-RU" dirty="0" smtClean="0">
                <a:solidFill>
                  <a:schemeClr val="bg2"/>
                </a:solidFill>
              </a:rPr>
              <a:t> М.Г.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358" y="251445"/>
            <a:ext cx="8544370" cy="6984776"/>
          </a:xfrm>
        </p:spPr>
      </p:pic>
    </p:spTree>
    <p:extLst>
      <p:ext uri="{BB962C8B-B14F-4D97-AF65-F5344CB8AC3E}">
        <p14:creationId xmlns:p14="http://schemas.microsoft.com/office/powerpoint/2010/main" xmlns="" val="4037304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5a1aa7aeb054c8ba3076b16ea7749c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5776" y="395461"/>
            <a:ext cx="8568953" cy="5616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776" y="6228109"/>
            <a:ext cx="9001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2"/>
                </a:solidFill>
              </a:rPr>
              <a:t>1.</a:t>
            </a:r>
            <a:r>
              <a:rPr lang="ru-RU" sz="2400" dirty="0" smtClean="0">
                <a:solidFill>
                  <a:schemeClr val="accent2"/>
                </a:solidFill>
              </a:rPr>
              <a:t>Какой герой совершил путешествие с дикими гусями</a:t>
            </a:r>
            <a:r>
              <a:rPr lang="en-US" sz="2400" dirty="0" smtClean="0">
                <a:solidFill>
                  <a:schemeClr val="accent2"/>
                </a:solidFill>
              </a:rPr>
              <a:t> ? </a:t>
            </a:r>
            <a:r>
              <a:rPr lang="ru-RU" sz="2400" dirty="0" smtClean="0">
                <a:solidFill>
                  <a:schemeClr val="accent2"/>
                </a:solidFill>
              </a:rPr>
              <a:t>Имя</a:t>
            </a:r>
            <a:r>
              <a:rPr lang="en-US" sz="2400" dirty="0" smtClean="0">
                <a:solidFill>
                  <a:schemeClr val="accent2"/>
                </a:solidFill>
              </a:rPr>
              <a:t>? </a:t>
            </a:r>
          </a:p>
          <a:p>
            <a:pPr algn="ctr"/>
            <a:r>
              <a:rPr lang="en-US" sz="2400" dirty="0" smtClean="0">
                <a:solidFill>
                  <a:schemeClr val="accent2"/>
                </a:solidFill>
              </a:rPr>
              <a:t>2.</a:t>
            </a:r>
            <a:r>
              <a:rPr lang="ru-RU" sz="2400" dirty="0" smtClean="0">
                <a:solidFill>
                  <a:schemeClr val="accent2"/>
                </a:solidFill>
              </a:rPr>
              <a:t> Как звали его летающего друга</a:t>
            </a:r>
            <a:r>
              <a:rPr lang="en-US" sz="2400" dirty="0" smtClean="0">
                <a:solidFill>
                  <a:schemeClr val="accent2"/>
                </a:solidFill>
              </a:rPr>
              <a:t>?</a:t>
            </a:r>
          </a:p>
          <a:p>
            <a:pPr algn="ctr"/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22130_screenshots_20180118200637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3769" y="179438"/>
            <a:ext cx="8640960" cy="58584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768" y="6084093"/>
            <a:ext cx="8784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Герои  из какой сказки  изображены на картинке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Чем принцесса уколола руку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Иголкой 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Б. Веретеном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В. Спицей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9ebb74c8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7784" y="102172"/>
            <a:ext cx="8424688" cy="59768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7784" y="6084093"/>
            <a:ext cx="9212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Что принесла Русалочка в жертву колдунье взамен за ноги</a:t>
            </a:r>
            <a:r>
              <a:rPr lang="en-US" dirty="0" smtClean="0">
                <a:solidFill>
                  <a:srgbClr val="7030A0"/>
                </a:solidFill>
              </a:rPr>
              <a:t>?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а. Заплатила деньги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б .Отдала свой голос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в. Подарила ожерелье 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iplsargur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7784" y="165199"/>
            <a:ext cx="8554801" cy="49107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436022"/>
            <a:ext cx="8712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Из четырех названных предметов три взяты из сказки</a:t>
            </a:r>
            <a:r>
              <a:rPr lang="en-US" dirty="0" smtClean="0">
                <a:solidFill>
                  <a:srgbClr val="7030A0"/>
                </a:solidFill>
              </a:rPr>
              <a:t> “</a:t>
            </a:r>
            <a:r>
              <a:rPr lang="ru-RU" dirty="0" smtClean="0">
                <a:solidFill>
                  <a:srgbClr val="7030A0"/>
                </a:solidFill>
              </a:rPr>
              <a:t>Огниво </a:t>
            </a:r>
            <a:r>
              <a:rPr lang="en-US" dirty="0" smtClean="0">
                <a:solidFill>
                  <a:srgbClr val="7030A0"/>
                </a:solidFill>
              </a:rPr>
              <a:t>“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Ранец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Сундук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Оловянный солдатик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Монеты</a:t>
            </a:r>
            <a:endParaRPr lang="en-US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endParaRPr lang="en-US" dirty="0" smtClean="0">
              <a:solidFill>
                <a:srgbClr val="7030A0"/>
              </a:solidFill>
            </a:endParaRPr>
          </a:p>
          <a:p>
            <a:pPr marL="342900" indent="-342900"/>
            <a:r>
              <a:rPr lang="ru-RU" dirty="0" smtClean="0">
                <a:solidFill>
                  <a:srgbClr val="7030A0"/>
                </a:solidFill>
              </a:rPr>
              <a:t>Назовите лишний предмет</a:t>
            </a:r>
            <a:r>
              <a:rPr lang="en-US" dirty="0" smtClean="0">
                <a:solidFill>
                  <a:srgbClr val="7030A0"/>
                </a:solidFill>
              </a:rPr>
              <a:t>?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a4de302b21e7718f771500a808ef685a633e9559fe53ffb8f19e649caaf91f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5777" y="179437"/>
            <a:ext cx="8601950" cy="63367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647824" y="6636345"/>
            <a:ext cx="8739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Как звали девочку из сказки </a:t>
            </a:r>
            <a:r>
              <a:rPr lang="en-US" dirty="0" smtClean="0">
                <a:solidFill>
                  <a:srgbClr val="002060"/>
                </a:solidFill>
              </a:rPr>
              <a:t>“</a:t>
            </a:r>
            <a:r>
              <a:rPr lang="ru-RU" dirty="0" smtClean="0">
                <a:solidFill>
                  <a:srgbClr val="002060"/>
                </a:solidFill>
              </a:rPr>
              <a:t>Дикие лебеди</a:t>
            </a:r>
            <a:r>
              <a:rPr lang="en-US" dirty="0" smtClean="0">
                <a:solidFill>
                  <a:srgbClr val="002060"/>
                </a:solidFill>
              </a:rPr>
              <a:t>  “ ?</a:t>
            </a:r>
            <a:r>
              <a:rPr lang="en-US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Герда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Эмма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Элиза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Сколько у нее было братьев</a:t>
            </a:r>
            <a:r>
              <a:rPr lang="en-US" dirty="0" smtClean="0">
                <a:solidFill>
                  <a:srgbClr val="002060"/>
                </a:solidFill>
              </a:rPr>
              <a:t>?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11</a:t>
            </a:r>
            <a:r>
              <a:rPr lang="en-US" dirty="0" smtClean="0">
                <a:solidFill>
                  <a:srgbClr val="FF0000"/>
                </a:solidFill>
              </a:rPr>
              <a:t>,7,12, 9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6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3768" y="107429"/>
            <a:ext cx="8693834" cy="53242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784" y="6444133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чем путешествовал по ручью стойкий оловянный солдатик</a:t>
            </a:r>
            <a:r>
              <a:rPr lang="en-US" dirty="0" smtClean="0"/>
              <a:t>? </a:t>
            </a:r>
            <a:endParaRPr lang="ru-RU" dirty="0" smtClean="0"/>
          </a:p>
          <a:p>
            <a:r>
              <a:rPr lang="ru-RU" dirty="0" smtClean="0"/>
              <a:t>А. На старой калоше</a:t>
            </a:r>
          </a:p>
          <a:p>
            <a:r>
              <a:rPr lang="ru-RU" dirty="0" smtClean="0"/>
              <a:t>Б. На бумажном кораблике</a:t>
            </a:r>
          </a:p>
          <a:p>
            <a:r>
              <a:rPr lang="ru-RU" dirty="0" smtClean="0"/>
              <a:t>в. На ореховой </a:t>
            </a:r>
            <a:r>
              <a:rPr lang="ru-RU" dirty="0" err="1" smtClean="0"/>
              <a:t>скарлупке</a:t>
            </a:r>
            <a:endParaRPr lang="ru-RU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1120</TotalTime>
  <Words>296</Words>
  <Application>Microsoft Office PowerPoint</Application>
  <PresentationFormat>Произвольный</PresentationFormat>
  <Paragraphs>83</Paragraphs>
  <Slides>19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Слайд 1</vt:lpstr>
      <vt:lpstr>Викторина  «ВОЛШЕБНЫЕ СКАЗКИ»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devops</cp:lastModifiedBy>
  <cp:revision>150</cp:revision>
  <dcterms:created xsi:type="dcterms:W3CDTF">2015-10-30T11:08:22Z</dcterms:created>
  <dcterms:modified xsi:type="dcterms:W3CDTF">2022-12-25T13:53:57Z</dcterms:modified>
</cp:coreProperties>
</file>