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8" r:id="rId6"/>
    <p:sldId id="267" r:id="rId7"/>
    <p:sldId id="265" r:id="rId8"/>
    <p:sldId id="266" r:id="rId9"/>
    <p:sldId id="269" r:id="rId10"/>
    <p:sldId id="271" r:id="rId11"/>
    <p:sldId id="270" r:id="rId12"/>
    <p:sldId id="273" r:id="rId13"/>
    <p:sldId id="275" r:id="rId14"/>
    <p:sldId id="272" r:id="rId15"/>
    <p:sldId id="259" r:id="rId16"/>
    <p:sldId id="274" r:id="rId17"/>
    <p:sldId id="262" r:id="rId18"/>
    <p:sldId id="261" r:id="rId19"/>
    <p:sldId id="258" r:id="rId20"/>
    <p:sldId id="260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наглядного моделирования при подготовке к обучению грамоте детей старшего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4600" y="5181600"/>
            <a:ext cx="5257800" cy="4572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Подготовила: Скидан Н.М.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Звуковые домики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Улица гласных звуков</a:t>
            </a:r>
            <a:endParaRPr lang="ru-RU" b="1" dirty="0"/>
          </a:p>
        </p:txBody>
      </p:sp>
      <p:pic>
        <p:nvPicPr>
          <p:cNvPr id="5" name="Рисунок 4" descr="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2133600"/>
            <a:ext cx="5934075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Звуковые домики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Улица согласных звуков</a:t>
            </a:r>
            <a:endParaRPr lang="ru-RU" b="1" dirty="0"/>
          </a:p>
        </p:txBody>
      </p:sp>
      <p:pic>
        <p:nvPicPr>
          <p:cNvPr id="5" name="Рисунок 4" descr="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828800"/>
            <a:ext cx="5943600" cy="4248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Звуковые домики</a:t>
            </a:r>
            <a:endParaRPr lang="ru-RU" dirty="0"/>
          </a:p>
        </p:txBody>
      </p:sp>
      <p:pic>
        <p:nvPicPr>
          <p:cNvPr id="5" name="Содержимое 4" descr="fef76e37a6a9d7918c729dc3bc94962d.jpg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5399" y="1371600"/>
            <a:ext cx="6505713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Сигнальный блокнот</a:t>
            </a:r>
            <a:endParaRPr lang="ru-RU" dirty="0"/>
          </a:p>
        </p:txBody>
      </p:sp>
      <p:pic>
        <p:nvPicPr>
          <p:cNvPr id="6" name="Содержимое 5" descr="439622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" y="1371600"/>
            <a:ext cx="791005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Позиция звука в слове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      Птичка                                Рыбка</a:t>
            </a:r>
            <a:endParaRPr lang="ru-RU" b="1" dirty="0"/>
          </a:p>
        </p:txBody>
      </p:sp>
      <p:pic>
        <p:nvPicPr>
          <p:cNvPr id="5" name="Рисунок 4" descr="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819400"/>
            <a:ext cx="3813024" cy="2581275"/>
          </a:xfrm>
          <a:prstGeom prst="rect">
            <a:avLst/>
          </a:prstGeom>
        </p:spPr>
      </p:pic>
      <p:pic>
        <p:nvPicPr>
          <p:cNvPr id="6" name="Рисунок 5" descr="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2819400"/>
            <a:ext cx="3657600" cy="2611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Звуковые линейки</a:t>
            </a:r>
            <a:endParaRPr lang="ru-RU" dirty="0"/>
          </a:p>
        </p:txBody>
      </p:sp>
      <p:pic>
        <p:nvPicPr>
          <p:cNvPr id="5" name="Содержимое 4" descr="img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Карточки - подсказки</a:t>
            </a:r>
            <a:endParaRPr lang="ru-RU" dirty="0"/>
          </a:p>
        </p:txBody>
      </p:sp>
      <p:pic>
        <p:nvPicPr>
          <p:cNvPr id="5" name="Содержимое 4" descr="couch-clipart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8707" y="1600201"/>
            <a:ext cx="3559131" cy="2286000"/>
          </a:xfrm>
        </p:spPr>
      </p:pic>
      <p:pic>
        <p:nvPicPr>
          <p:cNvPr id="6" name="Рисунок 5" descr="wooden-29595__34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3871928"/>
            <a:ext cx="4019550" cy="24145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05400" y="1828800"/>
            <a:ext cx="30277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И, Е, Ё, Ю, Я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4419600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А, О, У, Ы, Э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Разноцветные кружки</a:t>
            </a:r>
            <a:endParaRPr lang="ru-RU" dirty="0"/>
          </a:p>
        </p:txBody>
      </p:sp>
      <p:pic>
        <p:nvPicPr>
          <p:cNvPr id="7" name="Содержимое 6" descr="РАЗНОЦВЕТНЫЕ КРУЖКИ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600200"/>
            <a:ext cx="7561385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Подбери слово по схеме</a:t>
            </a:r>
            <a:endParaRPr lang="ru-RU" dirty="0"/>
          </a:p>
        </p:txBody>
      </p:sp>
      <p:pic>
        <p:nvPicPr>
          <p:cNvPr id="7" name="Содержимое 6" descr="схем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0" y="1371600"/>
            <a:ext cx="6096000" cy="4693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685800"/>
            <a:ext cx="7457017" cy="5592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Обучение грамоте происходит постепенно, в игровой форме. Можно выделить следующие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знакомство детей с понятиями «слово» и «звук», развитие фонематического слуха;</a:t>
            </a:r>
          </a:p>
          <a:p>
            <a:r>
              <a:rPr lang="ru-RU" dirty="0" smtClean="0"/>
              <a:t>деление слова на слоги, правильная постановка ударения в слове;</a:t>
            </a:r>
          </a:p>
          <a:p>
            <a:r>
              <a:rPr lang="ru-RU" dirty="0" smtClean="0"/>
              <a:t>анализ звукового состава слова, умение определять гласные, твёрдые и мягкие согласные, сравнивать слова по звуковому составу;</a:t>
            </a:r>
          </a:p>
          <a:p>
            <a:r>
              <a:rPr lang="ru-RU" dirty="0" smtClean="0"/>
              <a:t>знакомство с понятием «предложение» и его словарным составом;</a:t>
            </a:r>
          </a:p>
          <a:p>
            <a:r>
              <a:rPr lang="ru-RU" dirty="0" smtClean="0"/>
              <a:t>основы чтения и письма, составление слов с помощью разрезной азбуки.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4400" y="685800"/>
            <a:ext cx="7620000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Спасибо за внимание.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Звуковички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Гласные звуки А, О, У, Ы, Э, 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hello_html_79d0076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438400"/>
            <a:ext cx="7696200" cy="384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гласных звуков</a:t>
            </a:r>
            <a:endParaRPr lang="ru-RU" dirty="0"/>
          </a:p>
        </p:txBody>
      </p:sp>
      <p:pic>
        <p:nvPicPr>
          <p:cNvPr id="5" name="Содержимое 4" descr="01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77220" y="1600200"/>
            <a:ext cx="618956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 гласных звуков</a:t>
            </a:r>
            <a:endParaRPr lang="ru-RU" dirty="0"/>
          </a:p>
        </p:txBody>
      </p:sp>
      <p:pic>
        <p:nvPicPr>
          <p:cNvPr id="5" name="Содержимое 4" descr="2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000" y="1676400"/>
            <a:ext cx="7561503" cy="121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Обозначение гласных звуков</a:t>
            </a:r>
            <a:endParaRPr lang="ru-RU" b="1" dirty="0"/>
          </a:p>
        </p:txBody>
      </p:sp>
      <p:pic>
        <p:nvPicPr>
          <p:cNvPr id="6" name="Содержимое 5" descr="kisspng-arrow-icon-up-arrow-transparent-png-5a77bcb4c0e512.02173388151779653279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43000" y="1524000"/>
            <a:ext cx="2957569" cy="3157980"/>
          </a:xfrm>
        </p:spPr>
      </p:pic>
      <p:pic>
        <p:nvPicPr>
          <p:cNvPr id="7" name="Рисунок 6" descr="гласный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3178034"/>
            <a:ext cx="3133725" cy="26036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0600" y="14478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Карточки схемы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Звуковички</a:t>
            </a:r>
            <a:r>
              <a:rPr lang="ru-RU" b="1" dirty="0" smtClean="0"/>
              <a:t> согласных звуков</a:t>
            </a:r>
            <a:endParaRPr lang="ru-RU" b="1" dirty="0"/>
          </a:p>
        </p:txBody>
      </p:sp>
      <p:pic>
        <p:nvPicPr>
          <p:cNvPr id="5" name="Содержимое 4" descr="hello_html_m7bd5aa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7464" y="1752600"/>
            <a:ext cx="7624536" cy="4218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Обозначение согласных звуков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b="1" dirty="0"/>
          </a:p>
        </p:txBody>
      </p:sp>
      <p:pic>
        <p:nvPicPr>
          <p:cNvPr id="7" name="Рисунок 6" descr="img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295401"/>
            <a:ext cx="7166075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dryg.ru/imgram/2_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Обозначение согласных звуков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                             Жесты</a:t>
            </a:r>
            <a:endParaRPr lang="ru-RU" b="1" dirty="0"/>
          </a:p>
        </p:txBody>
      </p:sp>
      <p:pic>
        <p:nvPicPr>
          <p:cNvPr id="5" name="Рисунок 4" descr="соглас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743200"/>
            <a:ext cx="2057400" cy="1552575"/>
          </a:xfrm>
          <a:prstGeom prst="rect">
            <a:avLst/>
          </a:prstGeom>
        </p:spPr>
      </p:pic>
      <p:pic>
        <p:nvPicPr>
          <p:cNvPr id="7" name="Рисунок 6" descr="35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2743200"/>
            <a:ext cx="1676400" cy="2365938"/>
          </a:xfrm>
          <a:prstGeom prst="rect">
            <a:avLst/>
          </a:prstGeom>
        </p:spPr>
      </p:pic>
      <p:pic>
        <p:nvPicPr>
          <p:cNvPr id="8" name="Рисунок 7" descr="image00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2743200"/>
            <a:ext cx="1912258" cy="2362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192</Words>
  <PresentationFormat>Экран (4:3)</PresentationFormat>
  <Paragraphs>35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Использование наглядного моделирования при подготовке к обучению грамоте детей старшего дошкольного возраста</vt:lpstr>
      <vt:lpstr>Обучение грамоте происходит постепенно, в игровой форме. Можно выделить следующие задачи: </vt:lpstr>
      <vt:lpstr>Звуковички</vt:lpstr>
      <vt:lpstr>Символы гласных звуков</vt:lpstr>
      <vt:lpstr>Символы гласных звуков</vt:lpstr>
      <vt:lpstr>Обозначение гласных звуков</vt:lpstr>
      <vt:lpstr>Звуковички согласных звуков</vt:lpstr>
      <vt:lpstr>Обозначение согласных звуков</vt:lpstr>
      <vt:lpstr>Обозначение согласных звуков</vt:lpstr>
      <vt:lpstr>Звуковые домики</vt:lpstr>
      <vt:lpstr>Звуковые домики</vt:lpstr>
      <vt:lpstr>Звуковые домики</vt:lpstr>
      <vt:lpstr>Сигнальный блокнот</vt:lpstr>
      <vt:lpstr>Позиция звука в слове</vt:lpstr>
      <vt:lpstr>Звуковые линейки</vt:lpstr>
      <vt:lpstr>Карточки - подсказки</vt:lpstr>
      <vt:lpstr>Разноцветные кружки</vt:lpstr>
      <vt:lpstr>Подбери слово по схеме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наглядного моделирования при подготовке к обучению грамоте детей старшего дошкольного возраста</dc:title>
  <dc:creator>Наталья</dc:creator>
  <cp:lastModifiedBy>user</cp:lastModifiedBy>
  <cp:revision>33</cp:revision>
  <dcterms:created xsi:type="dcterms:W3CDTF">2018-11-16T06:26:34Z</dcterms:created>
  <dcterms:modified xsi:type="dcterms:W3CDTF">2018-11-19T18:02:20Z</dcterms:modified>
</cp:coreProperties>
</file>