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57" r:id="rId4"/>
    <p:sldId id="258" r:id="rId5"/>
    <p:sldId id="259" r:id="rId6"/>
    <p:sldId id="270" r:id="rId7"/>
    <p:sldId id="267" r:id="rId8"/>
    <p:sldId id="268" r:id="rId9"/>
    <p:sldId id="261" r:id="rId10"/>
    <p:sldId id="271" r:id="rId11"/>
    <p:sldId id="262" r:id="rId12"/>
    <p:sldId id="269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5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9B6E1-83DB-48A3-A98A-E0903536A422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0BBD6-061E-4583-B934-DB7ADF87A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7F05-19CD-40F4-A9DC-1DCC221E1504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09F6D-572F-4634-ACF4-4E82E2535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A7C85-4053-47FD-8196-018EF21C5005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15B6B-FA35-4599-BF45-710879E80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D75B3-2DAF-40C1-B94F-9F3AC6231EA0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53D0-461C-41FF-A344-3BCB42A19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712B-5308-4A53-A7D0-A64F709A7394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9BA3B-6447-44EA-BDA9-C91D85B4F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53E6F-FDAD-483A-8729-9D43FE92374E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313C5-2227-499E-B395-EF0625CBA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3AB44-B9FD-4E3C-993A-820C40E392C0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EAEA2-D28C-4DC0-BE04-C2CD2C903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51AC-C434-4084-99DD-60BDD1476712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2146F-98CD-4D26-96FF-45009545F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9CE6B-6F08-4AF6-B1A7-D67BD7405462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98BA2-B7E8-4CB6-BEBC-C319350B2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DA3BB-DB7B-40A4-97C4-337FA9FD7B20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C451-3928-4071-8B43-F03B39C9C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8FE3-57E9-4ED0-9373-29EB13B119F3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7FC9D-4C2D-42DE-AA5A-C67621799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FB9581-1ABF-4F39-A280-3B123F40E57A}" type="datetimeFigureOut">
              <a:rPr lang="ru-RU"/>
              <a:pPr>
                <a:defRPr/>
              </a:pPr>
              <a:t>03.01.2018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56E8A1-DA7B-4D66-B7F7-EDC30D4E9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052513"/>
            <a:ext cx="8229600" cy="316865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Система работы с детьми старшего дошкольного возраста по реализации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ОО «Познавательное развитие»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8424863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 «Центр развития ребёнка - детский сад № 49»</a:t>
            </a:r>
          </a:p>
        </p:txBody>
      </p:sp>
      <p:pic>
        <p:nvPicPr>
          <p:cNvPr id="27653" name="Picture 5" descr="IMG_173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4221163"/>
            <a:ext cx="3168650" cy="2374900"/>
          </a:xfrm>
          <a:prstGeom prst="rect">
            <a:avLst/>
          </a:prstGeom>
          <a:noFill/>
        </p:spPr>
      </p:pic>
      <p:pic>
        <p:nvPicPr>
          <p:cNvPr id="27654" name="Picture 6" descr="IMG_299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5600" y="4221163"/>
            <a:ext cx="3168650" cy="23764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9058" y="62865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720725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000066"/>
                </a:solidFill>
                <a:latin typeface="Monotype Corsiva" pitchFamily="66" charset="0"/>
              </a:rPr>
              <a:t>Работа с детьми в рамках реализации раздела </a:t>
            </a:r>
            <a:br>
              <a:rPr lang="ru-RU" sz="2800" b="1" smtClean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sz="2800" b="1" smtClean="0">
                <a:solidFill>
                  <a:srgbClr val="000066"/>
                </a:solidFill>
                <a:latin typeface="Monotype Corsiva" pitchFamily="66" charset="0"/>
              </a:rPr>
              <a:t>«Народные промыслы и ремесла»</a:t>
            </a:r>
          </a:p>
        </p:txBody>
      </p:sp>
      <p:pic>
        <p:nvPicPr>
          <p:cNvPr id="32772" name="Picture 4" descr="SANY205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268413"/>
            <a:ext cx="3097213" cy="2009775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50825" y="3213100"/>
            <a:ext cx="30972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Мастер – класс по изготовлению глиняной посуды</a:t>
            </a:r>
          </a:p>
        </p:txBody>
      </p:sp>
      <p:pic>
        <p:nvPicPr>
          <p:cNvPr id="32774" name="Picture 6" descr="SANY386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3810000"/>
            <a:ext cx="3313113" cy="2168525"/>
          </a:xfrm>
          <a:prstGeom prst="rect">
            <a:avLst/>
          </a:prstGeom>
          <a:noFill/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79388" y="6021388"/>
            <a:ext cx="3744912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Мастер – класс по изготовлению жбанниковской свистульки</a:t>
            </a:r>
          </a:p>
          <a:p>
            <a:pPr>
              <a:spcBef>
                <a:spcPct val="50000"/>
              </a:spcBef>
            </a:pPr>
            <a:endParaRPr lang="ru-RU" sz="160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32776" name="Picture 8" descr="SANY082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1268413"/>
            <a:ext cx="3024188" cy="1979612"/>
          </a:xfrm>
          <a:prstGeom prst="rect">
            <a:avLst/>
          </a:prstGeom>
          <a:noFill/>
        </p:spPr>
      </p:pic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219700" y="3357563"/>
            <a:ext cx="370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000066"/>
                </a:solidFill>
                <a:latin typeface="Monotype Corsiva" pitchFamily="66" charset="0"/>
              </a:rPr>
              <a:t>НОД на тему: «Изготовление Городецкого пряника»  </a:t>
            </a:r>
          </a:p>
        </p:txBody>
      </p:sp>
      <p:pic>
        <p:nvPicPr>
          <p:cNvPr id="32778" name="Picture 10" descr="SANY082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725" y="4005263"/>
            <a:ext cx="3168650" cy="204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Праздники и традиции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Цель – развитие духовно-нравственной культуры ребенка через приобщение его к народным и православным традициям русского народа Городецкого края.</a:t>
            </a:r>
          </a:p>
        </p:txBody>
      </p:sp>
      <p:pic>
        <p:nvPicPr>
          <p:cNvPr id="19459" name="Рисунок 3" descr="IMG_298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36449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 descr="IMG_299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36449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5" descr="IMG_297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888" y="188913"/>
            <a:ext cx="2590800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051050" y="6165850"/>
            <a:ext cx="482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66"/>
                </a:solidFill>
              </a:rPr>
              <a:t>Святочные гулянья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323850" y="549275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Работа  с детьми в рамках реализации раздела  </a:t>
            </a:r>
          </a:p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«Праздники и традиции»</a:t>
            </a:r>
          </a:p>
        </p:txBody>
      </p:sp>
      <p:pic>
        <p:nvPicPr>
          <p:cNvPr id="30725" name="Picture 5" descr="IMG_006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1500" y="1484313"/>
            <a:ext cx="2674938" cy="2006600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635375" y="2133600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66"/>
                </a:solidFill>
                <a:latin typeface="Monotype Corsiva" pitchFamily="66" charset="0"/>
              </a:rPr>
              <a:t>Праздник «Масленица»</a:t>
            </a:r>
          </a:p>
        </p:txBody>
      </p:sp>
      <p:pic>
        <p:nvPicPr>
          <p:cNvPr id="30727" name="Picture 7" descr="IMAG007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4076700"/>
            <a:ext cx="3024188" cy="2114550"/>
          </a:xfrm>
          <a:prstGeom prst="rect">
            <a:avLst/>
          </a:prstGeom>
          <a:noFill/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708400" y="4581525"/>
            <a:ext cx="14398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66"/>
                </a:solidFill>
                <a:latin typeface="Monotype Corsiva" pitchFamily="66" charset="0"/>
              </a:rPr>
              <a:t>Праздник «Троица»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30730" name="Picture 10" descr="DSC0196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1500" y="4005263"/>
            <a:ext cx="2808288" cy="2106612"/>
          </a:xfrm>
          <a:prstGeom prst="rect">
            <a:avLst/>
          </a:prstGeom>
          <a:noFill/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651500" y="6237288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66"/>
                </a:solidFill>
                <a:latin typeface="Monotype Corsiva" pitchFamily="66" charset="0"/>
              </a:rPr>
              <a:t>Праздник «Масленица»</a:t>
            </a:r>
          </a:p>
        </p:txBody>
      </p:sp>
      <p:pic>
        <p:nvPicPr>
          <p:cNvPr id="30732" name="Picture 12" descr="DSC0197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313" y="1557338"/>
            <a:ext cx="2808287" cy="2106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ru-RU" sz="4600" smtClean="0"/>
              <a:t>Народный костюм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389437"/>
          </a:xfrm>
        </p:spPr>
        <p:txBody>
          <a:bodyPr/>
          <a:lstStyle/>
          <a:p>
            <a:r>
              <a:rPr lang="ru-RU" smtClean="0"/>
              <a:t>Цель – развитие духовно – нравственной культуры ребенка как основа его любви к своим предкам, их традициям и обычаям. </a:t>
            </a:r>
          </a:p>
        </p:txBody>
      </p:sp>
      <p:pic>
        <p:nvPicPr>
          <p:cNvPr id="20484" name="Picture 4" descr="SANY21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2636838"/>
            <a:ext cx="1962150" cy="301625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1188" y="5805488"/>
            <a:ext cx="2016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Знакомство с народным костюмом</a:t>
            </a:r>
          </a:p>
        </p:txBody>
      </p:sp>
      <p:pic>
        <p:nvPicPr>
          <p:cNvPr id="20486" name="Picture 6" descr="SANY21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125" y="2636838"/>
            <a:ext cx="2016125" cy="3081337"/>
          </a:xfrm>
          <a:prstGeom prst="rect">
            <a:avLst/>
          </a:prstGeom>
          <a:noFill/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516688" y="5805488"/>
            <a:ext cx="2232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Знакомство с декором одежды</a:t>
            </a:r>
          </a:p>
        </p:txBody>
      </p:sp>
      <p:pic>
        <p:nvPicPr>
          <p:cNvPr id="20488" name="Picture 8" descr="SANY086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113" y="2708275"/>
            <a:ext cx="3097212" cy="1997075"/>
          </a:xfrm>
          <a:prstGeom prst="rect">
            <a:avLst/>
          </a:prstGeom>
          <a:noFill/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32138" y="4868863"/>
            <a:ext cx="2952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Знакомство с одеждой и обувью наших предков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algn="ctr"/>
            <a:r>
              <a:rPr lang="ru-RU" sz="4600" smtClean="0"/>
              <a:t>Русский дом в Городце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39750" y="1484313"/>
            <a:ext cx="8229600" cy="3597275"/>
          </a:xfrm>
        </p:spPr>
        <p:txBody>
          <a:bodyPr/>
          <a:lstStyle/>
          <a:p>
            <a:r>
              <a:rPr lang="ru-RU" dirty="0" smtClean="0"/>
              <a:t>Цель – воспитание у детей любви к родному дому, семье, Родине.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Формы работы: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-Составление семейных альбомов «Наша семья»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-Изготовление макета русской избы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- Помощь родителей в оборудовании музея «Комната русского быта»</a:t>
            </a:r>
          </a:p>
        </p:txBody>
      </p:sp>
      <p:pic>
        <p:nvPicPr>
          <p:cNvPr id="21508" name="Picture 4" descr="IMG_33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643446"/>
            <a:ext cx="2519363" cy="1889125"/>
          </a:xfrm>
          <a:prstGeom prst="rect">
            <a:avLst/>
          </a:prstGeom>
          <a:noFill/>
        </p:spPr>
      </p:pic>
      <p:pic>
        <p:nvPicPr>
          <p:cNvPr id="21509" name="Picture 5" descr="IMG_337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488" y="4149725"/>
            <a:ext cx="1868487" cy="2490788"/>
          </a:xfrm>
          <a:prstGeom prst="rect">
            <a:avLst/>
          </a:prstGeom>
          <a:noFill/>
        </p:spPr>
      </p:pic>
      <p:pic>
        <p:nvPicPr>
          <p:cNvPr id="1026" name="Picture 2" descr="D:\DCIM\139CANON\IMG_33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520047" y="4552523"/>
            <a:ext cx="2428868" cy="1610582"/>
          </a:xfrm>
          <a:prstGeom prst="rect">
            <a:avLst/>
          </a:prstGeom>
          <a:noFill/>
        </p:spPr>
      </p:pic>
      <p:pic>
        <p:nvPicPr>
          <p:cNvPr id="1027" name="Picture 3" descr="D:\DCIM\139CANON\IMG_33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4357694"/>
            <a:ext cx="1571636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algn="ctr"/>
            <a:r>
              <a:rPr lang="ru-RU" sz="4600" smtClean="0"/>
              <a:t>Юные туристы -краеведы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389437"/>
          </a:xfrm>
        </p:spPr>
        <p:txBody>
          <a:bodyPr/>
          <a:lstStyle/>
          <a:p>
            <a:r>
              <a:rPr lang="ru-RU" sz="2000" smtClean="0"/>
              <a:t>Цель – развитие дошкольника средствами краеведческо - туристической деятельности, расширение общих представлений детей о своем крае, его истории, мире людей, вещей, природы.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0066"/>
                </a:solidFill>
              </a:rPr>
              <a:t>Формы работы:</a:t>
            </a:r>
          </a:p>
          <a:p>
            <a:pPr>
              <a:buFontTx/>
              <a:buChar char="-"/>
            </a:pPr>
            <a:r>
              <a:rPr lang="ru-RU" sz="1800" smtClean="0"/>
              <a:t>Разучивание туристических песен, речевок</a:t>
            </a:r>
          </a:p>
          <a:p>
            <a:pPr>
              <a:buFontTx/>
              <a:buChar char="-"/>
            </a:pPr>
            <a:r>
              <a:rPr lang="ru-RU" sz="1800" smtClean="0"/>
              <a:t>НОД на тему: «Ориентация на местности», «Составление карты маршрута», « Жилище туриста»</a:t>
            </a:r>
          </a:p>
          <a:p>
            <a:pPr>
              <a:buFontTx/>
              <a:buChar char="-"/>
            </a:pPr>
            <a:r>
              <a:rPr lang="ru-RU" sz="1800" smtClean="0"/>
              <a:t>Семейный туристический слет «Вместе весело шагать!» </a:t>
            </a:r>
          </a:p>
          <a:p>
            <a:pPr>
              <a:buFontTx/>
              <a:buChar char="-"/>
            </a:pPr>
            <a:r>
              <a:rPr lang="ru-RU" sz="1800" smtClean="0"/>
              <a:t>Просмотр видеофильмов на тему: «Туристическое снаряжение», «У туристического костра»</a:t>
            </a:r>
          </a:p>
          <a:p>
            <a:pPr>
              <a:buFontTx/>
              <a:buChar char="-"/>
            </a:pPr>
            <a:r>
              <a:rPr lang="ru-RU" sz="1800" smtClean="0"/>
              <a:t>Фотовыставка «Городец - глазами туристов» </a:t>
            </a:r>
          </a:p>
          <a:p>
            <a:pPr>
              <a:buFontTx/>
              <a:buChar char="-"/>
            </a:pPr>
            <a:endParaRPr lang="ru-RU" sz="1800" smtClean="0"/>
          </a:p>
          <a:p>
            <a:pPr>
              <a:buFontTx/>
              <a:buChar char="-"/>
            </a:pPr>
            <a:endParaRPr lang="ru-RU" sz="1800" smtClean="0"/>
          </a:p>
        </p:txBody>
      </p:sp>
      <p:pic>
        <p:nvPicPr>
          <p:cNvPr id="22532" name="Picture 4" descr="IMG_338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4868863"/>
            <a:ext cx="2346325" cy="1760537"/>
          </a:xfrm>
          <a:prstGeom prst="rect">
            <a:avLst/>
          </a:prstGeom>
          <a:noFill/>
        </p:spPr>
      </p:pic>
      <p:pic>
        <p:nvPicPr>
          <p:cNvPr id="22533" name="Picture 5" descr="IMG_338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25" y="4851400"/>
            <a:ext cx="2305050" cy="1728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100" dirty="0" smtClean="0"/>
              <a:t>Цель программы </a:t>
            </a:r>
            <a:r>
              <a:rPr lang="ru-RU" sz="2200" dirty="0" smtClean="0"/>
              <a:t>-  формирование духовно-нравственного начала в каждом ребенке через приобщение дошкольников к культуре, </a:t>
            </a:r>
            <a:r>
              <a:rPr lang="ru-RU" sz="2200" dirty="0" err="1" smtClean="0"/>
              <a:t>традициям,родной</a:t>
            </a:r>
            <a:r>
              <a:rPr lang="ru-RU" sz="2200" dirty="0" smtClean="0"/>
              <a:t> природе, местным достопримечательностям; обеспечение единого процесса социализации личности ребенка через </a:t>
            </a:r>
            <a:r>
              <a:rPr lang="ru-RU" sz="2200" dirty="0" err="1" smtClean="0"/>
              <a:t>эмоцианальное</a:t>
            </a:r>
            <a:r>
              <a:rPr lang="ru-RU" sz="2200" dirty="0" smtClean="0"/>
              <a:t> принятие себя, своей </a:t>
            </a:r>
            <a:r>
              <a:rPr lang="ru-RU" sz="2200" dirty="0" err="1" smtClean="0"/>
              <a:t>самооценности</a:t>
            </a:r>
            <a:r>
              <a:rPr lang="ru-RU" sz="2200" dirty="0" smtClean="0"/>
              <a:t> и своей связи с социальным миром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just"/>
            <a:r>
              <a:rPr lang="ru-RU" smtClean="0"/>
              <a:t>Целевые ориентиры - </a:t>
            </a:r>
            <a:r>
              <a:rPr lang="ru-RU" sz="2000" smtClean="0"/>
              <a:t>воспитание у детей любви, привязанности к родному краю, уважение к своей нации, а так же взаимодействия педагогов  ДОУ с родителями воспитанников  в возрождении духовно-нравственных традиций  семейного воспитания детей.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Разделы программы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 Городец – моя малая Родина</a:t>
            </a:r>
          </a:p>
          <a:p>
            <a:r>
              <a:rPr lang="ru-RU" smtClean="0"/>
              <a:t>2 Природа земли Городецкой</a:t>
            </a:r>
          </a:p>
          <a:p>
            <a:r>
              <a:rPr lang="ru-RU" smtClean="0"/>
              <a:t>3 Народные промыслы и ремесла</a:t>
            </a:r>
          </a:p>
          <a:p>
            <a:r>
              <a:rPr lang="ru-RU" smtClean="0"/>
              <a:t>4 Праздники и традиции</a:t>
            </a:r>
          </a:p>
          <a:p>
            <a:r>
              <a:rPr lang="ru-RU" smtClean="0"/>
              <a:t>5 Народный костюм</a:t>
            </a:r>
          </a:p>
          <a:p>
            <a:r>
              <a:rPr lang="ru-RU" smtClean="0"/>
              <a:t>6 Русский дом в Городце</a:t>
            </a:r>
          </a:p>
          <a:p>
            <a:r>
              <a:rPr lang="ru-RU" smtClean="0"/>
              <a:t>7. Юные туристы-краеведы</a:t>
            </a:r>
          </a:p>
        </p:txBody>
      </p:sp>
      <p:pic>
        <p:nvPicPr>
          <p:cNvPr id="14340" name="Рисунок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1412875"/>
            <a:ext cx="2822575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2400" smtClean="0"/>
              <a:t>Цель раздела «Городец моя малая Родина» – познавательное  развитие детей старшего возраста через ознакомление их с наследием Городецкого района и родного города.</a:t>
            </a:r>
          </a:p>
        </p:txBody>
      </p:sp>
      <p:pic>
        <p:nvPicPr>
          <p:cNvPr id="15362" name="Содержимое 6" descr="IMG_177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48200" y="2624138"/>
            <a:ext cx="4038600" cy="3028950"/>
          </a:xfrm>
        </p:spPr>
      </p:pic>
      <p:pic>
        <p:nvPicPr>
          <p:cNvPr id="15363" name="Содержимое 8" descr="IMG_178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" y="262413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 descr="IMG_181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1357313"/>
            <a:ext cx="421640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323850" y="765175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Экскурсия с детьми старшего дошкольного возраста  на берег Волги</a:t>
            </a:r>
          </a:p>
        </p:txBody>
      </p:sp>
      <p:pic>
        <p:nvPicPr>
          <p:cNvPr id="16387" name="Рисунок 4" descr="IMG_178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643313"/>
            <a:ext cx="3992562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572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smtClean="0"/>
              <a:t/>
            </a:r>
            <a:br>
              <a:rPr lang="ru-RU" sz="2500" smtClean="0"/>
            </a:br>
            <a:r>
              <a:rPr lang="ru-RU" sz="2500" smtClean="0"/>
              <a:t/>
            </a:r>
            <a:br>
              <a:rPr lang="ru-RU" sz="2500" smtClean="0"/>
            </a:br>
            <a:r>
              <a:rPr lang="ru-RU" sz="2500" smtClean="0">
                <a:solidFill>
                  <a:srgbClr val="000066"/>
                </a:solidFill>
              </a:rPr>
              <a:t>Природа земли Городецкой.</a:t>
            </a:r>
            <a:br>
              <a:rPr lang="ru-RU" sz="2500" smtClean="0">
                <a:solidFill>
                  <a:srgbClr val="000066"/>
                </a:solidFill>
              </a:rPr>
            </a:br>
            <a:r>
              <a:rPr lang="ru-RU" sz="2500" smtClean="0">
                <a:solidFill>
                  <a:srgbClr val="000066"/>
                </a:solidFill>
              </a:rPr>
              <a:t>Цель этого раздела- воспитание осознанно-правильного отношения к природе ближайшего окружения.</a:t>
            </a:r>
            <a:br>
              <a:rPr lang="ru-RU" sz="2500" smtClean="0">
                <a:solidFill>
                  <a:srgbClr val="000066"/>
                </a:solidFill>
              </a:rPr>
            </a:br>
            <a:r>
              <a:rPr lang="ru-RU" sz="2500" smtClean="0"/>
              <a:t/>
            </a:r>
            <a:br>
              <a:rPr lang="ru-RU" sz="2500" smtClean="0"/>
            </a:br>
            <a:endParaRPr lang="ru-RU" sz="2500" smtClean="0"/>
          </a:p>
        </p:txBody>
      </p:sp>
      <p:pic>
        <p:nvPicPr>
          <p:cNvPr id="31747" name="Рисунок 5" descr="IMG_46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1285875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6" descr="IMG_636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285875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7" descr="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6238" y="3857625"/>
            <a:ext cx="60372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323850" y="549275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Экскурсии  с детьми старшего дошкольного возраста </a:t>
            </a:r>
          </a:p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в рамках реализации  раздела «Природа земли Городецкой» </a:t>
            </a:r>
          </a:p>
        </p:txBody>
      </p:sp>
      <p:pic>
        <p:nvPicPr>
          <p:cNvPr id="28678" name="Picture 6" descr="IMG_00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484313"/>
            <a:ext cx="3300412" cy="2338387"/>
          </a:xfrm>
          <a:prstGeom prst="rect">
            <a:avLst/>
          </a:prstGeom>
          <a:noFill/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11188" y="3860800"/>
            <a:ext cx="30241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>
                <a:solidFill>
                  <a:srgbClr val="000066"/>
                </a:solidFill>
                <a:latin typeface="Times New Roman" pitchFamily="18" charset="0"/>
              </a:rPr>
              <a:t>Экскурсия  к стенду  «Наш край»</a:t>
            </a:r>
          </a:p>
        </p:txBody>
      </p:sp>
      <p:pic>
        <p:nvPicPr>
          <p:cNvPr id="28680" name="Picture 8" descr="SANY298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4663" y="1341438"/>
            <a:ext cx="1689100" cy="2592387"/>
          </a:xfrm>
          <a:prstGeom prst="rect">
            <a:avLst/>
          </a:prstGeom>
          <a:noFill/>
        </p:spPr>
      </p:pic>
      <p:pic>
        <p:nvPicPr>
          <p:cNvPr id="28681" name="Picture 9" descr="P101078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250" y="4221163"/>
            <a:ext cx="3168650" cy="2376487"/>
          </a:xfrm>
          <a:prstGeom prst="rect">
            <a:avLst/>
          </a:prstGeom>
          <a:noFill/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79388" y="4797425"/>
            <a:ext cx="1584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solidFill>
                  <a:srgbClr val="000066"/>
                </a:solidFill>
                <a:latin typeface="Monotype Corsiva" pitchFamily="66" charset="0"/>
              </a:rPr>
              <a:t>Экскурсия на Городецкий Вал</a:t>
            </a:r>
          </a:p>
        </p:txBody>
      </p:sp>
      <p:pic>
        <p:nvPicPr>
          <p:cNvPr id="28683" name="Picture 11" descr="DSC0197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425" y="4149725"/>
            <a:ext cx="3025775" cy="2270125"/>
          </a:xfrm>
          <a:prstGeom prst="rect">
            <a:avLst/>
          </a:prstGeom>
          <a:noFill/>
        </p:spPr>
      </p:pic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300788" y="3573463"/>
            <a:ext cx="2519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000066"/>
                </a:solidFill>
                <a:latin typeface="Monotype Corsiva" pitchFamily="66" charset="0"/>
              </a:rPr>
              <a:t>Экскурсия на берег реки Волги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323850" y="549275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Выездные экскурсии  с детьми старшего дошкольного возраста </a:t>
            </a:r>
          </a:p>
          <a:p>
            <a:pPr algn="ctr"/>
            <a:r>
              <a:rPr lang="ru-RU" sz="2400">
                <a:solidFill>
                  <a:srgbClr val="000066"/>
                </a:solidFill>
                <a:latin typeface="Monotype Corsiva" pitchFamily="66" charset="0"/>
              </a:rPr>
              <a:t>в Город Мастеров и Музей Добра и Пряничный цех</a:t>
            </a:r>
          </a:p>
        </p:txBody>
      </p:sp>
      <p:pic>
        <p:nvPicPr>
          <p:cNvPr id="29699" name="Picture 3" descr="IMG_32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950" y="1341438"/>
            <a:ext cx="2952750" cy="2214562"/>
          </a:xfrm>
          <a:prstGeom prst="rect">
            <a:avLst/>
          </a:prstGeom>
          <a:noFill/>
        </p:spPr>
      </p:pic>
      <p:pic>
        <p:nvPicPr>
          <p:cNvPr id="29701" name="Picture 5" descr="SANY214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1844675"/>
            <a:ext cx="2735263" cy="1784350"/>
          </a:xfrm>
          <a:prstGeom prst="rect">
            <a:avLst/>
          </a:prstGeom>
          <a:noFill/>
        </p:spPr>
      </p:pic>
      <p:pic>
        <p:nvPicPr>
          <p:cNvPr id="29702" name="Picture 6" descr="SANY206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4076700"/>
            <a:ext cx="3313112" cy="2170113"/>
          </a:xfrm>
          <a:prstGeom prst="rect">
            <a:avLst/>
          </a:prstGeom>
          <a:noFill/>
        </p:spPr>
      </p:pic>
      <p:pic>
        <p:nvPicPr>
          <p:cNvPr id="29703" name="Picture 7" descr="P101098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5600" y="3860800"/>
            <a:ext cx="3384550" cy="2465388"/>
          </a:xfrm>
          <a:prstGeom prst="rect">
            <a:avLst/>
          </a:prstGeom>
          <a:noFill/>
        </p:spPr>
      </p:pic>
      <p:pic>
        <p:nvPicPr>
          <p:cNvPr id="29705" name="Picture 9" descr="DSC0194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888" y="1412875"/>
            <a:ext cx="27940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20725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000066"/>
                </a:solidFill>
              </a:rPr>
              <a:t>Народные промыслы и ремесла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2952750"/>
          </a:xfrm>
        </p:spPr>
        <p:txBody>
          <a:bodyPr/>
          <a:lstStyle/>
          <a:p>
            <a:r>
              <a:rPr lang="ru-RU" sz="2400" smtClean="0"/>
              <a:t>Цель- формирование культуры ребенка через приобщение к народному декоративно-прикладному искусству родного края.</a:t>
            </a:r>
            <a:endParaRPr lang="ru-RU" smtClean="0"/>
          </a:p>
        </p:txBody>
      </p:sp>
      <p:pic>
        <p:nvPicPr>
          <p:cNvPr id="18437" name="Picture 5" descr="SANY21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989138"/>
            <a:ext cx="2192337" cy="3349625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84213" y="5661025"/>
            <a:ext cx="223202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Знакомство с золотной вышивкой</a:t>
            </a:r>
            <a:r>
              <a:rPr lang="ru-RU"/>
              <a:t> </a:t>
            </a:r>
          </a:p>
        </p:txBody>
      </p:sp>
      <p:pic>
        <p:nvPicPr>
          <p:cNvPr id="18439" name="Picture 7" descr="SANY20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113" y="1989138"/>
            <a:ext cx="3240087" cy="2114550"/>
          </a:xfrm>
          <a:prstGeom prst="rect">
            <a:avLst/>
          </a:prstGeom>
          <a:noFill/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348038" y="4149725"/>
            <a:ext cx="2808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Знакомство с иконописью</a:t>
            </a:r>
          </a:p>
        </p:txBody>
      </p:sp>
      <p:pic>
        <p:nvPicPr>
          <p:cNvPr id="18441" name="Picture 9" descr="SANY207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125" y="1844675"/>
            <a:ext cx="2151063" cy="3297238"/>
          </a:xfrm>
          <a:prstGeom prst="rect">
            <a:avLst/>
          </a:prstGeom>
          <a:noFill/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588125" y="5445125"/>
            <a:ext cx="2160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66"/>
                </a:solidFill>
                <a:latin typeface="Monotype Corsiva" pitchFamily="66" charset="0"/>
              </a:rPr>
              <a:t>Рассматривание Городецкой росписи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</TotalTime>
  <Words>492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Система работы с детьми старшего дошкольного возраста по реализации  ОО «Познавательное развитие» </vt:lpstr>
      <vt:lpstr>Цель программы -  формирование духовно-нравственного начала в каждом ребенке через приобщение дошкольников к культуре, традициям,родной природе, местным достопримечательностям; обеспечение единого процесса социализации личности ребенка через эмоцианальное принятие себя, своей самооценности и своей связи с социальным миром. </vt:lpstr>
      <vt:lpstr>Разделы программы</vt:lpstr>
      <vt:lpstr>Цель раздела «Городец моя малая Родина» – познавательное  развитие детей старшего возраста через ознакомление их с наследием Городецкого района и родного города.</vt:lpstr>
      <vt:lpstr>Слайд 5</vt:lpstr>
      <vt:lpstr>  Природа земли Городецкой. Цель этого раздела- воспитание осознанно-правильного отношения к природе ближайшего окружения.  </vt:lpstr>
      <vt:lpstr>Слайд 7</vt:lpstr>
      <vt:lpstr>Слайд 8</vt:lpstr>
      <vt:lpstr>Народные промыслы и ремесла </vt:lpstr>
      <vt:lpstr>Работа с детьми в рамках реализации раздела  «Народные промыслы и ремесла»</vt:lpstr>
      <vt:lpstr>Праздники и традиции</vt:lpstr>
      <vt:lpstr>Слайд 12</vt:lpstr>
      <vt:lpstr>Народный костюм</vt:lpstr>
      <vt:lpstr>Русский дом в Городце</vt:lpstr>
      <vt:lpstr>Юные туристы -краеведы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программы -  формирование духовно-нравственного начала в каждом ребенке через приобщение дошкольников к культуре, традициям,родной природе, местным достопримечательностям; обеспечение единого процесса социализации личности ребенка через эмоцианальное принятие себя, своей самооценности и своей связи с социальным миром.</dc:title>
  <dc:creator>User</dc:creator>
  <cp:lastModifiedBy>HP</cp:lastModifiedBy>
  <cp:revision>12</cp:revision>
  <dcterms:created xsi:type="dcterms:W3CDTF">2015-03-30T06:57:04Z</dcterms:created>
  <dcterms:modified xsi:type="dcterms:W3CDTF">2018-01-03T16:29:44Z</dcterms:modified>
</cp:coreProperties>
</file>