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7" r:id="rId4"/>
    <p:sldId id="285" r:id="rId5"/>
    <p:sldId id="298" r:id="rId6"/>
    <p:sldId id="307" r:id="rId7"/>
    <p:sldId id="306" r:id="rId8"/>
    <p:sldId id="295" r:id="rId9"/>
    <p:sldId id="272" r:id="rId10"/>
    <p:sldId id="300" r:id="rId11"/>
    <p:sldId id="299" r:id="rId12"/>
    <p:sldId id="308" r:id="rId13"/>
    <p:sldId id="297" r:id="rId14"/>
    <p:sldId id="296" r:id="rId15"/>
    <p:sldId id="294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5" d="100"/>
          <a:sy n="75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FBF6EA-F901-4506-82BA-CADB6AC0A3EC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5F595E-069A-473A-8340-69BDC7F27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89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624BBC-431B-49B3-A8F2-15420093F341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4D5E-2BC8-4322-B383-6159F2B9CB10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7378C-DBD5-4057-8C4A-380AE09D7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1C81-B4CB-40DA-BCBF-617D0770CDC6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7F1F-8BB6-4103-8619-1D2BDFF90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99261-5730-4632-A568-D9530E4A33CB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98BAE-47F4-4806-8A14-F3B0F10FC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1DB6-DE27-494C-A01D-BD58A8B61AB7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87260-8B96-4998-926A-7ACB72E9F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3828-99C0-4D9C-9D98-542FFE2FE9F0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58A9C-6D82-4A79-B73A-747FB4795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87673-CA89-4E28-9C8C-D3AD300B79FB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EEE1-0171-410B-9355-0830BA2FD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B7176-6A34-4F97-B1F7-BA90651A6EDC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DC99F-8177-4FD0-AB15-86D305CA6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213D8-1C51-4B9F-9E2C-277D93F946C4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33D6-F926-465B-8FE8-1DD3CCF3B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41D0A-CF64-48FB-800E-4F2365A26F76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ED77-B1ED-445A-AC04-42DD4A67A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22A43-9A40-4508-B988-BB70F8A8724A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46D9-928C-4C20-BE16-07FCEA388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137E0-F9B2-4193-BB77-F2861AF51BDA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1469D-B4C1-49BB-AB4B-F2D0790AA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5C9AC5-089B-4C16-9B04-63A50CA5C345}" type="datetimeFigureOut">
              <a:rPr lang="ru-RU"/>
              <a:pPr>
                <a:defRPr/>
              </a:pPr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58A4A3-D4D1-4013-B1BD-F1AF59197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 ?><Relationships xmlns="http://schemas.openxmlformats.org/package/2006/relationships"><Relationship Id="rId8" Target="../media/image51.jpeg" Type="http://schemas.openxmlformats.org/officeDocument/2006/relationships/image"/><Relationship Id="rId3" Target="../media/image46.jpeg" Type="http://schemas.openxmlformats.org/officeDocument/2006/relationships/image"/><Relationship Id="rId7" Target="../media/image50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49.jpeg" Type="http://schemas.openxmlformats.org/officeDocument/2006/relationships/image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55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60.png" Type="http://schemas.openxmlformats.org/officeDocument/2006/relationships/image"/><Relationship Id="rId2" Target="../media/image5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61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63.png" Type="http://schemas.openxmlformats.org/officeDocument/2006/relationships/image"/><Relationship Id="rId2" Target="../media/image62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65.jpeg" Type="http://schemas.openxmlformats.org/officeDocument/2006/relationships/image"/><Relationship Id="rId4" Target="../media/image64.pn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 ?><Relationships xmlns="http://schemas.openxmlformats.org/package/2006/relationships"><Relationship Id="rId3" Target="../media/image20.pn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23.png" Type="http://schemas.openxmlformats.org/officeDocument/2006/relationships/image"/><Relationship Id="rId5" Target="../media/image22.jpe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30.jpeg" Type="http://schemas.openxmlformats.org/officeDocument/2006/relationships/image"/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12" Target="../media/image34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28.jpeg" Type="http://schemas.openxmlformats.org/officeDocument/2006/relationships/image"/><Relationship Id="rId11" Target="../media/image33.jpeg" Type="http://schemas.openxmlformats.org/officeDocument/2006/relationships/image"/><Relationship Id="rId5" Target="../media/image27.jpeg" Type="http://schemas.openxmlformats.org/officeDocument/2006/relationships/image"/><Relationship Id="rId10" Target="../media/image32.jpeg" Type="http://schemas.openxmlformats.org/officeDocument/2006/relationships/image"/><Relationship Id="rId4" Target="../media/image26.jpe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39.jpeg" Type="http://schemas.openxmlformats.org/officeDocument/2006/relationships/image"/><Relationship Id="rId5" Target="../media/image38.jpeg" Type="http://schemas.openxmlformats.org/officeDocument/2006/relationships/image"/><Relationship Id="rId4" Target="../media/image3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1331913" y="3860800"/>
            <a:ext cx="7358062" cy="1470025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Проект</a:t>
            </a:r>
            <a:br>
              <a:rPr lang="ru-RU" altLang="ru-RU" sz="3200" b="1" dirty="0" smtClean="0">
                <a:latin typeface="Tahoma" pitchFamily="34" charset="0"/>
                <a:cs typeface="Tahoma" pitchFamily="34" charset="0"/>
              </a:rPr>
            </a:br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«</a:t>
            </a:r>
            <a:r>
              <a:rPr lang="ru-RU" altLang="ru-RU" sz="3200" b="1" dirty="0">
                <a:latin typeface="Tahoma" pitchFamily="34" charset="0"/>
                <a:cs typeface="Tahoma" pitchFamily="34" charset="0"/>
              </a:rPr>
              <a:t>В</a:t>
            </a:r>
            <a:r>
              <a:rPr lang="ru-RU" altLang="ru-RU" sz="3200" b="1" dirty="0" smtClean="0">
                <a:latin typeface="Tahoma" pitchFamily="34" charset="0"/>
                <a:cs typeface="Tahoma" pitchFamily="34" charset="0"/>
              </a:rPr>
              <a:t> семье дружат, живут не тужат»</a:t>
            </a:r>
            <a:endParaRPr lang="ru-RU" sz="3200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dirty="0" err="1" lang="ru-RU" smtClean="0">
                <a:solidFill>
                  <a:prstClr val="black"/>
                </a:solidFill>
                <a:latin typeface="Constantia"/>
              </a:rPr>
              <a:t>Портфолио</a:t>
            </a:r>
            <a:r>
              <a:rPr dirty="0" lang="ru-RU" smtClean="0">
                <a:solidFill>
                  <a:prstClr val="black"/>
                </a:solidFill>
                <a:latin typeface="Constantia"/>
              </a:rPr>
              <a:t> </a:t>
            </a:r>
            <a:endParaRPr dirty="0" lang="ru-RU"/>
          </a:p>
        </p:txBody>
      </p:sp>
      <p:pic>
        <p:nvPicPr>
          <p:cNvPr descr="C:\Users\Ksenia\Desktop\фото с род\IMG_1240-05-03-18-08-19.JPG" id="3074" name="Picture 2"/>
          <p:cNvPicPr>
            <a:picLocks noChangeArrowheads="1" noChangeAspect="1" noGrp="1"/>
          </p:cNvPicPr>
          <p:nvPr>
            <p:ph idx="1" sz="half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 r="1" t="94"/>
          <a:stretch/>
        </p:blipFill>
        <p:spPr bwMode="auto">
          <a:xfrm rot="5400000">
            <a:off x="3098264" y="1374343"/>
            <a:ext cx="2590011" cy="194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esktop\фото с род\IMG_1244-05-03-18-08-19.JPG" id="307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" l="21" r="109" t="49"/>
          <a:stretch/>
        </p:blipFill>
        <p:spPr bwMode="auto">
          <a:xfrm rot="4663916">
            <a:off x="-138468" y="871243"/>
            <a:ext cx="3004169" cy="235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esktop\фото с род\IMG_1246-05-03-18-08-19.JPG" id="3076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" l="1" r="57" t="116"/>
          <a:stretch/>
        </p:blipFill>
        <p:spPr bwMode="auto">
          <a:xfrm rot="4890034">
            <a:off x="348770" y="4106002"/>
            <a:ext cx="3006427" cy="220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esktop\фото с род\IMG_1247-05-03-18-08-19.JPG" id="3077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7" l="2" t="90"/>
          <a:stretch/>
        </p:blipFill>
        <p:spPr bwMode="auto">
          <a:xfrm rot="10800000">
            <a:off x="3419872" y="4437112"/>
            <a:ext cx="2895505" cy="21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Lider\Desktop\фото с род\IMG_1241-05-03-18-08-19.JPG" id="3" name="Picture 2"/>
          <p:cNvPicPr>
            <a:picLocks noChangeArrowheads="1" noChangeAspect="1"/>
          </p:cNvPicPr>
          <p:nvPr/>
        </p:nvPicPr>
        <p:blipFill>
          <a:blip cstate="print" r:embed="rId6"/>
          <a:srcRect b="92" l="100"/>
          <a:stretch>
            <a:fillRect/>
          </a:stretch>
        </p:blipFill>
        <p:spPr bwMode="auto">
          <a:xfrm rot="6159390">
            <a:off x="5799588" y="2308988"/>
            <a:ext cx="3440461" cy="255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6420812"/>
      </p:ext>
    </p:extLst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dirty="0" lang="ru-RU" smtClean="0" sz="3600">
                <a:solidFill>
                  <a:prstClr val="black"/>
                </a:solidFill>
                <a:latin typeface="Constantia"/>
              </a:rPr>
              <a:t>Фотоальбом «Семейное фото»</a:t>
            </a:r>
            <a:endParaRPr dirty="0" lang="ru-RU" sz="3600"/>
          </a:p>
        </p:txBody>
      </p:sp>
      <p:pic>
        <p:nvPicPr>
          <p:cNvPr descr="C:\Users\Lider\Desktop\фото с род\IMG_1253-05-03-18-08-19.JPG" id="4098" name="Picture 2"/>
          <p:cNvPicPr>
            <a:picLocks noChangeArrowheads="1" noChangeAspect="1"/>
          </p:cNvPicPr>
          <p:nvPr/>
        </p:nvPicPr>
        <p:blipFill>
          <a:blip cstate="print" r:embed="rId2"/>
          <a:srcRect b="116" l="132" r="24" t="76"/>
          <a:stretch>
            <a:fillRect/>
          </a:stretch>
        </p:blipFill>
        <p:spPr bwMode="auto">
          <a:xfrm rot="3259375">
            <a:off x="300053" y="1843151"/>
            <a:ext cx="2848122" cy="17581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54-05-03-18-08-19.JPG" id="4099" name="Picture 3"/>
          <p:cNvPicPr>
            <a:picLocks noChangeArrowheads="1" noChangeAspect="1"/>
          </p:cNvPicPr>
          <p:nvPr/>
        </p:nvPicPr>
        <p:blipFill>
          <a:blip cstate="print" r:embed="rId3"/>
          <a:srcRect b="124" l="50" r="74" t="30"/>
          <a:stretch>
            <a:fillRect/>
          </a:stretch>
        </p:blipFill>
        <p:spPr bwMode="auto">
          <a:xfrm rot="5113009">
            <a:off x="-22461" y="4304364"/>
            <a:ext cx="2569496" cy="166907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52-05-03-18-08-19.JPG" id="4100" name="Picture 4"/>
          <p:cNvPicPr>
            <a:picLocks noChangeArrowheads="1" noChangeAspect="1"/>
          </p:cNvPicPr>
          <p:nvPr/>
        </p:nvPicPr>
        <p:blipFill>
          <a:blip cstate="print" r:embed="rId4"/>
          <a:srcRect b="127" t="191"/>
          <a:stretch>
            <a:fillRect/>
          </a:stretch>
        </p:blipFill>
        <p:spPr bwMode="auto">
          <a:xfrm rot="6029875">
            <a:off x="6211737" y="1671159"/>
            <a:ext cx="3326578" cy="1964733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50-05-03-18-08-19.JPG" id="4101" name="Picture 5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5"/>
          <a:srcRect b="164" l="1" r="16" t="218"/>
          <a:stretch>
            <a:fillRect/>
          </a:stretch>
        </p:blipFill>
        <p:spPr bwMode="auto">
          <a:xfrm rot="6205277">
            <a:off x="1663225" y="4187872"/>
            <a:ext cx="3077761" cy="18002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49-05-03-18-08-19.JPG" id="4102" name="Picture 6"/>
          <p:cNvPicPr>
            <a:picLocks noChangeArrowheads="1" noChangeAspect="1"/>
          </p:cNvPicPr>
          <p:nvPr/>
        </p:nvPicPr>
        <p:blipFill>
          <a:blip cstate="print" r:embed="rId6"/>
          <a:srcRect b="55" l="52" r="41" t="124"/>
          <a:stretch>
            <a:fillRect/>
          </a:stretch>
        </p:blipFill>
        <p:spPr bwMode="auto">
          <a:xfrm rot="5956482">
            <a:off x="6772369" y="4540702"/>
            <a:ext cx="2494665" cy="1870999"/>
          </a:xfrm>
          <a:prstGeom prst="rect">
            <a:avLst/>
          </a:prstGeom>
          <a:noFill/>
        </p:spPr>
      </p:pic>
      <p:pic>
        <p:nvPicPr>
          <p:cNvPr descr="G:\по проекту Шатайло\семья Тугаевых\Q3Fq2VwxEKw.jpg" id="4103" name="Picture 7"/>
          <p:cNvPicPr>
            <a:picLocks noChangeArrowheads="1" noChangeAspect="1"/>
          </p:cNvPicPr>
          <p:nvPr/>
        </p:nvPicPr>
        <p:blipFill>
          <a:blip cstate="print" r:embed="rId7"/>
          <a:srcRect r="-531" t="170"/>
          <a:stretch>
            <a:fillRect/>
          </a:stretch>
        </p:blipFill>
        <p:spPr bwMode="auto">
          <a:xfrm>
            <a:off x="3635896" y="1628800"/>
            <a:ext cx="2808312" cy="2101579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sketch-1516539047220.png" id="14" name="Содержимое 4"/>
          <p:cNvPicPr>
            <a:picLocks noChangeAspect="1" noGrp="1"/>
          </p:cNvPicPr>
          <p:nvPr>
            <p:ph idx="1"/>
          </p:nvPr>
        </p:nvPicPr>
        <p:blipFill>
          <a:blip cstate="print" r:embed="rId8"/>
          <a:stretch>
            <a:fillRect/>
          </a:stretch>
        </p:blipFill>
        <p:spPr>
          <a:xfrm>
            <a:off x="4283968" y="4365104"/>
            <a:ext cx="2886472" cy="200798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82209279"/>
      </p:ext>
    </p:extLst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dirty="0" smtClean="0">
                <a:solidFill>
                  <a:prstClr val="black"/>
                </a:solidFill>
                <a:latin typeface="Constantia"/>
              </a:rPr>
              <a:t>Совместные досуги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778">
            <a:off x="690958" y="1328230"/>
            <a:ext cx="3794149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250">
            <a:off x="5217477" y="1328230"/>
            <a:ext cx="3794155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8105">
            <a:off x="611560" y="4149080"/>
            <a:ext cx="3794159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034">
            <a:off x="5236081" y="4163020"/>
            <a:ext cx="3794161" cy="25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09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altLang="ru-RU" lang="ru-RU" smtClean="0">
                <a:solidFill>
                  <a:prstClr val="black"/>
                </a:solidFill>
                <a:latin typeface="Constantia"/>
              </a:rPr>
              <a:t>Совместные досуги</a:t>
            </a:r>
            <a:endParaRPr dirty="0" lang="ru-RU"/>
          </a:p>
        </p:txBody>
      </p:sp>
      <p:pic>
        <p:nvPicPr>
          <p:cNvPr id="1026" name="Picture 2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9889">
            <a:off x="52285" y="1536614"/>
            <a:ext cx="3984000" cy="298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t="16"/>
          <a:stretch/>
        </p:blipFill>
        <p:spPr bwMode="auto">
          <a:xfrm rot="868784">
            <a:off x="4589844" y="1536352"/>
            <a:ext cx="4248000" cy="2988527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4104455" cy="308007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547105"/>
      </p:ext>
    </p:extLst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altLang="ru-RU" dirty="0" lang="ru-RU" smtClean="0" sz="4000">
                <a:solidFill>
                  <a:prstClr val="black"/>
                </a:solidFill>
                <a:latin typeface="Constantia"/>
              </a:rPr>
              <a:t>Совместные фотовыставки</a:t>
            </a:r>
            <a:endParaRPr dirty="0" lang="ru-RU" sz="4000"/>
          </a:p>
        </p:txBody>
      </p:sp>
      <p:pic>
        <p:nvPicPr>
          <p:cNvPr id="2050" name="Picture 2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1483">
            <a:off x="92536" y="1875505"/>
            <a:ext cx="3456000" cy="2592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5117">
            <a:off x="5108923" y="1626269"/>
            <a:ext cx="3750685" cy="290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" l="126" r="5" t="90"/>
          <a:stretch/>
        </p:blipFill>
        <p:spPr bwMode="auto">
          <a:xfrm rot="16200000">
            <a:off x="3088330" y="3410792"/>
            <a:ext cx="2726883" cy="3960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80044"/>
      </p:ext>
    </p:extLst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dirty="0">
                <a:solidFill>
                  <a:prstClr val="black"/>
                </a:solidFill>
                <a:latin typeface="Constantia"/>
              </a:rPr>
              <a:t>Сотрудничество с семьей</a:t>
            </a:r>
            <a:endParaRPr lang="ru-RU" dirty="0"/>
          </a:p>
        </p:txBody>
      </p:sp>
      <p:pic>
        <p:nvPicPr>
          <p:cNvPr id="1034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68" y="1973733"/>
            <a:ext cx="3240000" cy="182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1986681"/>
            <a:ext cx="2511425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60" y="2024905"/>
            <a:ext cx="2493963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" y="4581128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413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1347267" y="2564904"/>
            <a:ext cx="6624736" cy="3240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z="25400">
            <a:bevelT w="12700"/>
            <a:bevelB w="12700"/>
          </a:sp3d>
          <a:ex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-252536" y="692696"/>
            <a:ext cx="6115050" cy="2290763"/>
          </a:xfrm>
        </p:spPr>
        <p:txBody>
          <a:bodyPr/>
          <a:lstStyle/>
          <a:p>
            <a:pPr algn="l" eaLnBrk="1" hangingPunct="1"/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sz="2400" dirty="0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95288" y="-99391"/>
            <a:ext cx="6264275" cy="424753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340768"/>
            <a:ext cx="5472608" cy="49552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источник радости и счастья,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Любви неиссякаемый родник.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 ясную погоду, и в ненастье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Хранит семья и ценит жизни миг.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оплот и сила государства,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Хранящая традиции веков.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ребёнок — главное богатство,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 света, как маяк для моряков.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Лучи растут, становятся всё ярче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люди жадно тянутся на свет.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Душа семьи становится богаче,</a:t>
            </a:r>
            <a:b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царят любовь в ней да совет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323850" y="1989138"/>
            <a:ext cx="8640763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 – прекрасный повод поразмышлять о роли семьи в жизни каждого человека, о семейных традициях и их развитии в современных условиях. Работа над проектом имеет большое значение для формирования личности ребёнка, укрепление и развития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родительских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отношений.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проекта мы работали по воспитанию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гордости за свою семью и любви к её членам, 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своей семьи, семейные традиции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праздники;  повысили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педагогическую культуру родителей,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установили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ними доверительные и партнёрские отношения.</a:t>
            </a:r>
          </a:p>
          <a:p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alt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8048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b="1" dirty="0" lang="ru-RU" smtClean="0" sz="2400">
                <a:solidFill>
                  <a:srgbClr val="FF0000"/>
                </a:solidFill>
              </a:rPr>
              <a:t>  Беседа. Ситуативный разговор. Отгадывание загадок. Дидактические игры. Чтение художественной литературы. </a:t>
            </a:r>
            <a:endParaRPr dirty="0" lang="ru-RU" smtClean="0" sz="2400"/>
          </a:p>
        </p:txBody>
      </p:sp>
      <p:pic>
        <p:nvPicPr>
          <p:cNvPr descr="C:\Users\Ksenia\Desktop\фото с род\IMG_1238-05-03-18-08-18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2953047" cy="221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" l="70" r="16" t="42"/>
          <a:stretch/>
        </p:blipFill>
        <p:spPr bwMode="auto">
          <a:xfrm rot="16200000">
            <a:off x="5258840" y="2127777"/>
            <a:ext cx="4456145" cy="3314175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Users\Lider\Desktop\фото с род\IMG_1248-05-03-18-08-19.JPG" id="3" name="Picture 2"/>
          <p:cNvPicPr>
            <a:picLocks noChangeArrowheads="1" noChangeAspect="1"/>
          </p:cNvPicPr>
          <p:nvPr/>
        </p:nvPicPr>
        <p:blipFill>
          <a:blip cstate="print" r:embed="rId4"/>
          <a:srcRect b="-2878" r="23"/>
          <a:stretch>
            <a:fillRect/>
          </a:stretch>
        </p:blipFill>
        <p:spPr bwMode="auto">
          <a:xfrm rot="5400000">
            <a:off x="2786734" y="1541858"/>
            <a:ext cx="3067745" cy="2521549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Users\Lider\Desktop\фото с род\IMG_1255-05-03-18-08-19.JPG" id="1027" name="Picture 3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 rot="5400000">
            <a:off x="-517494" y="2722358"/>
            <a:ext cx="4139952" cy="3104964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>
                <a:latin typeface="Constantia"/>
              </a:rPr>
              <a:t>Проектная деятельность</a:t>
            </a:r>
            <a:endParaRPr lang="ru-RU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6" name="Picture 8" descr="G:\по проекту Шатайло\семья Тугаевых\pJ1r1YVubB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1729470" cy="24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7" name="Picture 9" descr="C:\Users\Lider\Desktop\фото с род\IMG_1256-05-03-18-08-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00039">
            <a:off x="6011710" y="4120074"/>
            <a:ext cx="2960094" cy="22200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8" name="Picture 10" descr="C:\Users\Lider\Desktop\фото с род\IMG_1257-05-03-18-08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32235">
            <a:off x="6027242" y="1848053"/>
            <a:ext cx="2461337" cy="18460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" name="Содержимое 4" descr="collage-1516535877831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 rot="21198147">
            <a:off x="971600" y="3429000"/>
            <a:ext cx="2376264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9" name="Picture 11" descr="C:\Users\Lider\Desktop\фото с род\IMG_1258-05-03-18-08-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437112"/>
            <a:ext cx="2736305" cy="20522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G:\печать 20\фон мама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2060848"/>
            <a:ext cx="2496277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b="50000" l="50000" r="50000" t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altLang="ru-RU" dirty="0" lang="ru-RU">
                <a:latin typeface="Constantia"/>
              </a:rPr>
              <a:t>Проектная деятельность</a:t>
            </a:r>
            <a:endParaRPr dirty="0" lang="ru-RU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descr="C:\Users\Lider\AppData\Local\Temp\Rar$DIa0.645\IMG_1235-05-03-18-08-18.JPG" id="3" name="Picture 2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2"/>
          <a:srcRect b="114" l="75" r="53" t="48"/>
          <a:stretch>
            <a:fillRect/>
          </a:stretch>
        </p:blipFill>
        <p:spPr bwMode="auto">
          <a:xfrm>
            <a:off x="2411760" y="2276872"/>
            <a:ext cx="3672408" cy="2808312"/>
          </a:xfrm>
          <a:prstGeom prst="rect">
            <a:avLst/>
          </a:prstGeom>
          <a:noFill/>
        </p:spPr>
      </p:pic>
      <p:pic>
        <p:nvPicPr>
          <p:cNvPr descr="C:\Users\Lider\Desktop\фото с род\IMG_1260-05-03-18-08-19.JPG" id="2051" name="Picture 3"/>
          <p:cNvPicPr>
            <a:picLocks noChangeArrowheads="1" noChangeAspect="1"/>
          </p:cNvPicPr>
          <p:nvPr/>
        </p:nvPicPr>
        <p:blipFill>
          <a:blip cstate="print" r:embed="rId3"/>
          <a:srcRect b="104" l="18"/>
          <a:stretch>
            <a:fillRect/>
          </a:stretch>
        </p:blipFill>
        <p:spPr bwMode="auto">
          <a:xfrm rot="1272619">
            <a:off x="6012160" y="1484784"/>
            <a:ext cx="2882867" cy="220486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61-05-03-18-08-19.JPG" id="4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20895696">
            <a:off x="373054" y="4641093"/>
            <a:ext cx="2939819" cy="220486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62-05-03-18-08-19.JPG" id="5" name="Picture 5"/>
          <p:cNvPicPr>
            <a:picLocks noChangeArrowheads="1" noChangeAspect="1"/>
          </p:cNvPicPr>
          <p:nvPr/>
        </p:nvPicPr>
        <p:blipFill>
          <a:blip cstate="print" r:embed="rId5"/>
          <a:srcRect b="50" l="9"/>
          <a:stretch>
            <a:fillRect/>
          </a:stretch>
        </p:blipFill>
        <p:spPr bwMode="auto">
          <a:xfrm rot="1092832">
            <a:off x="5565697" y="4416177"/>
            <a:ext cx="2988000" cy="2229763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C:\Users\Lider\Desktop\фото с род\IMG_1264-05-03-18-08-19.JPG" id="6" name="Picture 6"/>
          <p:cNvPicPr>
            <a:picLocks noChangeArrowheads="1" noChangeAspect="1"/>
          </p:cNvPicPr>
          <p:nvPr/>
        </p:nvPicPr>
        <p:blipFill>
          <a:blip cstate="print" r:embed="rId6"/>
          <a:srcRect b="182" l="58" r="134" t="138"/>
          <a:stretch>
            <a:fillRect/>
          </a:stretch>
        </p:blipFill>
        <p:spPr bwMode="auto">
          <a:xfrm rot="4820333">
            <a:off x="-19780" y="1561156"/>
            <a:ext cx="2907955" cy="204987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b="50000" l="50000" r="50000" t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altLang="ru-RU" dirty="0" lang="ru-RU">
                <a:latin typeface="Constantia"/>
              </a:rPr>
              <a:t>Проектная деятельность</a:t>
            </a:r>
            <a:endParaRPr dirty="0" lang="ru-RU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rrowheads="1" noChangeAspect="1" noGrp="1"/>
          </p:cNvPicPr>
          <p:nvPr>
            <p:ph idx="1" sz="half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" l="246" r="245" t="109"/>
          <a:stretch/>
        </p:blipFill>
        <p:spPr bwMode="auto">
          <a:xfrm>
            <a:off x="3177700" y="2341428"/>
            <a:ext cx="265430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000" y="908050"/>
            <a:ext cx="3312000" cy="387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0833">
            <a:off x="217307" y="685428"/>
            <a:ext cx="2650750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7878">
            <a:off x="6167057" y="4084055"/>
            <a:ext cx="2200845" cy="293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8739">
            <a:off x="467544" y="3638425"/>
            <a:ext cx="2542157" cy="3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435908"/>
      </p:ext>
    </p:extLst>
  </p:cSld>
  <p:clrMapOvr>
    <a:masterClrMapping/>
  </p:clrMapOvr>
  <p:transition spd="slow">
    <p:wheel spokes="1"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52728" cy="634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Constantia"/>
              </a:rPr>
              <a:t> </a:t>
            </a:r>
            <a:r>
              <a:rPr lang="ru-RU" altLang="ru-RU" sz="4000" dirty="0" smtClean="0">
                <a:latin typeface="Constantia"/>
              </a:rPr>
              <a:t>Проектная деятельность</a:t>
            </a:r>
            <a:endParaRPr lang="ru-RU" sz="4000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7667625" y="908050"/>
            <a:ext cx="100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605" y="1700808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" y="3572814"/>
            <a:ext cx="2160000" cy="3057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667" y="1676700"/>
            <a:ext cx="203466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164"/>
            <a:ext cx="2034667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82" y="4306250"/>
            <a:ext cx="1692000" cy="239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54" y="1780952"/>
            <a:ext cx="1271667" cy="1720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667" y="4204336"/>
            <a:ext cx="1764000" cy="2496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54" y="4306250"/>
            <a:ext cx="1692000" cy="239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767" y="4130416"/>
            <a:ext cx="1728000" cy="2445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100" y="2780808"/>
            <a:ext cx="1271667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8367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6985000" cy="720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dirty="0" lang="ru-RU" smtClean="0">
                <a:solidFill>
                  <a:prstClr val="black"/>
                </a:solidFill>
                <a:latin typeface="Constantia"/>
              </a:rPr>
              <a:t>Генеалогическое дерево</a:t>
            </a:r>
            <a:endParaRPr dirty="0" lang="ru-RU"/>
          </a:p>
        </p:txBody>
      </p:sp>
      <p:pic>
        <p:nvPicPr>
          <p:cNvPr id="4098" name="Picture 2"/>
          <p:cNvPicPr>
            <a:picLocks noChangeArrowheads="1" noChangeAspect="1" noGrp="1"/>
          </p:cNvPicPr>
          <p:nvPr>
            <p:ph idx="1" sz="half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" l="31"/>
          <a:stretch/>
        </p:blipFill>
        <p:spPr bwMode="auto">
          <a:xfrm rot="16200000">
            <a:off x="534132" y="1415674"/>
            <a:ext cx="2385474" cy="323873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16015" y="4471050"/>
            <a:ext cx="2976000" cy="2232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" r="34" t="57"/>
          <a:stretch/>
        </p:blipFill>
        <p:spPr bwMode="auto">
          <a:xfrm rot="10800000">
            <a:off x="1115616" y="4471050"/>
            <a:ext cx="3132000" cy="224878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1872209" cy="2496279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73" t="87"/>
          <a:stretch/>
        </p:blipFill>
        <p:spPr bwMode="auto">
          <a:xfrm rot="10800000">
            <a:off x="5813306" y="1827560"/>
            <a:ext cx="3302342" cy="243459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1126</TotalTime>
  <Words>53</Words>
  <Application>Microsoft Office PowerPoint</Application>
  <PresentationFormat>Экран (4:3)</PresentationFormat>
  <Paragraphs>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2</vt:lpstr>
      <vt:lpstr>Проект «В семье дружат, живут не тужат»</vt:lpstr>
      <vt:lpstr>  </vt:lpstr>
      <vt:lpstr>Презентация PowerPoint</vt:lpstr>
      <vt:lpstr>  Беседа. Ситуативный разговор. Отгадывание загадок. Дидактические игры. Чтение художественной литературы. </vt:lpstr>
      <vt:lpstr>Проектная деятельность</vt:lpstr>
      <vt:lpstr>Проектная деятельность</vt:lpstr>
      <vt:lpstr>Проектная деятельность</vt:lpstr>
      <vt:lpstr> Проектная деятельность</vt:lpstr>
      <vt:lpstr>Генеалогическое дерево</vt:lpstr>
      <vt:lpstr>Портфолио </vt:lpstr>
      <vt:lpstr>Фотоальбом «Семейное фото»</vt:lpstr>
      <vt:lpstr>Совместные досуги</vt:lpstr>
      <vt:lpstr>Совместные досуги</vt:lpstr>
      <vt:lpstr>Совместные фотовыставки</vt:lpstr>
      <vt:lpstr>Сотрудничество с семьей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</dc:title>
  <dc:creator>999</dc:creator>
  <cp:lastModifiedBy>Ksenia</cp:lastModifiedBy>
  <cp:revision>104</cp:revision>
  <dcterms:created xsi:type="dcterms:W3CDTF">2014-11-14T19:43:32Z</dcterms:created>
  <dcterms:modified xsi:type="dcterms:W3CDTF">2023-01-03T15:47:24Z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2396813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