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780" r:id="rId1"/>
  </p:sldMasterIdLst>
  <p:sldIdLst>
    <p:sldId id="256" r:id="rId2"/>
    <p:sldId id="257" r:id="rId3"/>
    <p:sldId id="264" r:id="rId4"/>
    <p:sldId id="258" r:id="rId5"/>
    <p:sldId id="262" r:id="rId6"/>
    <p:sldId id="266" r:id="rId7"/>
    <p:sldId id="267" r:id="rId8"/>
    <p:sldId id="271" r:id="rId9"/>
    <p:sldId id="272" r:id="rId10"/>
    <p:sldId id="273" r:id="rId11"/>
    <p:sldId id="265" r:id="rId12"/>
    <p:sldId id="263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EDDBF-CDF3-4DB3-9F9B-F58DDCF663CB}" type="datetimeFigureOut">
              <a:rPr lang="ru-RU" smtClean="0"/>
              <a:pPr/>
              <a:t>07.01.2023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25D6A-D1D4-47EE-BA19-12A36176436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EDDBF-CDF3-4DB3-9F9B-F58DDCF663CB}" type="datetimeFigureOut">
              <a:rPr lang="ru-RU" smtClean="0"/>
              <a:pPr/>
              <a:t>07.01.2023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25D6A-D1D4-47EE-BA19-12A3617643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EDDBF-CDF3-4DB3-9F9B-F58DDCF663CB}" type="datetimeFigureOut">
              <a:rPr lang="ru-RU" smtClean="0"/>
              <a:pPr/>
              <a:t>07.01.2023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25D6A-D1D4-47EE-BA19-12A3617643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EDDBF-CDF3-4DB3-9F9B-F58DDCF663CB}" type="datetimeFigureOut">
              <a:rPr lang="ru-RU" smtClean="0"/>
              <a:pPr/>
              <a:t>07.01.2023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25D6A-D1D4-47EE-BA19-12A3617643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EDDBF-CDF3-4DB3-9F9B-F58DDCF663CB}" type="datetimeFigureOut">
              <a:rPr lang="ru-RU" smtClean="0"/>
              <a:pPr/>
              <a:t>07.01.2023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08425D6A-D1D4-47EE-BA19-12A3617643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EDDBF-CDF3-4DB3-9F9B-F58DDCF663CB}" type="datetimeFigureOut">
              <a:rPr lang="ru-RU" smtClean="0"/>
              <a:pPr/>
              <a:t>07.01.2023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25D6A-D1D4-47EE-BA19-12A3617643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EDDBF-CDF3-4DB3-9F9B-F58DDCF663CB}" type="datetimeFigureOut">
              <a:rPr lang="ru-RU" smtClean="0"/>
              <a:pPr/>
              <a:t>07.01.2023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25D6A-D1D4-47EE-BA19-12A3617643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EDDBF-CDF3-4DB3-9F9B-F58DDCF663CB}" type="datetimeFigureOut">
              <a:rPr lang="ru-RU" smtClean="0"/>
              <a:pPr/>
              <a:t>07.01.2023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25D6A-D1D4-47EE-BA19-12A3617643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EDDBF-CDF3-4DB3-9F9B-F58DDCF663CB}" type="datetimeFigureOut">
              <a:rPr lang="ru-RU" smtClean="0"/>
              <a:pPr/>
              <a:t>07.01.2023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25D6A-D1D4-47EE-BA19-12A3617643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EDDBF-CDF3-4DB3-9F9B-F58DDCF663CB}" type="datetimeFigureOut">
              <a:rPr lang="ru-RU" smtClean="0"/>
              <a:pPr/>
              <a:t>07.01.2023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25D6A-D1D4-47EE-BA19-12A3617643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EDDBF-CDF3-4DB3-9F9B-F58DDCF663CB}" type="datetimeFigureOut">
              <a:rPr lang="ru-RU" smtClean="0"/>
              <a:pPr/>
              <a:t>07.01.2023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25D6A-D1D4-47EE-BA19-12A3617643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E0EDDBF-CDF3-4DB3-9F9B-F58DDCF663CB}" type="datetimeFigureOut">
              <a:rPr lang="ru-RU" smtClean="0"/>
              <a:pPr/>
              <a:t>07.01.2023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8425D6A-D1D4-47EE-BA19-12A36176436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260648"/>
            <a:ext cx="8229600" cy="1396752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tx1"/>
                </a:solidFill>
                <a:effectLst/>
              </a:rPr>
              <a:t>Муниципальное</a:t>
            </a:r>
            <a:r>
              <a:rPr lang="en-US" sz="2000" dirty="0" smtClean="0">
                <a:solidFill>
                  <a:schemeClr val="tx1"/>
                </a:solidFill>
                <a:effectLst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effectLst/>
              </a:rPr>
              <a:t>бюджетное общеобразовательное учреждение «Таксимовская средняя</a:t>
            </a:r>
            <a:r>
              <a:rPr lang="en-US" sz="2000" dirty="0" smtClean="0">
                <a:solidFill>
                  <a:schemeClr val="tx1"/>
                </a:solidFill>
                <a:effectLst/>
              </a:rPr>
              <a:t/>
            </a:r>
            <a:br>
              <a:rPr lang="en-US" sz="2000" dirty="0" smtClean="0">
                <a:solidFill>
                  <a:schemeClr val="tx1"/>
                </a:solidFill>
                <a:effectLst/>
              </a:rPr>
            </a:br>
            <a:r>
              <a:rPr lang="ru-RU" sz="2000" dirty="0" smtClean="0">
                <a:solidFill>
                  <a:schemeClr val="tx1"/>
                </a:solidFill>
                <a:effectLst/>
              </a:rPr>
              <a:t>общеобразовательная</a:t>
            </a:r>
            <a:r>
              <a:rPr lang="en-US" sz="2000" dirty="0" smtClean="0">
                <a:solidFill>
                  <a:schemeClr val="tx1"/>
                </a:solidFill>
                <a:effectLst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effectLst/>
              </a:rPr>
              <a:t>школа №3»</a:t>
            </a:r>
            <a:r>
              <a:rPr lang="ru-RU" sz="1800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1800" dirty="0" smtClean="0">
                <a:solidFill>
                  <a:schemeClr val="tx1"/>
                </a:solidFill>
                <a:effectLst/>
              </a:rPr>
            </a:br>
            <a:endParaRPr lang="ru-RU" sz="1800" dirty="0">
              <a:solidFill>
                <a:schemeClr val="tx1"/>
              </a:solidFill>
              <a:effectLst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4048" y="3068960"/>
            <a:ext cx="3456384" cy="2088232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</a:pPr>
            <a:r>
              <a:rPr lang="ru-RU" sz="2000" dirty="0" smtClean="0">
                <a:latin typeface="+mj-lt"/>
              </a:rPr>
              <a:t>Автор:</a:t>
            </a:r>
          </a:p>
          <a:p>
            <a:pPr>
              <a:lnSpc>
                <a:spcPct val="80000"/>
              </a:lnSpc>
            </a:pPr>
            <a:r>
              <a:rPr lang="ru-RU" sz="2000" dirty="0" smtClean="0">
                <a:latin typeface="+mj-lt"/>
              </a:rPr>
              <a:t>Разумов Александр,</a:t>
            </a:r>
          </a:p>
          <a:p>
            <a:pPr>
              <a:lnSpc>
                <a:spcPct val="80000"/>
              </a:lnSpc>
            </a:pPr>
            <a:r>
              <a:rPr lang="ru-RU" sz="2000" smtClean="0">
                <a:latin typeface="+mj-lt"/>
              </a:rPr>
              <a:t>ученик 5Б </a:t>
            </a:r>
            <a:r>
              <a:rPr lang="ru-RU" sz="2000" dirty="0" smtClean="0">
                <a:latin typeface="+mj-lt"/>
              </a:rPr>
              <a:t>класса.</a:t>
            </a:r>
          </a:p>
          <a:p>
            <a:pPr>
              <a:lnSpc>
                <a:spcPct val="80000"/>
              </a:lnSpc>
            </a:pPr>
            <a:endParaRPr lang="ru-RU" sz="2000" dirty="0" smtClean="0">
              <a:latin typeface="+mj-lt"/>
            </a:endParaRPr>
          </a:p>
          <a:p>
            <a:pPr>
              <a:lnSpc>
                <a:spcPct val="80000"/>
              </a:lnSpc>
            </a:pPr>
            <a:r>
              <a:rPr lang="en-US" sz="2000" dirty="0" smtClean="0">
                <a:latin typeface="+mj-lt"/>
              </a:rPr>
              <a:t>   </a:t>
            </a:r>
            <a:r>
              <a:rPr lang="ru-RU" sz="2000" dirty="0">
                <a:latin typeface="+mj-lt"/>
              </a:rPr>
              <a:t>Р</a:t>
            </a:r>
            <a:r>
              <a:rPr lang="ru-RU" sz="2000" dirty="0" smtClean="0">
                <a:latin typeface="+mj-lt"/>
              </a:rPr>
              <a:t>уководитель:</a:t>
            </a:r>
          </a:p>
          <a:p>
            <a:pPr>
              <a:lnSpc>
                <a:spcPct val="80000"/>
              </a:lnSpc>
            </a:pPr>
            <a:r>
              <a:rPr lang="en-US" sz="2000" dirty="0" smtClean="0">
                <a:latin typeface="+mj-lt"/>
              </a:rPr>
              <a:t>   </a:t>
            </a:r>
            <a:r>
              <a:rPr lang="ru-RU" sz="2000" dirty="0" smtClean="0">
                <a:latin typeface="+mj-lt"/>
              </a:rPr>
              <a:t>Кропотова</a:t>
            </a:r>
          </a:p>
          <a:p>
            <a:pPr>
              <a:lnSpc>
                <a:spcPct val="80000"/>
              </a:lnSpc>
            </a:pPr>
            <a:r>
              <a:rPr lang="ru-RU" sz="2000" dirty="0" smtClean="0">
                <a:latin typeface="+mj-lt"/>
              </a:rPr>
              <a:t>Маргарита Ивановна, учитель начальных классов.</a:t>
            </a:r>
          </a:p>
          <a:p>
            <a:endParaRPr lang="ru-RU" dirty="0"/>
          </a:p>
        </p:txBody>
      </p:sp>
      <p:pic>
        <p:nvPicPr>
          <p:cNvPr id="1026" name="Picture 2" descr="E:\рабочий стол  октябрь 2016г\мой телефон ноябрь 2016г\IMG_20161027_1717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844824"/>
            <a:ext cx="3936180" cy="40035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856984" cy="1008112"/>
          </a:xfrm>
        </p:spPr>
        <p:txBody>
          <a:bodyPr>
            <a:noAutofit/>
          </a:bodyPr>
          <a:lstStyle/>
          <a:p>
            <a:r>
              <a:rPr lang="ru-RU" sz="4400" dirty="0" smtClean="0">
                <a:solidFill>
                  <a:schemeClr val="tx1"/>
                </a:solidFill>
              </a:rPr>
              <a:t>Памятник воинам-дорожникам</a:t>
            </a:r>
            <a:endParaRPr lang="ru-RU" sz="4400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i8CUCRSMO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7764" y="1040436"/>
            <a:ext cx="3894676" cy="5444480"/>
          </a:xfrm>
        </p:spPr>
      </p:pic>
      <p:sp>
        <p:nvSpPr>
          <p:cNvPr id="5" name="Прямоугольник 4"/>
          <p:cNvSpPr/>
          <p:nvPr/>
        </p:nvSpPr>
        <p:spPr>
          <a:xfrm>
            <a:off x="323528" y="2060848"/>
            <a:ext cx="422551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Художник Андрей Ковальчук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2522513"/>
            <a:ext cx="43695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Архитектор Николай Ковальчук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332656"/>
            <a:ext cx="8424936" cy="576064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3900" dirty="0" smtClean="0"/>
              <a:t>В ходе работы выяснилось:</a:t>
            </a:r>
          </a:p>
          <a:p>
            <a:pPr marL="651510" indent="-514350">
              <a:buFont typeface="+mj-lt"/>
              <a:buAutoNum type="arabicPeriod"/>
            </a:pPr>
            <a:r>
              <a:rPr lang="ru-RU" sz="3900" dirty="0" smtClean="0"/>
              <a:t>Очень мало доступной информации о подвигах дорожных войск.</a:t>
            </a:r>
          </a:p>
          <a:p>
            <a:pPr marL="651510" indent="-514350">
              <a:buFont typeface="+mj-lt"/>
              <a:buAutoNum type="arabicPeriod"/>
            </a:pPr>
            <a:r>
              <a:rPr lang="ru-RU" sz="3900" dirty="0" smtClean="0"/>
              <a:t>В художественных фильмах о Великой Отечественной войне про героизм воинов-дорожников не упоминается. </a:t>
            </a:r>
          </a:p>
          <a:p>
            <a:pPr marL="651510" indent="-514350">
              <a:buFont typeface="+mj-lt"/>
              <a:buAutoNum type="arabicPeriod"/>
            </a:pPr>
            <a:r>
              <a:rPr lang="ru-RU" sz="3900" dirty="0" smtClean="0"/>
              <a:t>Памятник, посвященный воинам-дорожникам, в России всего один.</a:t>
            </a:r>
          </a:p>
          <a:p>
            <a:pPr>
              <a:buNone/>
            </a:pPr>
            <a:endParaRPr lang="ru-RU" sz="3900" dirty="0" smtClean="0"/>
          </a:p>
          <a:p>
            <a:pPr>
              <a:buNone/>
            </a:pPr>
            <a:endParaRPr lang="ru-RU" dirty="0" smtClean="0">
              <a:latin typeface="+mj-lt"/>
            </a:endParaRPr>
          </a:p>
          <a:p>
            <a:pPr algn="ctr">
              <a:buNone/>
            </a:pPr>
            <a:r>
              <a:rPr lang="ru-RU" dirty="0" smtClean="0">
                <a:latin typeface="+mj-lt"/>
              </a:rPr>
              <a:t>ГИПОТЕЗА ПОДТВЕРДИЛАСЬ!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373216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Спасибо за внимание!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79512" y="790089"/>
            <a:ext cx="4258816" cy="492518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sz="3200" dirty="0" smtClean="0"/>
              <a:t>Говорят, что немало случаев, когда истинные герои остаются в тени побед, и только история потом расставляет все по своим местам.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026" name="Picture 2" descr="C:\Users\User\Desktop\20180909_14551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39" y="764704"/>
            <a:ext cx="3585233" cy="49505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15212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«</a:t>
            </a:r>
            <a:r>
              <a:rPr lang="ru-RU" sz="4400" dirty="0" smtClean="0">
                <a:solidFill>
                  <a:schemeClr val="tx1"/>
                </a:solidFill>
              </a:rPr>
              <a:t>Эх, дороги!»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6" name="Picture 2" descr="E:\Научная работа 18-19\20180909_150804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635874" y="1124744"/>
            <a:ext cx="7949467" cy="52565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88640"/>
            <a:ext cx="8784976" cy="6336744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b="1" i="1" dirty="0" smtClean="0"/>
              <a:t>Цель исследования</a:t>
            </a:r>
            <a:r>
              <a:rPr lang="ru-RU" i="1" dirty="0" smtClean="0"/>
              <a:t>:</a:t>
            </a:r>
            <a:r>
              <a:rPr lang="ru-RU" dirty="0" smtClean="0"/>
              <a:t> Привлечь  внимание к одной из самых негромких, но крайне необходимых для Победы в Великой Отечественной войне, профессий.</a:t>
            </a:r>
            <a:endParaRPr lang="ru-RU" b="1" i="1" dirty="0" smtClean="0"/>
          </a:p>
          <a:p>
            <a:pPr>
              <a:buNone/>
            </a:pPr>
            <a:r>
              <a:rPr lang="ru-RU" b="1" i="1" dirty="0" smtClean="0"/>
              <a:t>Задачи исследования: </a:t>
            </a:r>
            <a:endParaRPr lang="ru-RU" i="1" dirty="0" smtClean="0"/>
          </a:p>
          <a:p>
            <a:pPr marL="651510" indent="-514350" algn="just">
              <a:buFont typeface="+mj-lt"/>
              <a:buAutoNum type="arabicPeriod"/>
            </a:pPr>
            <a:r>
              <a:rPr lang="ru-RU" dirty="0" smtClean="0"/>
              <a:t>Познакомиться с историей дорожных войск Великой Отечественной войны.</a:t>
            </a:r>
          </a:p>
          <a:p>
            <a:pPr marL="651510" indent="-514350" algn="just">
              <a:buFont typeface="+mj-lt"/>
              <a:buAutoNum type="arabicPeriod"/>
            </a:pPr>
            <a:r>
              <a:rPr lang="ru-RU" dirty="0" smtClean="0"/>
              <a:t>Выявить подвиги красноармейцев-дорожников.</a:t>
            </a:r>
          </a:p>
          <a:p>
            <a:pPr marL="651510" indent="-514350" algn="just">
              <a:buFont typeface="+mj-lt"/>
              <a:buAutoNum type="arabicPeriod"/>
            </a:pPr>
            <a:r>
              <a:rPr lang="ru-RU" dirty="0" smtClean="0"/>
              <a:t>Найти информацию о историческом наследии,  посвященном воинам дорожных войск. </a:t>
            </a:r>
          </a:p>
          <a:p>
            <a:pPr algn="just">
              <a:buNone/>
            </a:pPr>
            <a:r>
              <a:rPr lang="ru-RU" dirty="0" smtClean="0">
                <a:solidFill>
                  <a:srgbClr val="FFC000"/>
                </a:solidFill>
              </a:rPr>
              <a:t>Гипотеза: Солдатский труд воинов дорожных войск Великой Отечественной войны до сих пор так до конца и не оценен историей.</a:t>
            </a:r>
            <a:endParaRPr lang="ru-RU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3617961_doc1_46ECFD0E-02C1-46AB-AE04-A6CA4D3E85D9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404664"/>
            <a:ext cx="4163451" cy="5923995"/>
          </a:xfrm>
          <a:prstGeom prst="rect">
            <a:avLst/>
          </a:prstGeom>
        </p:spPr>
      </p:pic>
      <p:pic>
        <p:nvPicPr>
          <p:cNvPr id="8" name="Рисунок 7" descr="1995_5 (1)-3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404664"/>
            <a:ext cx="4203938" cy="59046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849" y="1341"/>
            <a:ext cx="8640960" cy="1008112"/>
          </a:xfrm>
        </p:spPr>
        <p:txBody>
          <a:bodyPr>
            <a:normAutofit/>
          </a:bodyPr>
          <a:lstStyle/>
          <a:p>
            <a:r>
              <a:rPr lang="ru-RU" sz="4400" dirty="0" err="1" smtClean="0">
                <a:solidFill>
                  <a:schemeClr val="tx1"/>
                </a:solidFill>
              </a:rPr>
              <a:t>Прогибограф</a:t>
            </a:r>
            <a:endParaRPr lang="ru-RU" sz="4400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Users\User\Desktop\20190220_153116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395536" y="980818"/>
            <a:ext cx="8321857" cy="55444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"/>
            <a:ext cx="8208912" cy="119675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Полуторки по льду Ладоги весной 1941г.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8" name="Содержимое 7" descr="1390754_original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1183069"/>
            <a:ext cx="7560840" cy="551941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08012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Канторович Леонид Витальевич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6" name="Содержимое 5" descr="iACZ4II2T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640" y="1556792"/>
            <a:ext cx="5768834" cy="3168352"/>
          </a:xfrm>
        </p:spPr>
      </p:pic>
      <p:pic>
        <p:nvPicPr>
          <p:cNvPr id="7" name="Рисунок 6" descr="iUAN4UBP5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4168" y="1556792"/>
            <a:ext cx="2825612" cy="465912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755576" y="4725144"/>
            <a:ext cx="49685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Танки КВ по льду Ладоги 1943г.</a:t>
            </a:r>
          </a:p>
          <a:p>
            <a:pPr algn="ctr"/>
            <a:r>
              <a:rPr lang="ru-RU" sz="2400" dirty="0" smtClean="0"/>
              <a:t>Рис. Симона Гельберга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5192"/>
            <a:ext cx="8229600" cy="123244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Герои дорожных войск Великой Отечественной войны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Гугушвили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444208" y="1700808"/>
            <a:ext cx="2445220" cy="3528392"/>
          </a:xfrm>
        </p:spPr>
      </p:pic>
      <p:pic>
        <p:nvPicPr>
          <p:cNvPr id="5" name="Рисунок 4" descr="Кириллов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6016" y="3140968"/>
            <a:ext cx="2478420" cy="3528392"/>
          </a:xfrm>
          <a:prstGeom prst="rect">
            <a:avLst/>
          </a:prstGeom>
        </p:spPr>
      </p:pic>
      <p:pic>
        <p:nvPicPr>
          <p:cNvPr id="6" name="Рисунок 5" descr="Кулангиев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347864" y="1700808"/>
            <a:ext cx="2481283" cy="3528392"/>
          </a:xfrm>
          <a:prstGeom prst="rect">
            <a:avLst/>
          </a:prstGeom>
        </p:spPr>
      </p:pic>
      <p:pic>
        <p:nvPicPr>
          <p:cNvPr id="7" name="Рисунок 6" descr="Кускильдин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331640" y="3068960"/>
            <a:ext cx="2475565" cy="3528392"/>
          </a:xfrm>
          <a:prstGeom prst="rect">
            <a:avLst/>
          </a:prstGeom>
        </p:spPr>
      </p:pic>
      <p:pic>
        <p:nvPicPr>
          <p:cNvPr id="8" name="Рисунок 7" descr="Ломжария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51520" y="1628800"/>
            <a:ext cx="2473146" cy="35249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008112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Симон Аронович Гельберг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2f0b6eed00629da1083dfee0d427806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64088" y="1484784"/>
            <a:ext cx="3467905" cy="5099861"/>
          </a:xfrm>
        </p:spPr>
      </p:pic>
      <p:pic>
        <p:nvPicPr>
          <p:cNvPr id="5" name="Рисунок 4" descr="AAD6Ni3k99Y-768x576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1488182"/>
            <a:ext cx="4315949" cy="3236962"/>
          </a:xfrm>
          <a:prstGeom prst="rect">
            <a:avLst/>
          </a:prstGeom>
        </p:spPr>
      </p:pic>
      <p:pic>
        <p:nvPicPr>
          <p:cNvPr id="6" name="Рисунок 5" descr="W2ienVVxbe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4841933"/>
            <a:ext cx="4320480" cy="17554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3761</TotalTime>
  <Words>180</Words>
  <Application>Microsoft Office PowerPoint</Application>
  <PresentationFormat>Экран (4:3)</PresentationFormat>
  <Paragraphs>35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Апекс</vt:lpstr>
      <vt:lpstr>Муниципальное бюджетное общеобразовательное учреждение «Таксимовская средняя общеобразовательная школа №3» </vt:lpstr>
      <vt:lpstr>«Эх, дороги!» </vt:lpstr>
      <vt:lpstr>Презентация PowerPoint</vt:lpstr>
      <vt:lpstr>Презентация PowerPoint</vt:lpstr>
      <vt:lpstr>Прогибограф</vt:lpstr>
      <vt:lpstr> Полуторки по льду Ладоги весной 1941г.  </vt:lpstr>
      <vt:lpstr>Канторович Леонид Витальевич</vt:lpstr>
      <vt:lpstr>Герои дорожных войск Великой Отечественной войны</vt:lpstr>
      <vt:lpstr>Симон Аронович Гельберг</vt:lpstr>
      <vt:lpstr>Памятник воинам-дорожникам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общеобразовательное учреждение «Таксимовская средняя общеобразовательная школа №3»</dc:title>
  <dc:creator>User</dc:creator>
  <cp:lastModifiedBy>Windows User</cp:lastModifiedBy>
  <cp:revision>96</cp:revision>
  <dcterms:created xsi:type="dcterms:W3CDTF">2017-02-14T04:10:33Z</dcterms:created>
  <dcterms:modified xsi:type="dcterms:W3CDTF">2023-01-07T13:12:21Z</dcterms:modified>
</cp:coreProperties>
</file>