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30"/>
  </p:notesMasterIdLst>
  <p:sldIdLst>
    <p:sldId id="256" r:id="rId3"/>
    <p:sldId id="258" r:id="rId4"/>
    <p:sldId id="259" r:id="rId5"/>
    <p:sldId id="25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38" autoAdjust="0"/>
    <p:restoredTop sz="94660"/>
  </p:normalViewPr>
  <p:slideViewPr>
    <p:cSldViewPr>
      <p:cViewPr varScale="1">
        <p:scale>
          <a:sx n="68" d="100"/>
          <a:sy n="68" d="100"/>
        </p:scale>
        <p:origin x="141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9FEF6-166D-43E3-A993-B73452F4014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EC7D8-874B-484A-BA7F-A583C7E907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57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35071"/>
            <a:ext cx="7772400" cy="1470025"/>
          </a:xfr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3600" b="0" i="0" kern="12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0846"/>
            <a:ext cx="6400800" cy="1752600"/>
          </a:xfrm>
        </p:spPr>
        <p:txBody>
          <a:bodyPr/>
          <a:lstStyle>
            <a:lvl1pPr marL="0" indent="0" algn="ctr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221F-4F0C-4847-81B7-D3ABAE3EE078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3600" b="0" i="0" kern="1200" dirty="0" smtClean="0">
          <a:solidFill>
            <a:schemeClr val="accent5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heaclub.ru/chem-mozhno-i-chem-nelzya-kormit-ptic-zimoj-v-kormushke-tablica-chem-luchshe-kormit-zimuyushhih-ulichnyh-ptic-zimoj-v-gorode-korm-dlya-ptic-v-kormushku-chto-edyat-vorobi-sinichki-snegiri-dyatly" TargetMode="External"/><Relationship Id="rId2" Type="http://schemas.openxmlformats.org/officeDocument/2006/relationships/hyperlink" Target="https://givotniymir.ru/zimuyushhie-pticy-nazvaniya-opisaniya-i-osobennosti-zimuyushhix-ptic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infourok.ru/podborka-rasskazov-o-pticah-dlya-doshkolnikov-3636418.html" TargetMode="External"/><Relationship Id="rId4" Type="http://schemas.openxmlformats.org/officeDocument/2006/relationships/hyperlink" Target="https://po-ymy.ru/detskie-zagadki-pro-zimuyushhix-ptic-s-otvetami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Кормушка для птиц</a:t>
            </a:r>
            <a:endParaRPr lang="ru-RU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5589240"/>
            <a:ext cx="4824536" cy="1502478"/>
          </a:xfrm>
        </p:spPr>
        <p:txBody>
          <a:bodyPr/>
          <a:lstStyle/>
          <a:p>
            <a:pPr lvl="0" algn="l" defTabSz="457200">
              <a:buClr>
                <a:prstClr val="black">
                  <a:shade val="95000"/>
                </a:prstClr>
              </a:buClr>
              <a:buSzPct val="145000"/>
              <a:defRPr/>
            </a:pPr>
            <a:r>
              <a:rPr lang="ru-RU" sz="1600" dirty="0">
                <a:solidFill>
                  <a:prstClr val="black"/>
                </a:solidFill>
                <a:latin typeface="Arial"/>
                <a:cs typeface="Arial"/>
              </a:rPr>
              <a:t>©Детский сад 104, Рыбинск, </a:t>
            </a:r>
            <a:r>
              <a:rPr lang="ru-RU" sz="1600" dirty="0" smtClean="0">
                <a:solidFill>
                  <a:prstClr val="black"/>
                </a:solidFill>
                <a:latin typeface="Arial"/>
                <a:cs typeface="Arial"/>
              </a:rPr>
              <a:t>2020 </a:t>
            </a:r>
            <a:r>
              <a:rPr lang="ru-RU" sz="1600" dirty="0">
                <a:solidFill>
                  <a:prstClr val="black"/>
                </a:solidFill>
                <a:latin typeface="Arial"/>
                <a:cs typeface="Arial"/>
              </a:rPr>
              <a:t>год</a:t>
            </a:r>
          </a:p>
          <a:p>
            <a:pPr lvl="0" algn="l" defTabSz="457200">
              <a:buClr>
                <a:prstClr val="black">
                  <a:shade val="95000"/>
                </a:prstClr>
              </a:buClr>
              <a:buSzPct val="145000"/>
              <a:defRPr/>
            </a:pPr>
            <a:r>
              <a:rPr lang="ru-RU" sz="1600" dirty="0">
                <a:solidFill>
                  <a:prstClr val="black"/>
                </a:solidFill>
                <a:latin typeface="Arial"/>
                <a:cs typeface="Arial"/>
              </a:rPr>
              <a:t>©Грачева Марина Руслановна, воспитатель </a:t>
            </a:r>
            <a:endParaRPr lang="ru-RU" sz="1600" dirty="0">
              <a:solidFill>
                <a:prstClr val="black"/>
              </a:solidFill>
              <a:latin typeface="Corbel" panose="020B0503020204020204"/>
            </a:endParaRPr>
          </a:p>
          <a:p>
            <a:pPr lvl="0" algn="l" defTabSz="457200">
              <a:buClr>
                <a:prstClr val="black">
                  <a:shade val="95000"/>
                </a:prstClr>
              </a:buClr>
              <a:buSzPct val="145000"/>
              <a:defRPr/>
            </a:pPr>
            <a:r>
              <a:rPr lang="ru-RU" sz="1600" dirty="0">
                <a:solidFill>
                  <a:prstClr val="black"/>
                </a:solidFill>
                <a:latin typeface="Arial"/>
                <a:cs typeface="Arial"/>
              </a:rPr>
              <a:t>©Юдина Галина Владимировна, воспитатель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09" b="99777" l="1441" r="9798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5040" y="1556792"/>
            <a:ext cx="3525520" cy="3625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r>
              <a:rPr lang="ru-RU" altLang="ru-RU" sz="4000" dirty="0">
                <a:solidFill>
                  <a:prstClr val="black"/>
                </a:solidFill>
                <a:effectLst/>
                <a:latin typeface="Corbel" panose="020B0503020204020204"/>
              </a:rPr>
              <a:t>Основополагающий вопрос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2420888"/>
            <a:ext cx="6768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err="1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Почему</a:t>
            </a:r>
            <a:r>
              <a:rPr lang="en-US" sz="5400" b="1" dirty="0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 </a:t>
            </a:r>
            <a:r>
              <a:rPr lang="en-US" sz="5400" b="1" dirty="0" err="1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птицам</a:t>
            </a:r>
            <a:r>
              <a:rPr lang="en-US" sz="5400" b="1" dirty="0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 </a:t>
            </a:r>
            <a:r>
              <a:rPr lang="en-US" sz="5400" b="1" dirty="0" err="1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трудно</a:t>
            </a:r>
            <a:r>
              <a:rPr lang="en-US" sz="5400" b="1" dirty="0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 </a:t>
            </a:r>
            <a:r>
              <a:rPr lang="en-US" sz="5400" b="1" dirty="0" err="1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добыть</a:t>
            </a:r>
            <a:r>
              <a:rPr lang="en-US" sz="5400" b="1" dirty="0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 </a:t>
            </a:r>
            <a:r>
              <a:rPr lang="en-US" sz="5400" b="1" dirty="0" err="1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пищу</a:t>
            </a:r>
            <a:r>
              <a:rPr lang="en-US" sz="5400" b="1" dirty="0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 </a:t>
            </a:r>
            <a:r>
              <a:rPr lang="en-US" sz="5400" b="1" dirty="0" err="1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зимой</a:t>
            </a:r>
            <a:r>
              <a:rPr lang="en-US" sz="5400" b="1" dirty="0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?</a:t>
            </a:r>
            <a:endParaRPr lang="ru-RU" sz="5400" b="1" dirty="0">
              <a:ln w="3175" cmpd="sng">
                <a:noFill/>
              </a:ln>
              <a:solidFill>
                <a:srgbClr val="002060"/>
              </a:solidFill>
              <a:latin typeface="Monotype Corsiva" panose="03010101010201010101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7879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altLang="ru-RU" sz="4000" dirty="0">
                <a:solidFill>
                  <a:prstClr val="black"/>
                </a:solidFill>
                <a:effectLst/>
                <a:latin typeface="Corbel" panose="020B0503020204020204"/>
              </a:rPr>
              <a:t>Проблемный  вопрос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2348880"/>
            <a:ext cx="6912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err="1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Как</a:t>
            </a:r>
            <a:r>
              <a:rPr lang="en-US" sz="5400" b="1" dirty="0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 и </a:t>
            </a:r>
            <a:r>
              <a:rPr lang="en-US" sz="5400" b="1" dirty="0" err="1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чем</a:t>
            </a:r>
            <a:r>
              <a:rPr lang="en-US" sz="5400" b="1" dirty="0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 </a:t>
            </a:r>
            <a:r>
              <a:rPr lang="en-US" sz="5400" b="1" dirty="0" err="1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мы</a:t>
            </a:r>
            <a:r>
              <a:rPr lang="en-US" sz="5400" b="1" dirty="0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 </a:t>
            </a:r>
            <a:r>
              <a:rPr lang="en-US" sz="5400" b="1" dirty="0" err="1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можем</a:t>
            </a:r>
            <a:r>
              <a:rPr lang="en-US" sz="5400" b="1" dirty="0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 </a:t>
            </a:r>
            <a:r>
              <a:rPr lang="en-US" sz="5400" b="1" dirty="0" err="1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помочь</a:t>
            </a:r>
            <a:r>
              <a:rPr lang="en-US" sz="5400" b="1" dirty="0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 </a:t>
            </a:r>
            <a:r>
              <a:rPr lang="en-US" sz="5400" b="1" dirty="0" err="1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птицам</a:t>
            </a:r>
            <a:r>
              <a:rPr lang="en-US" sz="5400" b="1" dirty="0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 </a:t>
            </a:r>
            <a:r>
              <a:rPr lang="en-US" sz="5400" b="1" dirty="0" err="1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зимой</a:t>
            </a:r>
            <a:r>
              <a:rPr lang="en-US" sz="5400" b="1" dirty="0">
                <a:ln w="3175" cmpd="sng">
                  <a:noFill/>
                </a:ln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?</a:t>
            </a:r>
            <a:endParaRPr lang="ru-RU" sz="5400" b="1" dirty="0">
              <a:ln w="3175" cmpd="sng">
                <a:noFill/>
              </a:ln>
              <a:solidFill>
                <a:srgbClr val="002060"/>
              </a:solidFill>
              <a:latin typeface="Monotype Corsiva" panose="03010101010201010101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0600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800" b="1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Частные вопросы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772816"/>
            <a:ext cx="75608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prstClr val="black"/>
                </a:solidFill>
                <a:latin typeface="Corbel" panose="020B0503020204020204"/>
                <a:ea typeface="+mj-ea"/>
                <a:cs typeface="+mj-cs"/>
              </a:rPr>
              <a:t>1.	Какие птицы зимой прилетают к нам на кормушку?</a:t>
            </a:r>
          </a:p>
          <a:p>
            <a:r>
              <a:rPr lang="ru-RU" sz="3200" dirty="0">
                <a:solidFill>
                  <a:prstClr val="black"/>
                </a:solidFill>
                <a:latin typeface="Corbel" panose="020B0503020204020204"/>
                <a:ea typeface="+mj-ea"/>
                <a:cs typeface="+mj-cs"/>
              </a:rPr>
              <a:t>2.	Для чего прилетают птицы?</a:t>
            </a:r>
          </a:p>
          <a:p>
            <a:r>
              <a:rPr lang="ru-RU" sz="3200" dirty="0">
                <a:solidFill>
                  <a:prstClr val="black"/>
                </a:solidFill>
                <a:latin typeface="Corbel" panose="020B0503020204020204"/>
                <a:ea typeface="+mj-ea"/>
                <a:cs typeface="+mj-cs"/>
              </a:rPr>
              <a:t>3.	Куда пропала пища птиц?</a:t>
            </a:r>
          </a:p>
          <a:p>
            <a:r>
              <a:rPr lang="ru-RU" sz="3200" dirty="0">
                <a:solidFill>
                  <a:prstClr val="black"/>
                </a:solidFill>
                <a:latin typeface="Corbel" panose="020B0503020204020204"/>
                <a:ea typeface="+mj-ea"/>
                <a:cs typeface="+mj-cs"/>
              </a:rPr>
              <a:t>4.	Чем может покормить птиц человек? </a:t>
            </a:r>
          </a:p>
          <a:p>
            <a:r>
              <a:rPr lang="ru-RU" sz="3200" dirty="0">
                <a:solidFill>
                  <a:prstClr val="black"/>
                </a:solidFill>
                <a:latin typeface="Corbel" panose="020B0503020204020204"/>
                <a:ea typeface="+mj-ea"/>
                <a:cs typeface="+mj-cs"/>
              </a:rPr>
              <a:t>5.	Какой корм полезен птицам?</a:t>
            </a:r>
          </a:p>
        </p:txBody>
      </p:sp>
    </p:spTree>
    <p:extLst>
      <p:ext uri="{BB962C8B-B14F-4D97-AF65-F5344CB8AC3E}">
        <p14:creationId xmlns:p14="http://schemas.microsoft.com/office/powerpoint/2010/main" val="355601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59" y="620688"/>
            <a:ext cx="8229600" cy="1008112"/>
          </a:xfrm>
        </p:spPr>
        <p:txBody>
          <a:bodyPr>
            <a:normAutofit/>
          </a:bodyPr>
          <a:lstStyle/>
          <a:p>
            <a:r>
              <a:rPr lang="ru-RU" altLang="ru-RU" sz="4800" b="1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Этапы проекта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339752" y="1412776"/>
            <a:ext cx="6563072" cy="372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 fontAlgn="base">
              <a:spcBef>
                <a:spcPct val="20000"/>
              </a:spcBef>
              <a:spcAft>
                <a:spcPts val="600"/>
              </a:spcAft>
              <a:buClr>
                <a:srgbClr val="2E75B6"/>
              </a:buClr>
              <a:buSzPct val="145000"/>
              <a:defRPr/>
            </a:pPr>
            <a:r>
              <a:rPr lang="ru-RU" altLang="ru-RU" sz="4800" b="1" dirty="0" smtClean="0">
                <a:solidFill>
                  <a:prstClr val="black"/>
                </a:solidFill>
                <a:latin typeface="Monotype Corsiva" panose="03010101010201010101" pitchFamily="66" charset="0"/>
                <a:hlinkClick r:id="" action="ppaction://noaction"/>
              </a:rPr>
              <a:t> </a:t>
            </a:r>
            <a:endParaRPr lang="ru-RU" altLang="ru-RU" sz="4800" b="1" dirty="0">
              <a:solidFill>
                <a:prstClr val="black"/>
              </a:solidFill>
              <a:latin typeface="Monotype Corsiva" panose="03010101010201010101" pitchFamily="66" charset="0"/>
            </a:endParaRPr>
          </a:p>
          <a:p>
            <a:pPr marL="285750" lvl="0" indent="-285750" defTabSz="457200" fontAlgn="base">
              <a:spcBef>
                <a:spcPct val="20000"/>
              </a:spcBef>
              <a:spcAft>
                <a:spcPts val="600"/>
              </a:spcAft>
              <a:buClr>
                <a:srgbClr val="2E75B6"/>
              </a:buClr>
              <a:buSzPct val="145000"/>
              <a:buFont typeface="Arial" charset="0"/>
              <a:buChar char="•"/>
              <a:defRPr/>
            </a:pPr>
            <a:r>
              <a:rPr lang="ru-RU" altLang="ru-RU" sz="4800" b="1" dirty="0">
                <a:solidFill>
                  <a:prstClr val="black"/>
                </a:solidFill>
                <a:latin typeface="Monotype Corsiva" panose="03010101010201010101" pitchFamily="66" charset="0"/>
                <a:hlinkClick r:id="rId2" action="ppaction://hlinksldjump"/>
              </a:rPr>
              <a:t>проектировочный</a:t>
            </a:r>
            <a:endParaRPr lang="ru-RU" altLang="ru-RU" sz="4800" b="1" dirty="0">
              <a:solidFill>
                <a:prstClr val="black"/>
              </a:solidFill>
              <a:latin typeface="Monotype Corsiva" panose="03010101010201010101" pitchFamily="66" charset="0"/>
            </a:endParaRPr>
          </a:p>
          <a:p>
            <a:pPr marL="285750" lvl="0" indent="-285750" defTabSz="457200" fontAlgn="base">
              <a:spcBef>
                <a:spcPct val="20000"/>
              </a:spcBef>
              <a:spcAft>
                <a:spcPts val="600"/>
              </a:spcAft>
              <a:buClr>
                <a:srgbClr val="2E75B6"/>
              </a:buClr>
              <a:buSzPct val="145000"/>
              <a:buFont typeface="Arial" charset="0"/>
              <a:buChar char="•"/>
              <a:defRPr/>
            </a:pPr>
            <a:r>
              <a:rPr lang="ru-RU" altLang="ru-RU" sz="4800" b="1" dirty="0">
                <a:solidFill>
                  <a:prstClr val="black"/>
                </a:solidFill>
                <a:latin typeface="Monotype Corsiva" panose="03010101010201010101" pitchFamily="66" charset="0"/>
                <a:hlinkClick r:id="rId3" action="ppaction://hlinksldjump"/>
              </a:rPr>
              <a:t>практический</a:t>
            </a:r>
            <a:endParaRPr lang="ru-RU" altLang="ru-RU" sz="4800" b="1" dirty="0">
              <a:solidFill>
                <a:prstClr val="black"/>
              </a:solidFill>
              <a:latin typeface="Monotype Corsiva" panose="03010101010201010101" pitchFamily="66" charset="0"/>
            </a:endParaRPr>
          </a:p>
          <a:p>
            <a:pPr marL="285750" lvl="0" indent="-285750" defTabSz="457200" fontAlgn="base">
              <a:spcBef>
                <a:spcPct val="20000"/>
              </a:spcBef>
              <a:spcAft>
                <a:spcPts val="600"/>
              </a:spcAft>
              <a:buClr>
                <a:srgbClr val="2E75B6"/>
              </a:buClr>
              <a:buSzPct val="145000"/>
              <a:buFont typeface="Arial" charset="0"/>
              <a:buChar char="•"/>
              <a:defRPr/>
            </a:pPr>
            <a:r>
              <a:rPr lang="ru-RU" altLang="ru-RU" sz="4800" b="1" dirty="0" smtClean="0">
                <a:solidFill>
                  <a:prstClr val="black"/>
                </a:solidFill>
                <a:latin typeface="Monotype Corsiva" panose="03010101010201010101" pitchFamily="66" charset="0"/>
                <a:hlinkClick r:id="rId4" action="ppaction://hlinksldjump"/>
              </a:rPr>
              <a:t>заключительный</a:t>
            </a:r>
            <a:r>
              <a:rPr lang="ru-RU" altLang="ru-RU" sz="4800" b="1" dirty="0" smtClean="0">
                <a:solidFill>
                  <a:prstClr val="black"/>
                </a:solidFill>
                <a:latin typeface="Monotype Corsiva" panose="03010101010201010101" pitchFamily="66" charset="0"/>
              </a:rPr>
              <a:t> </a:t>
            </a:r>
            <a:endParaRPr lang="ru-RU" altLang="ru-RU" sz="4800" b="1" dirty="0">
              <a:solidFill>
                <a:prstClr val="black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44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4000" b="1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Проектировочный</a:t>
            </a:r>
            <a:r>
              <a:rPr lang="ru-RU" altLang="ru-RU" sz="4000" dirty="0">
                <a:solidFill>
                  <a:prstClr val="black"/>
                </a:solidFill>
                <a:effectLst/>
                <a:latin typeface="Corbel" panose="020B0503020204020204"/>
              </a:rPr>
              <a:t> </a:t>
            </a:r>
            <a:br>
              <a:rPr lang="ru-RU" altLang="ru-RU" sz="4000" dirty="0">
                <a:solidFill>
                  <a:prstClr val="black"/>
                </a:solidFill>
                <a:effectLst/>
                <a:latin typeface="Corbel" panose="020B0503020204020204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080645"/>
            <a:ext cx="8085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u="sng" dirty="0">
                <a:solidFill>
                  <a:prstClr val="black"/>
                </a:solidFill>
                <a:latin typeface="Constantia" panose="02030602050306030303" pitchFamily="18" charset="0"/>
              </a:rPr>
              <a:t>Цель: </a:t>
            </a:r>
            <a:r>
              <a:rPr lang="ru-RU" altLang="ru-RU" b="1" dirty="0">
                <a:solidFill>
                  <a:prstClr val="black"/>
                </a:solidFill>
                <a:latin typeface="Constantia" panose="02030602050306030303" pitchFamily="18" charset="0"/>
              </a:rPr>
              <a:t>планирование проектной деятельности, разработка системы мероприятий по реализации  проекта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431017"/>
              </p:ext>
            </p:extLst>
          </p:nvPr>
        </p:nvGraphicFramePr>
        <p:xfrm>
          <a:off x="611560" y="1726977"/>
          <a:ext cx="7632847" cy="3489324"/>
        </p:xfrm>
        <a:graphic>
          <a:graphicData uri="http://schemas.openxmlformats.org/drawingml/2006/table">
            <a:tbl>
              <a:tblPr/>
              <a:tblGrid>
                <a:gridCol w="2430847">
                  <a:extLst>
                    <a:ext uri="{9D8B030D-6E8A-4147-A177-3AD203B41FA5}">
                      <a16:colId xmlns:a16="http://schemas.microsoft.com/office/drawing/2014/main" val="342526128"/>
                    </a:ext>
                  </a:extLst>
                </a:gridCol>
                <a:gridCol w="2730411">
                  <a:extLst>
                    <a:ext uri="{9D8B030D-6E8A-4147-A177-3AD203B41FA5}">
                      <a16:colId xmlns:a16="http://schemas.microsoft.com/office/drawing/2014/main" val="4227704416"/>
                    </a:ext>
                  </a:extLst>
                </a:gridCol>
                <a:gridCol w="2471589">
                  <a:extLst>
                    <a:ext uri="{9D8B030D-6E8A-4147-A177-3AD203B41FA5}">
                      <a16:colId xmlns:a16="http://schemas.microsoft.com/office/drawing/2014/main" val="2472701132"/>
                    </a:ext>
                  </a:extLst>
                </a:gridCol>
              </a:tblGrid>
              <a:tr h="371388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Ребенок </a:t>
                      </a:r>
                      <a:r>
                        <a:rPr kumimoji="0" lang="en-US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 Antiqua" pitchFamily="18" charset="0"/>
                        </a:rPr>
                        <a:t> 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6" marR="91436" marT="45718" marB="45718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Педагог </a:t>
                      </a:r>
                    </a:p>
                  </a:txBody>
                  <a:tcPr marL="91436" marR="91436" marT="45718" marB="45718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Родители</a:t>
                      </a:r>
                    </a:p>
                  </a:txBody>
                  <a:tcPr marL="91436" marR="91436" marT="45718" marB="45718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7911762"/>
                  </a:ext>
                </a:extLst>
              </a:tr>
              <a:tr h="3117936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Вхождение в заданную ситуацию по теме проекта.</a:t>
                      </a:r>
                      <a:b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Осмысление и принятие проектной задачи, предвидение результатов проектной деятельности (на уровне образа)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Индивидуальная работа с детьми по теме проекта</a:t>
                      </a:r>
                      <a:endParaRPr kumimoji="0" lang="ru-RU" alt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36" marR="91436" marT="45718" marB="45718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Определяет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сроки проведения.</a:t>
                      </a: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Составляет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график занятий с детьми.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Изучает методическую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литературу,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Подбирает художественную литературу,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Подготавливает художественные материалы для продуктивной деятельности.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-Ставит проблему перед детьми.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36" marR="91436" marT="45718" marB="45718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Вхождение в заданную ситуацию по теме проекта.</a:t>
                      </a:r>
                      <a:b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Осмысление и принятие проектной задачи, предвидение результатов проектной деятельности (на уровне образа)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Индивидуальная работа с детьми по теме проекта</a:t>
                      </a:r>
                      <a:endParaRPr kumimoji="0" lang="ru-RU" alt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36" marR="91436" marT="45718" marB="45718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16231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5323605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u="sng" dirty="0">
                <a:solidFill>
                  <a:prstClr val="black"/>
                </a:solidFill>
                <a:latin typeface="Constantia" panose="02030602050306030303" pitchFamily="18" charset="0"/>
              </a:rPr>
              <a:t>Результат: </a:t>
            </a:r>
            <a:r>
              <a:rPr lang="ru-RU" altLang="ru-RU" b="1" dirty="0">
                <a:solidFill>
                  <a:prstClr val="black"/>
                </a:solidFill>
                <a:latin typeface="Constantia" panose="02030602050306030303" pitchFamily="18" charset="0"/>
              </a:rPr>
              <a:t>Сформулированы цель, задачи  проекта, разработан план реализации проекта, </a:t>
            </a:r>
            <a:r>
              <a:rPr lang="ru-RU" altLang="ru-RU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принята </a:t>
            </a:r>
            <a:r>
              <a:rPr lang="ru-RU" altLang="ru-RU" b="1" dirty="0">
                <a:solidFill>
                  <a:prstClr val="black"/>
                </a:solidFill>
                <a:latin typeface="Constantia" panose="02030602050306030303" pitchFamily="18" charset="0"/>
              </a:rPr>
              <a:t>и понята задача, осуществлено распределение содержания деятельности между участниками проекта, </a:t>
            </a:r>
            <a:r>
              <a:rPr lang="ru-RU" altLang="ru-RU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обеспечена </a:t>
            </a:r>
            <a:r>
              <a:rPr lang="ru-RU" altLang="ru-RU" b="1" dirty="0">
                <a:solidFill>
                  <a:prstClr val="black"/>
                </a:solidFill>
                <a:latin typeface="Constantia" panose="02030602050306030303" pitchFamily="18" charset="0"/>
              </a:rPr>
              <a:t>готовность к участию в проектной </a:t>
            </a:r>
            <a:r>
              <a:rPr lang="ru-RU" altLang="ru-RU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деятельности.</a:t>
            </a:r>
            <a:endParaRPr lang="ru-RU" altLang="ru-RU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Стрелка вправо с вырезом 6">
            <a:hlinkClick r:id="rId2" action="ppaction://hlinksldjump"/>
          </p:cNvPr>
          <p:cNvSpPr/>
          <p:nvPr/>
        </p:nvSpPr>
        <p:spPr>
          <a:xfrm>
            <a:off x="7827212" y="6146606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61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4000" b="1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Практический  </a:t>
            </a:r>
            <a:br>
              <a:rPr lang="ru-RU" altLang="ru-RU" sz="4000" b="1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27584"/>
            <a:ext cx="8640960" cy="576064"/>
          </a:xfrm>
        </p:spPr>
        <p:txBody>
          <a:bodyPr>
            <a:normAutofit fontScale="92500"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b="1" i="1" u="sng" dirty="0">
                <a:solidFill>
                  <a:prstClr val="black"/>
                </a:solidFill>
                <a:latin typeface="Constantia" panose="02030602050306030303" pitchFamily="18" charset="0"/>
              </a:rPr>
              <a:t>Цель: </a:t>
            </a:r>
            <a:r>
              <a:rPr lang="ru-RU" altLang="ru-RU" sz="1800" b="1" dirty="0">
                <a:solidFill>
                  <a:prstClr val="black"/>
                </a:solidFill>
                <a:latin typeface="Constantia" panose="02030602050306030303" pitchFamily="18" charset="0"/>
              </a:rPr>
              <a:t>получение результатов практической деятельности за счёт выполнения различных видов деятельности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64933"/>
              </p:ext>
            </p:extLst>
          </p:nvPr>
        </p:nvGraphicFramePr>
        <p:xfrm>
          <a:off x="395536" y="1510193"/>
          <a:ext cx="8373616" cy="4511095"/>
        </p:xfrm>
        <a:graphic>
          <a:graphicData uri="http://schemas.openxmlformats.org/drawingml/2006/table">
            <a:tbl>
              <a:tblPr/>
              <a:tblGrid>
                <a:gridCol w="2088232">
                  <a:extLst>
                    <a:ext uri="{9D8B030D-6E8A-4147-A177-3AD203B41FA5}">
                      <a16:colId xmlns:a16="http://schemas.microsoft.com/office/drawing/2014/main" val="2536159958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1541398188"/>
                    </a:ext>
                  </a:extLst>
                </a:gridCol>
                <a:gridCol w="2108920">
                  <a:extLst>
                    <a:ext uri="{9D8B030D-6E8A-4147-A177-3AD203B41FA5}">
                      <a16:colId xmlns:a16="http://schemas.microsoft.com/office/drawing/2014/main" val="229799591"/>
                    </a:ext>
                  </a:extLst>
                </a:gridCol>
              </a:tblGrid>
              <a:tr h="431549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Ребенок </a:t>
                      </a:r>
                      <a:r>
                        <a:rPr kumimoji="0" lang="en-US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 Antiqua" pitchFamily="18" charset="0"/>
                        </a:rPr>
                        <a:t> 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6" marR="91436" marT="45718" marB="45718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Педагог </a:t>
                      </a:r>
                    </a:p>
                  </a:txBody>
                  <a:tcPr marL="91436" marR="91436" marT="45718" marB="45718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Родители</a:t>
                      </a:r>
                    </a:p>
                  </a:txBody>
                  <a:tcPr marL="91436" marR="91436" marT="45718" marB="45718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460185"/>
                  </a:ext>
                </a:extLst>
              </a:tr>
              <a:tr h="4079546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Активизирует необходимые знания (анализирует, синтезирует, обобщает, систематизирует).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Осознаёт потребность в новых знаниях.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Наблюдает за птицами во время прогулки.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Рассматривает иллюстрации.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Создает рисунки, поделки.</a:t>
                      </a:r>
                    </a:p>
                  </a:txBody>
                  <a:tcPr marL="91436" marR="91436" marT="45718" marB="45718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Побуждает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 к активизации необходимых знаний, их анализу, синтезу, обобщению и систематизации.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Подводит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детей к выводу о недостаточности имеющихся знаний или умений.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Мотивирует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к поиску новых знаний или умений.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Наблюдает, советует, направляет и контролирует деятельность детей и даёт консультации родителям. Проводит цикл занятий на тему «Птицы», проведение наблюдений за птицами, чтение художественной литературы.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Делает фото - репортаж с прогулки Отчёт с демонстрацией материалов.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Планируют прогулки с детьми по городу, читают книги о птицах,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Заучивают с детьми стихи о птицах,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Собирают интересную информацию. Знакомятся с консультацией по теме.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Изготавливают кормушки вместе с детьми.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36" marR="91436" marT="45718" marB="45718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726415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69288" y="6029675"/>
            <a:ext cx="10729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u="sng" dirty="0">
                <a:solidFill>
                  <a:prstClr val="black"/>
                </a:solidFill>
                <a:latin typeface="Constantia" panose="02030602050306030303" pitchFamily="18" charset="0"/>
              </a:rPr>
              <a:t>Результат: </a:t>
            </a:r>
            <a:r>
              <a:rPr lang="ru-RU" altLang="ru-RU" b="1" i="1" u="sng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   </a:t>
            </a:r>
            <a:r>
              <a:rPr lang="ru-RU" altLang="ru-RU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Реализованы </a:t>
            </a:r>
            <a:r>
              <a:rPr lang="ru-RU" altLang="ru-RU" b="1" dirty="0">
                <a:solidFill>
                  <a:prstClr val="black"/>
                </a:solidFill>
                <a:latin typeface="Constantia" panose="02030602050306030303" pitchFamily="18" charset="0"/>
              </a:rPr>
              <a:t>намеченные </a:t>
            </a:r>
            <a:r>
              <a:rPr lang="ru-RU" altLang="ru-RU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мероприятия, приобретён опыт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совместной деятельности.</a:t>
            </a:r>
            <a:endParaRPr lang="ru-RU" altLang="ru-RU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Стрелка вправо с вырезом 8">
            <a:hlinkClick r:id="rId2" action="ppaction://hlinksldjump"/>
          </p:cNvPr>
          <p:cNvSpPr/>
          <p:nvPr/>
        </p:nvSpPr>
        <p:spPr>
          <a:xfrm>
            <a:off x="7884368" y="6352840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688581"/>
              </p:ext>
            </p:extLst>
          </p:nvPr>
        </p:nvGraphicFramePr>
        <p:xfrm>
          <a:off x="395536" y="1518580"/>
          <a:ext cx="8373616" cy="4511095"/>
        </p:xfrm>
        <a:graphic>
          <a:graphicData uri="http://schemas.openxmlformats.org/drawingml/2006/table">
            <a:tbl>
              <a:tblPr/>
              <a:tblGrid>
                <a:gridCol w="2088232">
                  <a:extLst>
                    <a:ext uri="{9D8B030D-6E8A-4147-A177-3AD203B41FA5}">
                      <a16:colId xmlns:a16="http://schemas.microsoft.com/office/drawing/2014/main" val="2536159958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1541398188"/>
                    </a:ext>
                  </a:extLst>
                </a:gridCol>
                <a:gridCol w="2108920">
                  <a:extLst>
                    <a:ext uri="{9D8B030D-6E8A-4147-A177-3AD203B41FA5}">
                      <a16:colId xmlns:a16="http://schemas.microsoft.com/office/drawing/2014/main" val="229799591"/>
                    </a:ext>
                  </a:extLst>
                </a:gridCol>
              </a:tblGrid>
              <a:tr h="431549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Ребенок </a:t>
                      </a:r>
                      <a:r>
                        <a:rPr kumimoji="0" lang="en-US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 Antiqua" pitchFamily="18" charset="0"/>
                        </a:rPr>
                        <a:t> 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6" marR="91436" marT="45718" marB="45718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Педагог </a:t>
                      </a:r>
                    </a:p>
                  </a:txBody>
                  <a:tcPr marL="91436" marR="91436" marT="45718" marB="45718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Родители</a:t>
                      </a:r>
                    </a:p>
                  </a:txBody>
                  <a:tcPr marL="91436" marR="91436" marT="45718" marB="45718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460185"/>
                  </a:ext>
                </a:extLst>
              </a:tr>
              <a:tr h="4079546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Активизирует необходимые знания (анализирует, синтезирует, обобщает, систематизирует).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Осознаёт потребность в новых знаниях.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Наблюдает за птицами во время прогулки.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Рассматривает иллюстрации.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Создает рисунки, поделки.</a:t>
                      </a:r>
                    </a:p>
                  </a:txBody>
                  <a:tcPr marL="91436" marR="91436" marT="45718" marB="45718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Побуждает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 к активизации необходимых знаний, их анализу, синтезу, обобщению и систематизации.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Подводит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детей к выводу о недостаточности имеющихся знаний или умений.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Мотивирует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к поиску новых знаний или умений.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Наблюдает, советует, направляет и контролирует деятельность детей и даёт консультации родителям. Проводит цикл занятий на тему «Птицы», проведение наблюдений за птицами, чтение художественной литературы.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Делает фото - репортаж с прогулки Отчёт с демонстрацией материалов.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Планируют прогулки с детьми по городу, читают книги о птицах,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Заучивают с детьми стихи о птицах,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Собирают интересную информацию. Знакомятся с консультацией по теме.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Изготавливают кормушки вместе с детьми.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36" marR="91436" marT="45718" marB="45718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7264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84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2060"/>
                </a:solidFill>
                <a:effectLst/>
                <a:latin typeface="Monotype Corsiva" pitchFamily="66" charset="0"/>
              </a:rPr>
              <a:t>Заключительный</a:t>
            </a:r>
            <a:r>
              <a:rPr lang="ru-RU" dirty="0">
                <a:ln w="3175" cmpd="sng">
                  <a:noFill/>
                </a:ln>
                <a:solidFill>
                  <a:prstClr val="black"/>
                </a:solidFill>
                <a:effectLst/>
                <a:latin typeface="Corbel" panose="020B0503020204020204"/>
              </a:rPr>
              <a:t/>
            </a:r>
            <a:br>
              <a:rPr lang="ru-RU" dirty="0">
                <a:ln w="3175" cmpd="sng">
                  <a:noFill/>
                </a:ln>
                <a:solidFill>
                  <a:prstClr val="black"/>
                </a:solidFill>
                <a:effectLst/>
                <a:latin typeface="Corbel" panose="020B0503020204020204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224092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u="sng" dirty="0">
                <a:solidFill>
                  <a:prstClr val="black"/>
                </a:solidFill>
                <a:latin typeface="Constantia" panose="02030602050306030303" pitchFamily="18" charset="0"/>
              </a:rPr>
              <a:t>Цель: </a:t>
            </a:r>
            <a:r>
              <a:rPr lang="ru-RU" altLang="ru-RU" b="1" dirty="0">
                <a:solidFill>
                  <a:prstClr val="black"/>
                </a:solidFill>
                <a:latin typeface="Constantia" panose="02030602050306030303" pitchFamily="18" charset="0"/>
              </a:rPr>
              <a:t> </a:t>
            </a:r>
            <a:r>
              <a:rPr lang="ru-RU" altLang="ru-RU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подведение итогов </a:t>
            </a:r>
            <a:r>
              <a:rPr lang="ru-RU" altLang="ru-RU" b="1" dirty="0">
                <a:solidFill>
                  <a:prstClr val="black"/>
                </a:solidFill>
                <a:latin typeface="Constantia" panose="02030602050306030303" pitchFamily="18" charset="0"/>
              </a:rPr>
              <a:t>проекта </a:t>
            </a: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0930556"/>
              </p:ext>
            </p:extLst>
          </p:nvPr>
        </p:nvGraphicFramePr>
        <p:xfrm>
          <a:off x="729482" y="1844824"/>
          <a:ext cx="7705724" cy="3243262"/>
        </p:xfrm>
        <a:graphic>
          <a:graphicData uri="http://schemas.openxmlformats.org/drawingml/2006/table">
            <a:tbl>
              <a:tblPr/>
              <a:tblGrid>
                <a:gridCol w="2304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4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5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858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Ребенок </a:t>
                      </a:r>
                      <a:r>
                        <a:rPr kumimoji="0" lang="en-US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 Antiqua" pitchFamily="18" charset="0"/>
                        </a:rPr>
                        <a:t> 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3" marR="91433" marT="45736" marB="457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Педагог </a:t>
                      </a:r>
                    </a:p>
                  </a:txBody>
                  <a:tcPr marL="91433" marR="91433" marT="45736" marB="457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</a:rPr>
                        <a:t>Родители</a:t>
                      </a:r>
                    </a:p>
                  </a:txBody>
                  <a:tcPr marL="91433" marR="91433" marT="45736" marB="457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7404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Присваивает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новые знания и умения.</a:t>
                      </a:r>
                    </a:p>
                    <a:p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Применяет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полученные знания.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Участвует в развлечении «Птички на кормушке», выполняет задания</a:t>
                      </a:r>
                      <a:endParaRPr kumimoji="0" lang="ru-RU" altLang="ru-RU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33" marR="91433" marT="45736" marB="457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Выделяет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новые знания.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Организует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применение полученных знаний.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Итоговое оценивание результатов проектной деятельности.</a:t>
                      </a:r>
                      <a:endParaRPr kumimoji="0" lang="ru-RU" alt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 Light" pitchFamily="34" charset="0"/>
                        <a:ea typeface="Calibri Light" pitchFamily="34" charset="0"/>
                        <a:cs typeface="Calibri Light" pitchFamily="34" charset="0"/>
                      </a:endParaRPr>
                    </a:p>
                  </a:txBody>
                  <a:tcPr marL="91433" marR="91433" marT="45736" marB="457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20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8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6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4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rgbClr val="2E75B6"/>
                        </a:buClr>
                        <a:buSzPct val="145000"/>
                        <a:buFont typeface="Arial" charset="0"/>
                        <a:defRPr sz="1200" kern="1200">
                          <a:solidFill>
                            <a:schemeClr val="tx1"/>
                          </a:solidFill>
                          <a:latin typeface="Corbe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Помогают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детям развесить кормушки на участке детского сада, около своего дома.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kumimoji="0" lang="ru-RU" altLang="ru-RU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1433" marR="91433" marT="45736" marB="45736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9482" y="5238550"/>
            <a:ext cx="7705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u="sng" dirty="0">
                <a:solidFill>
                  <a:prstClr val="black"/>
                </a:solidFill>
                <a:latin typeface="Constantia" panose="02030602050306030303" pitchFamily="18" charset="0"/>
              </a:rPr>
              <a:t>Результат:</a:t>
            </a:r>
            <a:r>
              <a:rPr lang="ru-RU" altLang="ru-RU" b="1" i="1" dirty="0">
                <a:solidFill>
                  <a:prstClr val="black"/>
                </a:solidFill>
                <a:latin typeface="Constantia" panose="02030602050306030303" pitchFamily="18" charset="0"/>
              </a:rPr>
              <a:t> </a:t>
            </a:r>
            <a:r>
              <a:rPr lang="ru-RU" altLang="ru-RU" b="1" dirty="0">
                <a:solidFill>
                  <a:prstClr val="black"/>
                </a:solidFill>
                <a:latin typeface="Constantia" panose="02030602050306030303" pitchFamily="18" charset="0"/>
              </a:rPr>
              <a:t>Дети и родители приобрели опыт  </a:t>
            </a:r>
            <a:r>
              <a:rPr lang="ru-RU" altLang="ru-RU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совместной </a:t>
            </a:r>
            <a:r>
              <a:rPr lang="ru-RU" altLang="ru-RU" b="1" dirty="0">
                <a:solidFill>
                  <a:prstClr val="black"/>
                </a:solidFill>
                <a:latin typeface="Constantia" panose="02030602050306030303" pitchFamily="18" charset="0"/>
              </a:rPr>
              <a:t>деятельности, в том числе </a:t>
            </a:r>
            <a:r>
              <a:rPr lang="ru-RU" altLang="ru-RU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совместного  </a:t>
            </a:r>
            <a:r>
              <a:rPr lang="ru-RU" altLang="ru-RU" b="1" dirty="0">
                <a:solidFill>
                  <a:prstClr val="black"/>
                </a:solidFill>
                <a:latin typeface="Constantia" panose="02030602050306030303" pitchFamily="18" charset="0"/>
              </a:rPr>
              <a:t>со </a:t>
            </a:r>
            <a:r>
              <a:rPr lang="ru-RU" altLang="ru-RU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взрослыми </a:t>
            </a:r>
            <a:r>
              <a:rPr lang="ru-RU" altLang="ru-RU" b="1" dirty="0">
                <a:solidFill>
                  <a:prstClr val="black"/>
                </a:solidFill>
                <a:latin typeface="Constantia" panose="02030602050306030303" pitchFamily="18" charset="0"/>
              </a:rPr>
              <a:t>решения </a:t>
            </a:r>
            <a:r>
              <a:rPr lang="ru-RU" altLang="ru-RU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проблемы.</a:t>
            </a:r>
            <a:endParaRPr lang="ru-RU" altLang="ru-RU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6" name="Стрелка вправо с вырезом 5">
            <a:hlinkClick r:id="rId2" action="ppaction://hlinksldjump"/>
          </p:cNvPr>
          <p:cNvSpPr/>
          <p:nvPr/>
        </p:nvSpPr>
        <p:spPr>
          <a:xfrm>
            <a:off x="7482335" y="607002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090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400" b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Планируемые</a:t>
            </a:r>
            <a:r>
              <a:rPr lang="ru-RU" altLang="ru-RU" sz="4400" b="1" dirty="0">
                <a:solidFill>
                  <a:srgbClr val="0B5395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ru-RU" altLang="ru-RU" sz="4400" b="1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результаты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883733"/>
            <a:ext cx="7632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у детей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сформируется забота о пернатых друзьях и их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охране;</a:t>
            </a:r>
            <a:endParaRPr lang="ru-RU" sz="2400" dirty="0">
              <a:solidFill>
                <a:srgbClr val="000000"/>
              </a:solidFill>
              <a:latin typeface="Neo Sans Intel"/>
              <a:ea typeface="Times New Roman" panose="02020603050405020304" pitchFamily="18" charset="0"/>
              <a:cs typeface="Neo Sans Intel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б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удут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знать, называть зимующих птиц (воробей, голубь, галка, ворона, синица, снегирь,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сверистель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);</a:t>
            </a:r>
            <a:endParaRPr lang="ru-RU" sz="2400" dirty="0">
              <a:solidFill>
                <a:srgbClr val="000000"/>
              </a:solidFill>
              <a:latin typeface="Neo Sans Intel"/>
              <a:ea typeface="Times New Roman" panose="02020603050405020304" pitchFamily="18" charset="0"/>
              <a:cs typeface="Neo Sans Intel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н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аучатся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отличать и сравнивать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птиц;</a:t>
            </a:r>
            <a:endParaRPr lang="ru-RU" sz="2400" dirty="0">
              <a:solidFill>
                <a:srgbClr val="000000"/>
              </a:solidFill>
              <a:latin typeface="Neo Sans Intel"/>
              <a:ea typeface="Times New Roman" panose="02020603050405020304" pitchFamily="18" charset="0"/>
              <a:cs typeface="Neo Sans Intel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н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аучатся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совместно с родителями изготавливать съедобную птичью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кормушку;</a:t>
            </a:r>
            <a:endParaRPr lang="ru-RU" sz="2400" dirty="0">
              <a:solidFill>
                <a:srgbClr val="000000"/>
              </a:solidFill>
              <a:latin typeface="Neo Sans Intel"/>
              <a:ea typeface="Times New Roman" panose="02020603050405020304" pitchFamily="18" charset="0"/>
              <a:cs typeface="Neo Sans Intel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б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удут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знать, какими кормами, и как подкармливать птиц.</a:t>
            </a:r>
            <a:endParaRPr lang="ru-RU" sz="2400" dirty="0">
              <a:solidFill>
                <a:srgbClr val="000000"/>
              </a:solidFill>
              <a:latin typeface="Neo Sans Intel"/>
              <a:ea typeface="Times New Roman" panose="02020603050405020304" pitchFamily="18" charset="0"/>
              <a:cs typeface="Neo Sans Inte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1052736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После завершения </a:t>
            </a: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проекта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89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52128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002060"/>
                </a:solidFill>
                <a:effectLst/>
                <a:latin typeface="Monotype Corsiva" pitchFamily="66" charset="0"/>
              </a:rPr>
              <a:t>Фотогалерея</a:t>
            </a:r>
          </a:p>
        </p:txBody>
      </p:sp>
      <p:pic>
        <p:nvPicPr>
          <p:cNvPr id="2050" name="Picture 2" descr="https://i.gifer.com/YUM3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24744"/>
            <a:ext cx="6479284" cy="485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8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Занимаемся и играем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87208" y="1839624"/>
            <a:ext cx="3331455" cy="310668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719707"/>
            <a:ext cx="3740739" cy="3338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36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«Будьте добрыми душой, покормите птиц зимой!»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591779" y="2224514"/>
            <a:ext cx="3960441" cy="36331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Наблюдаем за птицами на участке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84181" y="2292284"/>
            <a:ext cx="3579670" cy="268475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68556" y="2292282"/>
            <a:ext cx="3579672" cy="2684753"/>
          </a:xfrm>
        </p:spPr>
      </p:pic>
    </p:spTree>
    <p:extLst>
      <p:ext uri="{BB962C8B-B14F-4D97-AF65-F5344CB8AC3E}">
        <p14:creationId xmlns:p14="http://schemas.microsoft.com/office/powerpoint/2010/main" val="178738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Лепим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55574" y="2406191"/>
            <a:ext cx="4032449" cy="302433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91706" y="2382431"/>
            <a:ext cx="4032449" cy="3071862"/>
          </a:xfrm>
        </p:spPr>
      </p:pic>
    </p:spTree>
    <p:extLst>
      <p:ext uri="{BB962C8B-B14F-4D97-AF65-F5344CB8AC3E}">
        <p14:creationId xmlns:p14="http://schemas.microsoft.com/office/powerpoint/2010/main" val="187373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268316" y="1476100"/>
            <a:ext cx="3685203" cy="413461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98184" y="2154744"/>
            <a:ext cx="3631486" cy="2723615"/>
          </a:xfrm>
        </p:spPr>
      </p:pic>
    </p:spTree>
    <p:extLst>
      <p:ext uri="{BB962C8B-B14F-4D97-AF65-F5344CB8AC3E}">
        <p14:creationId xmlns:p14="http://schemas.microsoft.com/office/powerpoint/2010/main" val="319259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8442"/>
            <a:ext cx="8229600" cy="1046302"/>
          </a:xfrm>
        </p:spPr>
        <p:txBody>
          <a:bodyPr/>
          <a:lstStyle/>
          <a:p>
            <a:r>
              <a:rPr lang="ru-RU" dirty="0" smtClean="0"/>
              <a:t>Готовим дома птицам угощение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5776" y="1124744"/>
            <a:ext cx="4464496" cy="5564444"/>
          </a:xfrm>
        </p:spPr>
      </p:pic>
    </p:spTree>
    <p:extLst>
      <p:ext uri="{BB962C8B-B14F-4D97-AF65-F5344CB8AC3E}">
        <p14:creationId xmlns:p14="http://schemas.microsoft.com/office/powerpoint/2010/main" val="94972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съедобные кормушки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694" y="3212976"/>
            <a:ext cx="4103142" cy="3077356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728" y="1417638"/>
            <a:ext cx="4025966" cy="3019474"/>
          </a:xfrm>
        </p:spPr>
      </p:pic>
    </p:spTree>
    <p:extLst>
      <p:ext uri="{BB962C8B-B14F-4D97-AF65-F5344CB8AC3E}">
        <p14:creationId xmlns:p14="http://schemas.microsoft.com/office/powerpoint/2010/main" val="190706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BACC6">
                    <a:lumMod val="50000"/>
                  </a:srgbClr>
                </a:solidFill>
              </a:rPr>
              <a:t>Развешиваем кормушки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609890"/>
            <a:ext cx="3202136" cy="426951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600200"/>
            <a:ext cx="3216672" cy="4288896"/>
          </a:xfrm>
        </p:spPr>
      </p:pic>
    </p:spTree>
    <p:extLst>
      <p:ext uri="{BB962C8B-B14F-4D97-AF65-F5344CB8AC3E}">
        <p14:creationId xmlns:p14="http://schemas.microsoft.com/office/powerpoint/2010/main" val="310085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ntelkot.ru/upload/2391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45470">
            <a:off x="2788491" y="2587754"/>
            <a:ext cx="3417827" cy="307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unnats.narod.ru/kormushki2012.files/image002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908720"/>
            <a:ext cx="5503193" cy="142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76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>
                <a:solidFill>
                  <a:prstClr val="black"/>
                </a:solidFill>
                <a:effectLst/>
                <a:latin typeface="Corbel" panose="020B0503020204020204"/>
              </a:rPr>
              <a:t>Библиография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358168"/>
            <a:ext cx="836327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dirty="0" err="1">
                <a:solidFill>
                  <a:prstClr val="black"/>
                </a:solidFill>
                <a:latin typeface="Book Antiqua" panose="02040602050305030304" pitchFamily="18" charset="0"/>
              </a:rPr>
              <a:t>Валясэк</a:t>
            </a:r>
            <a:r>
              <a:rPr lang="ru-RU" alt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 Б. Метод проектов как творческая работа педагога // Первое сентября, № 9–2004, с. 12–15. 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dirty="0" err="1">
                <a:solidFill>
                  <a:prstClr val="black"/>
                </a:solidFill>
                <a:latin typeface="Book Antiqua" panose="02040602050305030304" pitchFamily="18" charset="0"/>
              </a:rPr>
              <a:t>Веракса</a:t>
            </a:r>
            <a:r>
              <a:rPr lang="ru-RU" alt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 Н. Е., </a:t>
            </a:r>
            <a:r>
              <a:rPr lang="ru-RU" altLang="ru-RU" dirty="0" err="1">
                <a:solidFill>
                  <a:prstClr val="black"/>
                </a:solidFill>
                <a:latin typeface="Book Antiqua" panose="02040602050305030304" pitchFamily="18" charset="0"/>
              </a:rPr>
              <a:t>Веракса</a:t>
            </a:r>
            <a:r>
              <a:rPr lang="ru-RU" alt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 А. Н. Проектная деятельность дошкольников. Пособие для педагогов дошкольных учреждений / Н. Е. </a:t>
            </a:r>
            <a:r>
              <a:rPr lang="ru-RU" altLang="ru-RU" dirty="0" err="1">
                <a:solidFill>
                  <a:prstClr val="black"/>
                </a:solidFill>
                <a:latin typeface="Book Antiqua" panose="02040602050305030304" pitchFamily="18" charset="0"/>
              </a:rPr>
              <a:t>Веракса</a:t>
            </a:r>
            <a:r>
              <a:rPr lang="ru-RU" alt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, А.Н. </a:t>
            </a:r>
            <a:r>
              <a:rPr lang="ru-RU" altLang="ru-RU" dirty="0" err="1">
                <a:solidFill>
                  <a:prstClr val="black"/>
                </a:solidFill>
                <a:latin typeface="Book Antiqua" panose="02040602050305030304" pitchFamily="18" charset="0"/>
              </a:rPr>
              <a:t>Веракса</a:t>
            </a:r>
            <a:r>
              <a:rPr lang="ru-RU" alt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. — М.: Мозаика-Синтез, 2008. – 112 с</a:t>
            </a:r>
            <a:r>
              <a:rPr lang="ru-RU" alt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Интернет-ресурсы: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https://givotniymir.ru/zimuyushhie-pticy-nazvaniya-opisaniya-i-osobennosti-zimuyushhix-ptic</a:t>
            </a:r>
            <a:r>
              <a:rPr lang="en-US" dirty="0" smtClean="0">
                <a:hlinkClick r:id="rId2"/>
              </a:rPr>
              <a:t>/</a:t>
            </a:r>
            <a:r>
              <a:rPr lang="ru-RU" dirty="0"/>
              <a:t>(дата обращения </a:t>
            </a:r>
            <a:r>
              <a:rPr lang="ru-RU" dirty="0" smtClean="0"/>
              <a:t>08.02.20 </a:t>
            </a:r>
            <a:r>
              <a:rPr lang="ru-RU" dirty="0"/>
              <a:t>г</a:t>
            </a:r>
            <a:r>
              <a:rPr lang="ru-RU" dirty="0" smtClean="0"/>
              <a:t>.)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heaclub.ru/chem-mozhno-i-chem-nelzya-kormit-ptic-zimoj-v-kormushke-tablica-chem-luchshe-kormit-zimuyushhih-ulichnyh-ptic-zimoj-v-gorode-korm-dlya-ptic-v-kormushku-chto-edyat-vorobi-sinichki-snegiri-dyatly</a:t>
            </a:r>
            <a:r>
              <a:rPr lang="ru-RU" dirty="0"/>
              <a:t>(дата обращения </a:t>
            </a:r>
            <a:r>
              <a:rPr lang="ru-RU" dirty="0" smtClean="0"/>
              <a:t>10.02.20 </a:t>
            </a:r>
            <a:r>
              <a:rPr lang="ru-RU" dirty="0"/>
              <a:t>г</a:t>
            </a:r>
            <a:r>
              <a:rPr lang="ru-RU" dirty="0" smtClean="0"/>
              <a:t>.)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po-ymy.ru/detskie-zagadki-pro-zimuyushhix-ptic-s-otvetami.html</a:t>
            </a:r>
            <a:r>
              <a:rPr lang="ru-RU" dirty="0">
                <a:solidFill>
                  <a:prstClr val="black"/>
                </a:solidFill>
              </a:rPr>
              <a:t>(дата обращения </a:t>
            </a:r>
            <a:r>
              <a:rPr lang="ru-RU" dirty="0" smtClean="0">
                <a:solidFill>
                  <a:prstClr val="black"/>
                </a:solidFill>
              </a:rPr>
              <a:t>14.02.20 </a:t>
            </a:r>
            <a:r>
              <a:rPr lang="ru-RU" dirty="0">
                <a:solidFill>
                  <a:prstClr val="black"/>
                </a:solidFill>
              </a:rPr>
              <a:t>г.)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infourok.ru/podborka-rasskazov-o-pticah-dlya-doshkolnikov-3636418.html</a:t>
            </a:r>
            <a:r>
              <a:rPr lang="ru-RU" dirty="0"/>
              <a:t>(дата обращения 14.02.20 г.)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ru-RU" dirty="0"/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ru-RU" dirty="0"/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ru-RU" altLang="ru-RU" dirty="0" smtClean="0">
              <a:solidFill>
                <a:prstClr val="black"/>
              </a:solidFill>
              <a:latin typeface="Book Antiqua" panose="02040602050305030304" pitchFamily="18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ru-RU" altLang="ru-RU" dirty="0">
              <a:solidFill>
                <a:prstClr val="black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38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619672" y="476672"/>
            <a:ext cx="6501101" cy="1345235"/>
            <a:chOff x="338810" y="2237"/>
            <a:chExt cx="6501101" cy="1345235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338810" y="2237"/>
              <a:ext cx="6402826" cy="1345235"/>
            </a:xfrm>
            <a:prstGeom prst="roundRect">
              <a:avLst>
                <a:gd name="adj" fmla="val 10000"/>
              </a:avLst>
            </a:prstGeom>
            <a:solidFill>
              <a:srgbClr val="00FFFF"/>
            </a:solidFill>
            <a:ln w="15875" cap="rnd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4" name="Скругленный прямоугольник 4"/>
            <p:cNvSpPr txBox="1"/>
            <p:nvPr/>
          </p:nvSpPr>
          <p:spPr>
            <a:xfrm>
              <a:off x="515887" y="81039"/>
              <a:ext cx="6324024" cy="126643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02870" tIns="68580" rIns="102870" bIns="68580" numCol="1" spcCol="1270" anchor="ctr" anchorCtr="0">
              <a:noAutofit/>
            </a:bodyPr>
            <a:lstStyle/>
            <a:p>
              <a:pPr marL="0" marR="0" lvl="0" indent="0" algn="ctr" defTabSz="24003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54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onotype Corsiva" panose="03010101010201010101" pitchFamily="66" charset="0"/>
                  <a:ea typeface="+mn-ea"/>
                  <a:cs typeface="+mn-cs"/>
                </a:rPr>
                <a:t>Типология проекта</a:t>
              </a:r>
              <a:endParaRPr kumimoji="0" lang="ru-RU" sz="5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403648" y="2216755"/>
            <a:ext cx="6618850" cy="1345235"/>
            <a:chOff x="1418451" y="1589615"/>
            <a:chExt cx="5130625" cy="1345235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572199" y="1589615"/>
              <a:ext cx="4976877" cy="1345235"/>
            </a:xfrm>
            <a:prstGeom prst="roundRect">
              <a:avLst>
                <a:gd name="adj" fmla="val 16670"/>
              </a:avLst>
            </a:prstGeom>
            <a:solidFill>
              <a:srgbClr val="00FF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 txBox="1"/>
            <p:nvPr/>
          </p:nvSpPr>
          <p:spPr>
            <a:xfrm>
              <a:off x="1418451" y="1717213"/>
              <a:ext cx="4845515" cy="12138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6032" tIns="256032" rIns="256032" bIns="256032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kern="1200" dirty="0">
                <a:solidFill>
                  <a:schemeClr val="tx1"/>
                </a:solidFill>
                <a:latin typeface="Monotype Corsiva" panose="03010101010201010101" pitchFamily="66" charset="0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601994" y="2636912"/>
            <a:ext cx="64728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Ознакомительно-ориентировочный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601994" y="3678091"/>
            <a:ext cx="6420504" cy="1345235"/>
            <a:chOff x="1572198" y="3096279"/>
            <a:chExt cx="4976878" cy="1345235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1572199" y="3096279"/>
              <a:ext cx="4976877" cy="1345235"/>
            </a:xfrm>
            <a:prstGeom prst="roundRect">
              <a:avLst>
                <a:gd name="adj" fmla="val 16670"/>
              </a:avLst>
            </a:prstGeom>
            <a:solidFill>
              <a:srgbClr val="00FFFF"/>
            </a:solidFill>
            <a:ln w="15875" cap="rnd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2" name="Скругленный прямоугольник 4"/>
            <p:cNvSpPr txBox="1"/>
            <p:nvPr/>
          </p:nvSpPr>
          <p:spPr>
            <a:xfrm>
              <a:off x="1572198" y="3224271"/>
              <a:ext cx="4845515" cy="121387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256032" tIns="256032" rIns="256032" bIns="256032" numCol="1" spcCol="1270" anchor="ctr" anchorCtr="0">
              <a:noAutofit/>
            </a:bodyPr>
            <a:lstStyle/>
            <a:p>
              <a:pPr marL="0" marR="0" lvl="0" indent="0" algn="ctr" defTabSz="1600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onotype Corsiva" panose="03010101010201010101" pitchFamily="66" charset="0"/>
                  <a:ea typeface="+mn-ea"/>
                  <a:cs typeface="+mn-cs"/>
                </a:rPr>
                <a:t>Межпредметный</a:t>
              </a:r>
              <a:r>
                <a:rPr kumimoji="0" lang="ru-RU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orbel" panose="020B0503020204020204"/>
                  <a:ea typeface="+mn-ea"/>
                  <a:cs typeface="+mn-cs"/>
                </a:rPr>
                <a:t> </a:t>
              </a:r>
              <a:endPara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628172" y="5147948"/>
            <a:ext cx="6420504" cy="1345235"/>
            <a:chOff x="1561400" y="4582266"/>
            <a:chExt cx="4976877" cy="134523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1561400" y="4582266"/>
              <a:ext cx="4976877" cy="1345235"/>
            </a:xfrm>
            <a:prstGeom prst="roundRect">
              <a:avLst>
                <a:gd name="adj" fmla="val 16670"/>
              </a:avLst>
            </a:prstGeom>
            <a:solidFill>
              <a:srgbClr val="00FFFF"/>
            </a:solidFill>
            <a:ln w="15875" cap="rnd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5" name="Скругленный прямоугольник 4"/>
            <p:cNvSpPr txBox="1"/>
            <p:nvPr/>
          </p:nvSpPr>
          <p:spPr>
            <a:xfrm>
              <a:off x="1627081" y="4647947"/>
              <a:ext cx="4845515" cy="121387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256032" tIns="256032" rIns="256032" bIns="256032" numCol="1" spcCol="1270" anchor="ctr" anchorCtr="0">
              <a:noAutofit/>
            </a:bodyPr>
            <a:lstStyle/>
            <a:p>
              <a:pPr marL="0" marR="0" lvl="0" indent="0" algn="ctr" defTabSz="1600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onotype Corsiva" panose="03010101010201010101" pitchFamily="66" charset="0"/>
                  <a:ea typeface="+mn-ea"/>
                  <a:cs typeface="+mn-cs"/>
                </a:rPr>
                <a:t>Групповой</a:t>
              </a:r>
              <a:endPara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754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400" b="1" dirty="0">
                <a:solidFill>
                  <a:prstClr val="black"/>
                </a:solidFill>
                <a:effectLst/>
                <a:latin typeface="Monotype Corsiva" panose="03010101010201010101" pitchFamily="66" charset="0"/>
              </a:rPr>
              <a:t>Участники проекта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1475656" y="1556792"/>
            <a:ext cx="6624736" cy="1292502"/>
            <a:chOff x="0" y="0"/>
            <a:chExt cx="6624736" cy="1292502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0"/>
              <a:ext cx="6624736" cy="1292502"/>
            </a:xfrm>
            <a:prstGeom prst="roundRect">
              <a:avLst>
                <a:gd name="adj" fmla="val 10000"/>
              </a:avLst>
            </a:prstGeom>
            <a:solidFill>
              <a:srgbClr val="00B0F0"/>
            </a:solidFill>
            <a:ln w="15875" cap="rnd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7" name="Скругленный прямоугольник 4"/>
            <p:cNvSpPr txBox="1"/>
            <p:nvPr/>
          </p:nvSpPr>
          <p:spPr>
            <a:xfrm>
              <a:off x="1454197" y="0"/>
              <a:ext cx="5170538" cy="129250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marR="0" lvl="0" indent="0" algn="ctr" defTabSz="1600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orbel" panose="020B0503020204020204"/>
                  <a:ea typeface="+mn-ea"/>
                  <a:cs typeface="+mn-cs"/>
                </a:rPr>
                <a:t>   </a:t>
              </a:r>
              <a:r>
                <a:rPr kumimoji="0" lang="ru-RU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onotype Corsiva" panose="03010101010201010101" pitchFamily="66" charset="0"/>
                  <a:ea typeface="+mn-ea"/>
                  <a:cs typeface="+mn-cs"/>
                </a:rPr>
                <a:t>Дети раннего возраста </a:t>
              </a:r>
            </a:p>
            <a:p>
              <a:pPr marL="0" marR="0" lvl="0" indent="0" algn="ctr" defTabSz="1600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onotype Corsiva" panose="03010101010201010101" pitchFamily="66" charset="0"/>
                  <a:ea typeface="+mn-ea"/>
                  <a:cs typeface="+mn-cs"/>
                </a:rPr>
                <a:t>(2-3 года)</a:t>
              </a:r>
              <a:endPara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501875" y="3140968"/>
            <a:ext cx="6624736" cy="1292502"/>
            <a:chOff x="0" y="1440157"/>
            <a:chExt cx="6624736" cy="1292502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0" y="1440157"/>
              <a:ext cx="6624736" cy="1292502"/>
            </a:xfrm>
            <a:prstGeom prst="roundRect">
              <a:avLst>
                <a:gd name="adj" fmla="val 10000"/>
              </a:avLst>
            </a:prstGeom>
            <a:solidFill>
              <a:srgbClr val="00B0F0"/>
            </a:solidFill>
            <a:ln w="15875" cap="rnd" cmpd="sng" algn="ctr">
              <a:solidFill>
                <a:srgbClr val="5B9BD5"/>
              </a:solidFill>
              <a:prstDash val="solid"/>
            </a:ln>
            <a:effectLst/>
          </p:spPr>
        </p:sp>
        <p:sp>
          <p:nvSpPr>
            <p:cNvPr id="10" name="Скругленный прямоугольник 4"/>
            <p:cNvSpPr txBox="1"/>
            <p:nvPr/>
          </p:nvSpPr>
          <p:spPr>
            <a:xfrm>
              <a:off x="1454197" y="1440157"/>
              <a:ext cx="5170538" cy="129250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marR="0" lvl="0" indent="0" algn="ctr" defTabSz="1600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onotype Corsiva" panose="03010101010201010101" pitchFamily="66" charset="0"/>
                  <a:ea typeface="+mn-ea"/>
                  <a:cs typeface="+mn-cs"/>
                </a:rPr>
                <a:t>Воспитатели</a:t>
              </a:r>
              <a:endPara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501874" y="4725144"/>
            <a:ext cx="6624736" cy="1292502"/>
            <a:chOff x="0" y="2843505"/>
            <a:chExt cx="6624736" cy="1292502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0" y="2843505"/>
              <a:ext cx="6624736" cy="1292502"/>
            </a:xfrm>
            <a:prstGeom prst="roundRect">
              <a:avLst>
                <a:gd name="adj" fmla="val 10000"/>
              </a:avLst>
            </a:prstGeom>
            <a:solidFill>
              <a:srgbClr val="00B0F0"/>
            </a:solidFill>
            <a:ln w="15875" cap="rnd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3" name="Скругленный прямоугольник 4"/>
            <p:cNvSpPr txBox="1"/>
            <p:nvPr/>
          </p:nvSpPr>
          <p:spPr>
            <a:xfrm>
              <a:off x="1454197" y="2843505"/>
              <a:ext cx="5170538" cy="129250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marR="0" lvl="0" indent="0" algn="ctr" defTabSz="1600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6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onotype Corsiva" panose="03010101010201010101" pitchFamily="66" charset="0"/>
                  <a:ea typeface="+mn-ea"/>
                  <a:cs typeface="+mn-cs"/>
                </a:rPr>
                <a:t>Родители</a:t>
              </a:r>
              <a:endPara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endParaRPr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3221237"/>
            <a:ext cx="1463167" cy="110347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4800894"/>
            <a:ext cx="1463167" cy="114100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9" y="1659988"/>
            <a:ext cx="1429678" cy="1094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 dirty="0">
                <a:solidFill>
                  <a:prstClr val="black"/>
                </a:solidFill>
                <a:effectLst/>
                <a:latin typeface="Monotype Corsiva" panose="03010101010201010101" pitchFamily="66" charset="0"/>
              </a:rPr>
              <a:t>Аннотация проекта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17638"/>
            <a:ext cx="80752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проект направлен на ознакомление детей с </a:t>
            </a:r>
            <a:r>
              <a:rPr 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зимующими птицами в городе Рыбинске. </a:t>
            </a: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Данный проект стимулирует </a:t>
            </a:r>
            <a:r>
              <a:rPr 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интерес и заботу </a:t>
            </a: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к </a:t>
            </a:r>
            <a:r>
              <a:rPr 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родной природе края</a:t>
            </a: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. Проект может быть проведен с воспитанниками </a:t>
            </a:r>
            <a:r>
              <a:rPr 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 младшего и более старшего дошкольного </a:t>
            </a: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возраста. </a:t>
            </a:r>
            <a:endParaRPr lang="ru-RU" dirty="0" smtClean="0">
              <a:solidFill>
                <a:prstClr val="black"/>
              </a:solidFill>
              <a:latin typeface="Book Antiqua" panose="0204060205030503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>
              <a:solidFill>
                <a:prstClr val="black"/>
              </a:solidFill>
              <a:latin typeface="Book Antiqua" panose="02040602050305030304" pitchFamily="18" charset="0"/>
            </a:endParaRP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проект может быть реализован в рамках образовательных областей: познавательное, речевое</a:t>
            </a:r>
            <a:r>
              <a:rPr 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, физическое, </a:t>
            </a: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социально-коммуникативное, художественно-эстетическое развитие. Краткосрочный: </a:t>
            </a:r>
            <a:r>
              <a:rPr 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1 неделя. </a:t>
            </a: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Пособие предназначено, педагогам дошкольного образования, родителям и детям.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>
              <a:solidFill>
                <a:prstClr val="black"/>
              </a:solidFill>
              <a:latin typeface="Book Antiqua" panose="02040602050305030304" pitchFamily="18" charset="0"/>
            </a:endParaRP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воспитанники </a:t>
            </a:r>
            <a:r>
              <a:rPr 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знакомятся с информацией о птицах. </a:t>
            </a: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Итоговый продукт: </a:t>
            </a:r>
            <a:r>
              <a:rPr 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«съедобная кормушка». </a:t>
            </a: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В завершение проекта проведение  </a:t>
            </a:r>
            <a:r>
              <a:rPr 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развлечения </a:t>
            </a: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«</a:t>
            </a:r>
            <a:r>
              <a:rPr 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Птички </a:t>
            </a: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на </a:t>
            </a:r>
            <a:r>
              <a:rPr 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кормушке». </a:t>
            </a:r>
            <a:endParaRPr lang="ru-RU" dirty="0">
              <a:solidFill>
                <a:prstClr val="black"/>
              </a:solidFill>
              <a:latin typeface="Book Antiqua" panose="02040602050305030304" pitchFamily="18" charset="0"/>
            </a:endParaRP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ru-RU" dirty="0">
              <a:solidFill>
                <a:prstClr val="black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12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4800" b="1" dirty="0">
                <a:solidFill>
                  <a:prstClr val="black"/>
                </a:solidFill>
                <a:effectLst/>
                <a:latin typeface="Monotype Corsiva" panose="03010101010201010101" pitchFamily="66" charset="0"/>
              </a:rPr>
              <a:t>Цели проекта</a:t>
            </a:r>
            <a:r>
              <a:rPr lang="ru-RU" altLang="ru-RU" sz="4000" dirty="0">
                <a:solidFill>
                  <a:prstClr val="black"/>
                </a:solidFill>
                <a:effectLst/>
                <a:latin typeface="Corbel" panose="020B0503020204020204"/>
              </a:rPr>
              <a:t/>
            </a:r>
            <a:br>
              <a:rPr lang="ru-RU" altLang="ru-RU" sz="4000" dirty="0">
                <a:solidFill>
                  <a:prstClr val="black"/>
                </a:solidFill>
                <a:effectLst/>
                <a:latin typeface="Corbel" panose="020B0503020204020204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050161"/>
            <a:ext cx="4572000" cy="275767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457200" fontAlgn="base">
              <a:spcBef>
                <a:spcPct val="20000"/>
              </a:spcBef>
              <a:spcAft>
                <a:spcPts val="600"/>
              </a:spcAft>
              <a:buClr>
                <a:srgbClr val="2E75B6"/>
              </a:buClr>
              <a:buSzPct val="145000"/>
              <a:defRPr/>
            </a:pPr>
            <a:r>
              <a:rPr lang="ru-RU" altLang="ru-RU" sz="4800" b="1" dirty="0">
                <a:solidFill>
                  <a:srgbClr val="00FFFF"/>
                </a:solidFill>
                <a:latin typeface="Monotype Corsiva" panose="03010101010201010101" pitchFamily="66" charset="0"/>
                <a:hlinkClick r:id="rId2" action="ppaction://hlinksldjump"/>
              </a:rPr>
              <a:t>Образовательные</a:t>
            </a:r>
            <a:endParaRPr lang="ru-RU" altLang="ru-RU" sz="4800" dirty="0">
              <a:solidFill>
                <a:srgbClr val="00FFFF"/>
              </a:solidFill>
              <a:latin typeface="Monotype Corsiva" panose="03010101010201010101" pitchFamily="66" charset="0"/>
            </a:endParaRPr>
          </a:p>
          <a:p>
            <a:pPr lvl="0" defTabSz="457200" fontAlgn="base">
              <a:spcBef>
                <a:spcPct val="20000"/>
              </a:spcBef>
              <a:spcAft>
                <a:spcPts val="600"/>
              </a:spcAft>
              <a:buClr>
                <a:srgbClr val="2E75B6"/>
              </a:buClr>
              <a:buSzPct val="145000"/>
              <a:defRPr/>
            </a:pPr>
            <a:r>
              <a:rPr lang="ru-RU" altLang="ru-RU" sz="4800" b="1" dirty="0">
                <a:solidFill>
                  <a:srgbClr val="00FFFF"/>
                </a:solidFill>
                <a:latin typeface="Monotype Corsiva" panose="03010101010201010101" pitchFamily="66" charset="0"/>
                <a:hlinkClick r:id="rId3" action="ppaction://hlinksldjump"/>
              </a:rPr>
              <a:t>Воспитательные</a:t>
            </a:r>
            <a:r>
              <a:rPr lang="ru-RU" altLang="ru-RU" sz="4800" dirty="0">
                <a:solidFill>
                  <a:srgbClr val="00FFFF"/>
                </a:solidFill>
                <a:latin typeface="Monotype Corsiva" panose="03010101010201010101" pitchFamily="66" charset="0"/>
              </a:rPr>
              <a:t> </a:t>
            </a:r>
          </a:p>
          <a:p>
            <a:pPr lvl="0" defTabSz="457200" fontAlgn="base">
              <a:spcBef>
                <a:spcPct val="20000"/>
              </a:spcBef>
              <a:spcAft>
                <a:spcPts val="600"/>
              </a:spcAft>
              <a:buClr>
                <a:srgbClr val="2E75B6"/>
              </a:buClr>
              <a:buSzPct val="145000"/>
              <a:defRPr/>
            </a:pPr>
            <a:r>
              <a:rPr lang="ru-RU" altLang="ru-RU" sz="4800" b="1" dirty="0">
                <a:solidFill>
                  <a:srgbClr val="00FFFF"/>
                </a:solidFill>
                <a:latin typeface="Monotype Corsiva" panose="03010101010201010101" pitchFamily="66" charset="0"/>
                <a:hlinkClick r:id="rId4" action="ppaction://hlinksldjump"/>
              </a:rPr>
              <a:t>Развивающие </a:t>
            </a:r>
            <a:endParaRPr lang="ru-RU" altLang="ru-RU" sz="4800" b="1" dirty="0">
              <a:solidFill>
                <a:srgbClr val="00FFFF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29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n w="3175" cmpd="sng">
                  <a:noFill/>
                </a:ln>
                <a:solidFill>
                  <a:prstClr val="black"/>
                </a:solidFill>
                <a:effectLst/>
                <a:latin typeface="Monotype Corsiva" panose="03010101010201010101" pitchFamily="66" charset="0"/>
              </a:rPr>
              <a:t>Образовательные</a:t>
            </a:r>
            <a:br>
              <a:rPr lang="ru-RU" sz="4000" b="1" dirty="0">
                <a:ln w="3175" cmpd="sng">
                  <a:noFill/>
                </a:ln>
                <a:solidFill>
                  <a:prstClr val="black"/>
                </a:solidFill>
                <a:effectLst/>
                <a:latin typeface="Monotype Corsiva" panose="03010101010201010101" pitchFamily="66" charset="0"/>
              </a:rPr>
            </a:br>
            <a:r>
              <a:rPr lang="ru-RU" sz="4000" b="1" dirty="0">
                <a:ln w="3175" cmpd="sng">
                  <a:noFill/>
                </a:ln>
                <a:solidFill>
                  <a:prstClr val="black"/>
                </a:solidFill>
                <a:effectLst/>
                <a:latin typeface="Monotype Corsiva" panose="03010101010201010101" pitchFamily="66" charset="0"/>
              </a:rPr>
              <a:t>цель и задачи проектной деятельности </a:t>
            </a:r>
            <a:r>
              <a:rPr lang="ru-RU" dirty="0">
                <a:ln w="3175" cmpd="sng">
                  <a:noFill/>
                </a:ln>
                <a:solidFill>
                  <a:prstClr val="black"/>
                </a:solidFill>
                <a:effectLst/>
                <a:latin typeface="Corbel" panose="020B0503020204020204"/>
              </a:rPr>
              <a:t/>
            </a:r>
            <a:br>
              <a:rPr lang="ru-RU" dirty="0">
                <a:ln w="3175" cmpd="sng">
                  <a:noFill/>
                </a:ln>
                <a:solidFill>
                  <a:prstClr val="black"/>
                </a:solidFill>
                <a:effectLst/>
                <a:latin typeface="Corbel" panose="020B0503020204020204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2276872"/>
            <a:ext cx="7704856" cy="27546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just" defTabSz="457200" fontAlgn="base">
              <a:spcBef>
                <a:spcPct val="20000"/>
              </a:spcBef>
              <a:spcAft>
                <a:spcPts val="600"/>
              </a:spcAft>
              <a:buClr>
                <a:srgbClr val="2E75B6"/>
              </a:buClr>
              <a:buSzPct val="145000"/>
              <a:defRPr/>
            </a:pPr>
            <a:r>
              <a:rPr lang="ru-RU" altLang="ru-RU" sz="2800" b="1" dirty="0">
                <a:solidFill>
                  <a:prstClr val="black"/>
                </a:solidFill>
                <a:latin typeface="Monotype Corsiva" panose="03010101010201010101" pitchFamily="66" charset="0"/>
              </a:rPr>
              <a:t>Цель</a:t>
            </a:r>
            <a:r>
              <a:rPr lang="ru-RU" altLang="ru-RU" sz="2800" dirty="0">
                <a:solidFill>
                  <a:prstClr val="black"/>
                </a:solidFill>
                <a:latin typeface="Corbel" panose="020B0503020204020204"/>
              </a:rPr>
              <a:t> – 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детей с 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 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и 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поведением 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 зимой </a:t>
            </a:r>
          </a:p>
          <a:p>
            <a:pPr algn="just">
              <a:spcAft>
                <a:spcPts val="0"/>
              </a:spcAft>
            </a:pPr>
            <a:r>
              <a:rPr lang="ru-RU" altLang="ru-RU" sz="2800" b="1" dirty="0">
                <a:solidFill>
                  <a:prstClr val="black"/>
                </a:solidFill>
                <a:latin typeface="Monotype Corsiva" panose="03010101010201010101" pitchFamily="66" charset="0"/>
              </a:rPr>
              <a:t>Задачи</a:t>
            </a:r>
            <a:r>
              <a:rPr lang="ru-RU" altLang="ru-RU" sz="2800" b="1" dirty="0">
                <a:solidFill>
                  <a:prstClr val="black"/>
                </a:solidFill>
                <a:latin typeface="Corbel" panose="020B0503020204020204"/>
              </a:rPr>
              <a:t> – </a:t>
            </a:r>
            <a:r>
              <a:rPr lang="ru-RU" alt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ознакомить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детей с зимующими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птицами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;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 </a:t>
            </a:r>
          </a:p>
          <a:p>
            <a:pPr algn="just">
              <a:spcAft>
                <a:spcPts val="0"/>
              </a:spcAft>
            </a:pPr>
            <a: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знания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о роли человека в жизни зимующих птиц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.</a:t>
            </a:r>
            <a:endParaRPr lang="ru-RU" sz="2800" dirty="0">
              <a:solidFill>
                <a:srgbClr val="000000"/>
              </a:solidFill>
              <a:latin typeface="Neo Sans Intel"/>
              <a:ea typeface="Times New Roman" panose="02020603050405020304" pitchFamily="18" charset="0"/>
              <a:cs typeface="Neo Sans Intel"/>
            </a:endParaRPr>
          </a:p>
        </p:txBody>
      </p:sp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7668344" y="6021288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79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n w="3175" cmpd="sng">
                  <a:noFill/>
                </a:ln>
                <a:solidFill>
                  <a:prstClr val="black"/>
                </a:solidFill>
                <a:effectLst/>
                <a:latin typeface="Monotype Corsiva" panose="03010101010201010101" pitchFamily="66" charset="0"/>
              </a:rPr>
              <a:t>Воспитательные </a:t>
            </a:r>
            <a:br>
              <a:rPr lang="ru-RU" sz="4000" b="1" dirty="0">
                <a:ln w="3175" cmpd="sng">
                  <a:noFill/>
                </a:ln>
                <a:solidFill>
                  <a:prstClr val="black"/>
                </a:solidFill>
                <a:effectLst/>
                <a:latin typeface="Monotype Corsiva" panose="03010101010201010101" pitchFamily="66" charset="0"/>
              </a:rPr>
            </a:br>
            <a:r>
              <a:rPr lang="ru-RU" sz="4000" b="1" dirty="0">
                <a:ln w="3175" cmpd="sng">
                  <a:noFill/>
                </a:ln>
                <a:solidFill>
                  <a:prstClr val="black"/>
                </a:solidFill>
                <a:effectLst/>
                <a:latin typeface="Monotype Corsiva" panose="03010101010201010101" pitchFamily="66" charset="0"/>
              </a:rPr>
              <a:t>цель и задачи проектной деятельности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01924" y="2132856"/>
            <a:ext cx="7560840" cy="27546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just" defTabSz="457200" fontAlgn="base">
              <a:spcBef>
                <a:spcPct val="20000"/>
              </a:spcBef>
              <a:spcAft>
                <a:spcPts val="600"/>
              </a:spcAft>
              <a:buClr>
                <a:srgbClr val="2E75B6"/>
              </a:buClr>
              <a:buSzPct val="145000"/>
            </a:pPr>
            <a:r>
              <a:rPr lang="ru-RU" altLang="ru-RU" sz="2800" b="1" dirty="0">
                <a:solidFill>
                  <a:prstClr val="black"/>
                </a:solidFill>
                <a:latin typeface="Monotype Corsiva" panose="03010101010201010101" pitchFamily="66" charset="0"/>
              </a:rPr>
              <a:t>Цель </a:t>
            </a:r>
            <a:r>
              <a:rPr lang="ru-RU" altLang="ru-RU" sz="2800" dirty="0">
                <a:solidFill>
                  <a:prstClr val="black"/>
                </a:solidFill>
                <a:latin typeface="Corbel" panose="020B0503020204020204"/>
              </a:rPr>
              <a:t>- 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en-US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сопереживания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сочувствия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желания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помочь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птицам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трудных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условиях</a:t>
            </a:r>
            <a:endParaRPr lang="ru-RU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altLang="ru-RU" sz="2800" b="1" dirty="0" smtClean="0">
                <a:solidFill>
                  <a:prstClr val="black"/>
                </a:solidFill>
                <a:latin typeface="Monotype Corsiva" panose="03010101010201010101" pitchFamily="66" charset="0"/>
              </a:rPr>
              <a:t>Задачи</a:t>
            </a:r>
            <a:r>
              <a:rPr lang="ru-RU" altLang="ru-RU" sz="2800" dirty="0" smtClean="0">
                <a:solidFill>
                  <a:prstClr val="black"/>
                </a:solidFill>
                <a:latin typeface="Corbel" panose="020B0503020204020204"/>
              </a:rPr>
              <a:t> </a:t>
            </a:r>
            <a:r>
              <a:rPr lang="ru-RU" altLang="ru-RU" sz="2800" dirty="0">
                <a:solidFill>
                  <a:prstClr val="black"/>
                </a:solidFill>
                <a:latin typeface="Corbel" panose="020B0503020204020204"/>
              </a:rPr>
              <a:t>- </a:t>
            </a:r>
            <a:r>
              <a:rPr lang="ru-RU" alt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оспитывать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заботливое отношение к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птицам;</a:t>
            </a:r>
            <a:endParaRPr lang="ru-RU" sz="2800" dirty="0">
              <a:solidFill>
                <a:srgbClr val="000000"/>
              </a:solidFill>
              <a:latin typeface="Neo Sans Intel"/>
              <a:ea typeface="Times New Roman" panose="02020603050405020304" pitchFamily="18" charset="0"/>
              <a:cs typeface="Neo Sans Intel"/>
            </a:endParaRPr>
          </a:p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с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пособствовать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усвоению правил поведения при общении с птицами через наблюдение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.</a:t>
            </a:r>
            <a:endParaRPr lang="ru-RU" sz="2800" dirty="0">
              <a:solidFill>
                <a:srgbClr val="000000"/>
              </a:solidFill>
              <a:latin typeface="Neo Sans Intel"/>
              <a:ea typeface="Times New Roman" panose="02020603050405020304" pitchFamily="18" charset="0"/>
              <a:cs typeface="Neo Sans Intel"/>
            </a:endParaRPr>
          </a:p>
        </p:txBody>
      </p:sp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7380312" y="6093296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65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n w="3175" cmpd="sng">
                  <a:noFill/>
                </a:ln>
                <a:solidFill>
                  <a:prstClr val="black"/>
                </a:solidFill>
                <a:effectLst/>
                <a:latin typeface="Monotype Corsiva" panose="03010101010201010101" pitchFamily="66" charset="0"/>
              </a:rPr>
              <a:t>Развивающие </a:t>
            </a:r>
            <a:br>
              <a:rPr lang="ru-RU" sz="4000" b="1" dirty="0">
                <a:ln w="3175" cmpd="sng">
                  <a:noFill/>
                </a:ln>
                <a:solidFill>
                  <a:prstClr val="black"/>
                </a:solidFill>
                <a:effectLst/>
                <a:latin typeface="Monotype Corsiva" panose="03010101010201010101" pitchFamily="66" charset="0"/>
              </a:rPr>
            </a:br>
            <a:r>
              <a:rPr lang="ru-RU" sz="4000" b="1" dirty="0">
                <a:ln w="3175" cmpd="sng">
                  <a:noFill/>
                </a:ln>
                <a:solidFill>
                  <a:prstClr val="black"/>
                </a:solidFill>
                <a:effectLst/>
                <a:latin typeface="Monotype Corsiva" panose="03010101010201010101" pitchFamily="66" charset="0"/>
              </a:rPr>
              <a:t>цель и задачи проектной деятельности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916832"/>
            <a:ext cx="7056784" cy="4296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457200" fontAlgn="base">
              <a:spcBef>
                <a:spcPct val="20000"/>
              </a:spcBef>
              <a:spcAft>
                <a:spcPts val="600"/>
              </a:spcAft>
              <a:buClr>
                <a:srgbClr val="2E75B6"/>
              </a:buClr>
              <a:buSzPct val="145000"/>
              <a:defRPr/>
            </a:pPr>
            <a:r>
              <a:rPr lang="ru-RU" altLang="ru-RU" sz="2800" b="1" dirty="0">
                <a:solidFill>
                  <a:prstClr val="black"/>
                </a:solidFill>
                <a:latin typeface="Monotype Corsiva" panose="03010101010201010101" pitchFamily="66" charset="0"/>
              </a:rPr>
              <a:t>Цель</a:t>
            </a:r>
            <a:r>
              <a:rPr lang="ru-RU" altLang="ru-RU" sz="2800" b="1" dirty="0">
                <a:solidFill>
                  <a:prstClr val="black"/>
                </a:solidFill>
                <a:latin typeface="Corbel" panose="020B0503020204020204"/>
              </a:rPr>
              <a:t> </a:t>
            </a:r>
            <a:r>
              <a:rPr lang="ru-RU" altLang="ru-RU" sz="2800" dirty="0">
                <a:solidFill>
                  <a:prstClr val="black"/>
                </a:solidFill>
                <a:latin typeface="Corbel" panose="020B0503020204020204"/>
              </a:rPr>
              <a:t>- 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познавательных и творческих способностей у детей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раннего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возраста через организацию продуктивной деятельности (лепка,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рисование, конструирование) </a:t>
            </a:r>
          </a:p>
          <a:p>
            <a:pPr algn="just" defTabSz="457200" fontAlgn="base">
              <a:spcBef>
                <a:spcPct val="20000"/>
              </a:spcBef>
              <a:spcAft>
                <a:spcPts val="600"/>
              </a:spcAft>
              <a:buClr>
                <a:srgbClr val="2E75B6"/>
              </a:buClr>
              <a:buSzPct val="145000"/>
              <a:defRPr/>
            </a:pPr>
            <a:r>
              <a:rPr lang="ru-RU" altLang="ru-RU" sz="2800" b="1" dirty="0" smtClean="0">
                <a:solidFill>
                  <a:prstClr val="black"/>
                </a:solidFill>
                <a:latin typeface="Monotype Corsiva" panose="03010101010201010101" pitchFamily="66" charset="0"/>
              </a:rPr>
              <a:t>Задачи</a:t>
            </a:r>
            <a:r>
              <a:rPr lang="ru-RU" altLang="ru-RU" sz="2800" dirty="0" smtClean="0">
                <a:solidFill>
                  <a:prstClr val="black"/>
                </a:solidFill>
                <a:latin typeface="Corbel" panose="020B0503020204020204"/>
              </a:rPr>
              <a:t> </a:t>
            </a:r>
            <a:r>
              <a:rPr lang="ru-RU" altLang="ru-RU" sz="2800" dirty="0">
                <a:solidFill>
                  <a:prstClr val="black"/>
                </a:solidFill>
                <a:latin typeface="Corbel" panose="020B0503020204020204"/>
              </a:rPr>
              <a:t>- 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умение узнавать птиц по внешнему виду, желание наблюдать за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eo Sans Intel"/>
              </a:rPr>
              <a:t>птицами;</a:t>
            </a:r>
            <a:endParaRPr lang="ru-RU" sz="2800" dirty="0">
              <a:solidFill>
                <a:srgbClr val="000000"/>
              </a:solidFill>
              <a:latin typeface="Neo Sans Intel"/>
              <a:ea typeface="Times New Roman" panose="02020603050405020304" pitchFamily="18" charset="0"/>
              <a:cs typeface="Neo Sans Intel"/>
            </a:endParaRPr>
          </a:p>
          <a:p>
            <a:pPr lvl="0" algn="just" defTabSz="457200" fontAlgn="base">
              <a:spcBef>
                <a:spcPct val="20000"/>
              </a:spcBef>
              <a:spcAft>
                <a:spcPts val="600"/>
              </a:spcAft>
              <a:buClr>
                <a:srgbClr val="2E75B6"/>
              </a:buClr>
              <a:buSzPct val="145000"/>
              <a:defRPr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продуктивную деятельность и творчество детей.</a:t>
            </a:r>
            <a:endParaRPr lang="ru-RU" dirty="0"/>
          </a:p>
        </p:txBody>
      </p:sp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7539180" y="6025921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71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NY_2010_3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AA03D9D-1A7C-4E82-89E1-AD4A2CA13F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</TotalTime>
  <Words>970</Words>
  <Application>Microsoft Office PowerPoint</Application>
  <PresentationFormat>Экран (4:3)</PresentationFormat>
  <Paragraphs>143</Paragraphs>
  <Slides>27</Slides>
  <Notes>0</Notes>
  <HiddenSlides>6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9" baseType="lpstr">
      <vt:lpstr>Arial</vt:lpstr>
      <vt:lpstr>Arial Unicode MS</vt:lpstr>
      <vt:lpstr>Book Antiqua</vt:lpstr>
      <vt:lpstr>Calibri</vt:lpstr>
      <vt:lpstr>Calibri Light</vt:lpstr>
      <vt:lpstr>Cambria</vt:lpstr>
      <vt:lpstr>Constantia</vt:lpstr>
      <vt:lpstr>Corbel</vt:lpstr>
      <vt:lpstr>Monotype Corsiva</vt:lpstr>
      <vt:lpstr>Neo Sans Intel</vt:lpstr>
      <vt:lpstr>Times New Roman</vt:lpstr>
      <vt:lpstr>1_NY_2010_3011</vt:lpstr>
      <vt:lpstr>Кормушка для птиц</vt:lpstr>
      <vt:lpstr>«Будьте добрыми душой, покормите птиц зимой!»</vt:lpstr>
      <vt:lpstr>Презентация PowerPoint</vt:lpstr>
      <vt:lpstr>Участники проекта</vt:lpstr>
      <vt:lpstr>Аннотация проекта</vt:lpstr>
      <vt:lpstr>Цели проекта </vt:lpstr>
      <vt:lpstr>Образовательные цель и задачи проектной деятельности  </vt:lpstr>
      <vt:lpstr>Воспитательные  цель и задачи проектной деятельности</vt:lpstr>
      <vt:lpstr>Развивающие  цель и задачи проектной деятельности</vt:lpstr>
      <vt:lpstr>Основополагающий вопрос</vt:lpstr>
      <vt:lpstr>Проблемный  вопрос</vt:lpstr>
      <vt:lpstr>Частные вопросы</vt:lpstr>
      <vt:lpstr>Этапы проекта</vt:lpstr>
      <vt:lpstr>Проектировочный  </vt:lpstr>
      <vt:lpstr>Практический   </vt:lpstr>
      <vt:lpstr>Заключительный </vt:lpstr>
      <vt:lpstr>Планируемые результаты</vt:lpstr>
      <vt:lpstr>Фотогалерея</vt:lpstr>
      <vt:lpstr>Занимаемся и играем</vt:lpstr>
      <vt:lpstr>Наблюдаем за птицами на участке</vt:lpstr>
      <vt:lpstr>Лепим </vt:lpstr>
      <vt:lpstr>Рисуем</vt:lpstr>
      <vt:lpstr>Готовим дома птицам угощение</vt:lpstr>
      <vt:lpstr>Наши съедобные кормушки</vt:lpstr>
      <vt:lpstr>Развешиваем кормушки</vt:lpstr>
      <vt:lpstr>Презентация PowerPoint</vt:lpstr>
      <vt:lpstr>Библиография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Кормушка для птиц</dc:title>
  <dc:subject>Шаблон оформления</dc:subject>
  <dc:creator>Admin</dc:creator>
  <cp:keywords/>
  <dc:description>Корпорация Майкрософт
Шаблон оформления</dc:description>
  <cp:lastModifiedBy>Admin</cp:lastModifiedBy>
  <cp:revision>44</cp:revision>
  <dcterms:created xsi:type="dcterms:W3CDTF">2020-02-17T17:33:39Z</dcterms:created>
  <dcterms:modified xsi:type="dcterms:W3CDTF">2020-09-11T04:43:01Z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TC103899579990</vt:lpwstr>
  </property>
</Properties>
</file>