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7" r:id="rId5"/>
    <p:sldId id="258" r:id="rId6"/>
    <p:sldId id="259" r:id="rId7"/>
    <p:sldId id="260" r:id="rId8"/>
    <p:sldId id="261" r:id="rId9"/>
    <p:sldId id="263" r:id="rId10"/>
    <p:sldId id="269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0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2-02/1645103634_56-phonoteka-org-p-fon-dlya-slaidov-s-ramkoi-5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documents.infourok.ru/068fa300-e70b-4a95-95d1-88af68628801/0/image00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1014412"/>
            <a:ext cx="5162550" cy="48291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11560" y="620688"/>
            <a:ext cx="33843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</a:t>
            </a:r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ЮНЫЕ </a:t>
            </a:r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СТРОИТЕЛИ живут в группе РОМАШКА»</a:t>
            </a:r>
            <a:endParaRPr lang="ru-RU" sz="3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53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phonoteka.org/uploads/posts/2022-02/1645103634_56-phonoteka-org-p-fon-dlya-slaidov-s-ramkoi-56.png" id="2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76672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i="1" lang="ru-RU" smtClean="0">
                <a:latin charset="0" panose="030F0702030302020204" pitchFamily="66" typeface="Comic Sans MS"/>
              </a:rPr>
              <a:t>………………….в том числе созданы условия для развития творческого потенциала средствами конструирования из деталей самых разнообразных конструкторов</a:t>
            </a:r>
            <a:r>
              <a:rPr dirty="0" lang="ru-RU" smtClean="0"/>
              <a:t>.</a:t>
            </a:r>
            <a:endParaRPr dirty="0" lang="ru-RU"/>
          </a:p>
        </p:txBody>
      </p:sp>
      <p:pic>
        <p:nvPicPr>
          <p:cNvPr descr="C:\Users\Ksenia\Downloads\20221031_155648.jpeg" id="2050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" r="132"/>
          <a:stretch/>
        </p:blipFill>
        <p:spPr bwMode="auto">
          <a:xfrm rot="5400000">
            <a:off x="2268507" y="1601899"/>
            <a:ext cx="1879603" cy="18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031_160626.jpeg" id="3075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63250" y="4063103"/>
            <a:ext cx="2880000" cy="133038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031_180412.jpg" id="3076" name="Picture 4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"/>
          <a:stretch/>
        </p:blipFill>
        <p:spPr bwMode="auto">
          <a:xfrm>
            <a:off x="6345657" y="1641701"/>
            <a:ext cx="1988365" cy="18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031_181534.jpeg" id="8" name="Picture 3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" r="37"/>
          <a:stretch/>
        </p:blipFill>
        <p:spPr bwMode="auto">
          <a:xfrm rot="5400000">
            <a:off x="3812204" y="3832065"/>
            <a:ext cx="2880000" cy="1792457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54392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phonoteka.org/uploads/posts/2022-02/1645103634_56-phonoteka-org-p-fon-dlya-slaidov-s-ramkoi-56.png" id="2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0"/>
            <a:ext cx="8496943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indent="457200"/>
            <a:endParaRPr b="1" dirty="0" lang="ru-RU" smtClean="0">
              <a:solidFill>
                <a:schemeClr val="tx2">
                  <a:lumMod val="75000"/>
                </a:schemeClr>
              </a:solidFill>
              <a:latin charset="0" panose="030F0702030302020204" pitchFamily="66" typeface="Comic Sans MS"/>
            </a:endParaRPr>
          </a:p>
          <a:p>
            <a:pPr algn="just" indent="457200"/>
            <a:endParaRPr b="1" dirty="0" lang="ru-RU">
              <a:solidFill>
                <a:schemeClr val="tx2">
                  <a:lumMod val="75000"/>
                </a:schemeClr>
              </a:solidFill>
              <a:latin charset="0" panose="030F0702030302020204" pitchFamily="66" typeface="Comic Sans MS"/>
            </a:endParaRPr>
          </a:p>
          <a:p>
            <a:pPr algn="ctr" indent="457200"/>
            <a:r>
              <a:rPr b="1" dirty="0" lang="ru-RU" smtClean="0" sz="2000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Когда нам хочется чего-то новенького…….мы идем в кабинет РОБОТОТЕХНИКИ</a:t>
            </a:r>
            <a:endParaRPr b="1" dirty="0" lang="ru-RU" sz="2000">
              <a:solidFill>
                <a:schemeClr val="tx2">
                  <a:lumMod val="75000"/>
                </a:schemeClr>
              </a:solidFill>
              <a:latin charset="0" panose="030F0702030302020204" pitchFamily="66" typeface="Comic Sans MS"/>
            </a:endParaRPr>
          </a:p>
        </p:txBody>
      </p:sp>
      <p:pic>
        <p:nvPicPr>
          <p:cNvPr descr="C:\Users\Ksenia\Downloads\20220909_092711.jpg" id="3075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"/>
          <a:stretch/>
        </p:blipFill>
        <p:spPr bwMode="auto">
          <a:xfrm rot="5400000">
            <a:off x="5562289" y="1612541"/>
            <a:ext cx="2771709" cy="216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0909_092554.jpg" id="3076" name="Picture 4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3896629" cy="18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0909_092529.jpg" id="3077" name="Picture 5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58877"/>
            <a:ext cx="3896629" cy="18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0909_092522.jpg" id="3078" name="Picture 6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437112"/>
            <a:ext cx="3896629" cy="18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62257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phonoteka.org/uploads/posts/2022-02/1645103634_56-phonoteka-org-p-fon-dlya-slaidov-s-ramkoi-56.png" id="2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1" y="548680"/>
            <a:ext cx="432048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indent="457200"/>
            <a:endParaRPr b="1" dirty="0" lang="ru-RU" smtClean="0">
              <a:solidFill>
                <a:schemeClr val="tx2">
                  <a:lumMod val="75000"/>
                </a:schemeClr>
              </a:solidFill>
              <a:latin charset="0" panose="030F0702030302020204" pitchFamily="66" typeface="Comic Sans MS"/>
            </a:endParaRPr>
          </a:p>
          <a:p>
            <a:pPr algn="just" indent="457200"/>
            <a:endParaRPr b="1" dirty="0" lang="ru-RU">
              <a:solidFill>
                <a:schemeClr val="tx2">
                  <a:lumMod val="75000"/>
                </a:schemeClr>
              </a:solidFill>
              <a:latin charset="0" panose="030F0702030302020204" pitchFamily="66" typeface="Comic Sans MS"/>
            </a:endParaRPr>
          </a:p>
          <a:p>
            <a:pPr algn="just" indent="457200"/>
            <a:r>
              <a:rPr b="1" dirty="0" lang="ru-RU" smtClean="0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После </a:t>
            </a:r>
            <a:r>
              <a:rPr b="1" dirty="0" lang="ru-RU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игры с конструктором предложите ребёнку сложить детали обратно в коробку, выбирая сначала только кубики, затем кирпичики и так далее.</a:t>
            </a:r>
          </a:p>
          <a:p>
            <a:pPr algn="just" indent="457200"/>
            <a:r>
              <a:rPr b="1" dirty="0" lang="ru-RU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 Важно стимулировать ребенка к играм с конструктором, проявлять интерес и сочувствие к его неудачам, терпеливо относиться даже к странным идеям, нужно исключить из обихода замечания и осуждения</a:t>
            </a:r>
            <a:r>
              <a:rPr b="1" dirty="0" lang="ru-RU" smtClean="0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.</a:t>
            </a:r>
            <a:endParaRPr b="1" dirty="0" lang="ru-RU">
              <a:solidFill>
                <a:schemeClr val="tx2">
                  <a:lumMod val="75000"/>
                </a:schemeClr>
              </a:solidFill>
              <a:latin charset="0" panose="030F0702030302020204" pitchFamily="66" typeface="Comic Sans MS"/>
            </a:endParaRPr>
          </a:p>
          <a:p>
            <a:pPr algn="just" indent="457200"/>
            <a:r>
              <a:rPr b="1" dirty="0" lang="ru-RU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Играйте, творите, стройте с ребенком! </a:t>
            </a:r>
          </a:p>
          <a:p>
            <a:pPr algn="just" indent="457200"/>
            <a:r>
              <a:rPr b="1" dirty="0" lang="ru-RU" sz="2800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Удачи Вам!</a:t>
            </a:r>
          </a:p>
        </p:txBody>
      </p:sp>
      <p:pic>
        <p:nvPicPr>
          <p:cNvPr descr="C:\Users\Ksenia\Downloads\20221108_111746.jpeg" id="3074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"/>
          <a:stretch/>
        </p:blipFill>
        <p:spPr bwMode="auto">
          <a:xfrm rot="5400000">
            <a:off x="4967256" y="1884077"/>
            <a:ext cx="4497326" cy="2407519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35048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2-02/1645103634_56-phonoteka-org-p-fon-dlya-slaidov-s-ramkoi-5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documents.infourok.ru/068fa300-e70b-4a95-95d1-88af68628801/0/image00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00808"/>
            <a:ext cx="5162550" cy="48291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476672"/>
            <a:ext cx="468052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28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Цель</a:t>
            </a:r>
            <a:r>
              <a:rPr lang="ru-RU" sz="28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: </a:t>
            </a:r>
            <a:r>
              <a:rPr lang="ru-RU" sz="28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развитие </a:t>
            </a:r>
          </a:p>
          <a:p>
            <a:pPr algn="just"/>
            <a:r>
              <a:rPr lang="ru-RU" sz="28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творческого потенциала </a:t>
            </a:r>
            <a:r>
              <a:rPr lang="ru-RU" sz="28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у </a:t>
            </a:r>
            <a:r>
              <a:rPr lang="ru-RU" sz="28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детей через </a:t>
            </a:r>
            <a:r>
              <a:rPr lang="ru-RU" sz="28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конструирование.</a:t>
            </a:r>
          </a:p>
        </p:txBody>
      </p:sp>
    </p:spTree>
    <p:extLst>
      <p:ext uri="{BB962C8B-B14F-4D97-AF65-F5344CB8AC3E}">
        <p14:creationId xmlns:p14="http://schemas.microsoft.com/office/powerpoint/2010/main" val="75454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2-02/1645103634_56-phonoteka-org-p-fon-dlya-slaidov-s-ramkoi-5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documents.infourok.ru/068fa300-e70b-4a95-95d1-88af68628801/0/image0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9120"/>
            <a:ext cx="1069107" cy="147848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83568" y="-356651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Одним из наиболее естественных для ребенка и любимых им занятий, является конструирование, то есть создание из отдельных элементов чего-то целого.</a:t>
            </a:r>
          </a:p>
          <a:p>
            <a:pPr algn="just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Конструктивная деятельность очень важна для гармоничного развития дошкольника. Она совершенствует мелкую моторику — движения рук становятся быстрыми и ловкими. Создание построек и поделок формирует у ребёнка самостоятельность, стремление к достижению цели, креативность, воспитывает эстетические чувства. В процессе конструирования малыш получает важный опыт исследовательского поведения.</a:t>
            </a:r>
          </a:p>
          <a:p>
            <a:pPr algn="just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Конструирование позволяет ребенку творить свой собственный неповторимый мир. Приглядитесь повнимательней к своему играющему ребенку - его игрушки не могут «жить» без домов, комнат, предметов мебели. Поэтому даже если у него нет</a:t>
            </a:r>
          </a:p>
          <a:p>
            <a:pPr algn="just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конструктора, ребенок создает игровое пространство из того, что есть под рукой: мебели, диванных подушек, коробок, а также разнообразного природного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293337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2-02/1645103634_56-phonoteka-org-p-fon-dlya-slaidov-s-ramkoi-5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620688"/>
            <a:ext cx="489654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«Желтые кубики – </a:t>
            </a:r>
            <a:endParaRPr lang="ru-RU" sz="2400" b="1" i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это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песок,</a:t>
            </a:r>
            <a:b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Кубик зеленый – </a:t>
            </a:r>
            <a:endParaRPr lang="ru-RU" sz="2400" b="1" i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весенний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лесок,</a:t>
            </a:r>
            <a:b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Синие кубики – </a:t>
            </a:r>
            <a:endParaRPr lang="ru-RU" sz="2400" b="1" i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это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река.</a:t>
            </a:r>
            <a:b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Кубиков  много – </a:t>
            </a:r>
            <a:endParaRPr lang="ru-RU" sz="2400" b="1" i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река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широка.</a:t>
            </a:r>
            <a:b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Кубик на кубик – </a:t>
            </a:r>
            <a:endParaRPr lang="ru-RU" sz="2400" b="1" i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растут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этажи:</a:t>
            </a:r>
            <a:b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Учатся строить дома  малыши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»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С. </a:t>
            </a:r>
            <a:r>
              <a:rPr lang="ru-RU" sz="2400" b="1" i="1" dirty="0" err="1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Приварская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C:\Users\Ksenia\Downloads\20221108_11445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980728"/>
            <a:ext cx="5390631" cy="464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43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phonoteka.org/uploads/posts/2022-02/1645103634_56-phonoteka-org-p-fon-dlya-slaidov-s-ramkoi-56.png" id="2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30"/>
            <a:ext cx="914400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548680"/>
            <a:ext cx="61926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/>
              <a:t>  </a:t>
            </a:r>
            <a:r>
              <a:rPr b="1" dirty="0" i="1" lang="ru-RU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Идет дождь, и наш щенок </a:t>
            </a:r>
            <a:r>
              <a:rPr b="1" dirty="0" err="1" i="1" lang="ru-RU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Бимка</a:t>
            </a:r>
            <a:r>
              <a:rPr b="1" dirty="0" i="1" lang="ru-RU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 </a:t>
            </a:r>
            <a:r>
              <a:rPr b="1" dirty="0" i="1" lang="ru-RU" smtClean="0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промок. Он </a:t>
            </a:r>
            <a:r>
              <a:rPr b="1" dirty="0" i="1" lang="ru-RU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сидит под деревом и дрожит. Ему нужно построить теплый домик – будку. </a:t>
            </a:r>
          </a:p>
          <a:p>
            <a:pPr algn="ctr"/>
            <a:r>
              <a:rPr b="1" dirty="0" lang="ru-RU" sz="2400" u="sng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«Постройка домика для </a:t>
            </a:r>
            <a:r>
              <a:rPr b="1" dirty="0" lang="ru-RU" smtClean="0" sz="2400" u="sng">
                <a:solidFill>
                  <a:schemeClr val="tx2">
                    <a:lumMod val="75000"/>
                  </a:schemeClr>
                </a:solidFill>
                <a:latin charset="0" panose="030F0702030302020204" pitchFamily="66" typeface="Comic Sans MS"/>
              </a:rPr>
              <a:t> собачки»</a:t>
            </a:r>
            <a:endParaRPr b="1" dirty="0" lang="ru-RU" sz="2400">
              <a:solidFill>
                <a:schemeClr val="tx2">
                  <a:lumMod val="75000"/>
                </a:schemeClr>
              </a:solidFill>
              <a:latin charset="0" panose="030F0702030302020204" pitchFamily="66" typeface="Comic Sans MS"/>
            </a:endParaRPr>
          </a:p>
          <a:p>
            <a:endParaRPr dirty="0" lang="ru-RU"/>
          </a:p>
        </p:txBody>
      </p:sp>
      <p:pic>
        <p:nvPicPr>
          <p:cNvPr descr="https://documents.infourok.ru/068fa300-e70b-4a95-95d1-88af68628801/0/image002.jpg" id="4" name="Рисунок 3"/>
          <p:cNvPicPr/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09535"/>
            <a:ext cx="1952029" cy="11111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Ksenia\Downloads\20221107_074047.jpeg" id="1026" name="Picture 2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" r="35"/>
          <a:stretch/>
        </p:blipFill>
        <p:spPr bwMode="auto">
          <a:xfrm rot="5400000">
            <a:off x="921646" y="2729581"/>
            <a:ext cx="3268257" cy="216024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107_074234.jpeg" id="1027" name="Picture 3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"/>
          <a:stretch/>
        </p:blipFill>
        <p:spPr bwMode="auto">
          <a:xfrm rot="5400000">
            <a:off x="4812418" y="2732161"/>
            <a:ext cx="3263339" cy="216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29503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phonoteka.org/uploads/posts/2022-02/1645103634_56-phonoteka-org-p-fon-dlya-slaidov-s-ramkoi-56.png" id="2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4461" y="404665"/>
            <a:ext cx="57168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i="1" lang="ru-RU" smtClean="0">
                <a:latin charset="0" panose="030F0702030302020204" pitchFamily="66" typeface="Comic Sans MS"/>
              </a:rPr>
              <a:t>Лошадки любят </a:t>
            </a:r>
            <a:r>
              <a:rPr b="1" dirty="0" i="1" lang="ru-RU">
                <a:latin charset="0" panose="030F0702030302020204" pitchFamily="66" typeface="Comic Sans MS"/>
              </a:rPr>
              <a:t> </a:t>
            </a:r>
            <a:r>
              <a:rPr b="1" dirty="0" i="1" lang="ru-RU" smtClean="0">
                <a:latin charset="0" panose="030F0702030302020204" pitchFamily="66" typeface="Comic Sans MS"/>
              </a:rPr>
              <a:t>бегать на лугу, кушать травку, пить водичку с реки. А вечером им нужно возвращаться домой. Предлагаю  </a:t>
            </a:r>
            <a:r>
              <a:rPr b="1" dirty="0" i="1" lang="ru-RU">
                <a:latin charset="0" panose="030F0702030302020204" pitchFamily="66" typeface="Comic Sans MS"/>
              </a:rPr>
              <a:t>построить для них загон, чтобы они не разбежались. </a:t>
            </a:r>
          </a:p>
          <a:p>
            <a:pPr algn="ctr"/>
            <a:r>
              <a:rPr b="1" dirty="0" i="1" lang="ru-RU" sz="2400" u="sng">
                <a:latin charset="0" panose="030F0702030302020204" pitchFamily="66" typeface="Comic Sans MS"/>
              </a:rPr>
              <a:t>«Загон для </a:t>
            </a:r>
            <a:r>
              <a:rPr b="1" dirty="0" i="1" lang="ru-RU" smtClean="0" sz="2400" u="sng">
                <a:latin charset="0" panose="030F0702030302020204" pitchFamily="66" typeface="Comic Sans MS"/>
              </a:rPr>
              <a:t>лошадок»</a:t>
            </a:r>
            <a:endParaRPr dirty="0" lang="ru-RU" sz="2400">
              <a:latin charset="0" panose="030F0702030302020204" pitchFamily="66" typeface="Comic Sans MS"/>
            </a:endParaRPr>
          </a:p>
        </p:txBody>
      </p:sp>
      <p:pic>
        <p:nvPicPr>
          <p:cNvPr descr="https://documents.infourok.ru/068fa300-e70b-4a95-95d1-88af68628801/0/image004.jpg"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877" y="564373"/>
            <a:ext cx="2627987" cy="17267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Ksenia\Downloads\20221103_163002.jpeg" id="1026" name="Picture 2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"/>
          <a:stretch/>
        </p:blipFill>
        <p:spPr bwMode="auto">
          <a:xfrm rot="5400000">
            <a:off x="-169031" y="2535484"/>
            <a:ext cx="2717052" cy="1410069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103_163130.jpeg" id="1027" name="Picture 3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0207" l="112" r="120" t="-327"/>
          <a:stretch/>
        </p:blipFill>
        <p:spPr bwMode="auto">
          <a:xfrm rot="5400000">
            <a:off x="1356347" y="2960447"/>
            <a:ext cx="3052571" cy="18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103_162504.jpeg" id="1028" name="Picture 4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"/>
          <a:stretch/>
        </p:blipFill>
        <p:spPr bwMode="auto">
          <a:xfrm rot="5400000">
            <a:off x="3671787" y="3562038"/>
            <a:ext cx="2618258" cy="1681928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103_162446.jpeg" id="1029" name="Picture 5"/>
          <p:cNvPicPr>
            <a:picLocks noChangeArrowheads="1"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" l="122" r="32"/>
          <a:stretch/>
        </p:blipFill>
        <p:spPr bwMode="auto">
          <a:xfrm rot="5400000">
            <a:off x="6154793" y="3705660"/>
            <a:ext cx="2352157" cy="2259119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11776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phonoteka.org/uploads/posts/2022-02/1645103634_56-phonoteka-org-p-fon-dlya-slaidov-s-ramkoi-56.png" id="2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3043" y="548681"/>
            <a:ext cx="64149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/>
              <a:t> </a:t>
            </a:r>
            <a:r>
              <a:rPr b="1" dirty="0" i="1" lang="ru-RU" smtClean="0">
                <a:latin charset="0" panose="030F0702030302020204" pitchFamily="66" typeface="Comic Sans MS"/>
              </a:rPr>
              <a:t>Внимание! </a:t>
            </a:r>
            <a:r>
              <a:rPr b="1" dirty="0" i="1" lang="ru-RU">
                <a:latin charset="0" panose="030F0702030302020204" pitchFamily="66" typeface="Comic Sans MS"/>
              </a:rPr>
              <a:t>В</a:t>
            </a:r>
            <a:r>
              <a:rPr b="1" dirty="0" i="1" lang="ru-RU" smtClean="0">
                <a:latin charset="0" panose="030F0702030302020204" pitchFamily="66" typeface="Comic Sans MS"/>
              </a:rPr>
              <a:t> </a:t>
            </a:r>
            <a:r>
              <a:rPr b="1" dirty="0" i="1" lang="ru-RU">
                <a:latin charset="0" panose="030F0702030302020204" pitchFamily="66" typeface="Comic Sans MS"/>
              </a:rPr>
              <a:t>зоопарке заболел тигр. Добрый доктор Айболит едет на машине, чтобы вылечить больного. Нам с вами необходимо срочно построить ворота для машины</a:t>
            </a:r>
            <a:r>
              <a:rPr b="1" dirty="0" i="1" lang="ru-RU" smtClean="0">
                <a:latin charset="0" panose="030F0702030302020204" pitchFamily="66" typeface="Comic Sans MS"/>
              </a:rPr>
              <a:t>.</a:t>
            </a:r>
            <a:endParaRPr b="1" dirty="0" i="1" lang="ru-RU"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400" u="sng">
                <a:latin charset="0" panose="030F0702030302020204" pitchFamily="66" typeface="Comic Sans MS"/>
              </a:rPr>
              <a:t>«Ворота для машины Айболита</a:t>
            </a:r>
            <a:r>
              <a:rPr b="1" dirty="0" i="1" lang="ru-RU" smtClean="0" sz="2400" u="sng">
                <a:latin charset="0" panose="030F0702030302020204" pitchFamily="66" typeface="Comic Sans MS"/>
              </a:rPr>
              <a:t>»</a:t>
            </a:r>
            <a:endParaRPr b="1" dirty="0" i="1" lang="ru-RU" sz="2400">
              <a:latin charset="0" panose="030F0702030302020204" pitchFamily="66" typeface="Comic Sans MS"/>
            </a:endParaRPr>
          </a:p>
        </p:txBody>
      </p:sp>
      <p:pic>
        <p:nvPicPr>
          <p:cNvPr descr="https://documents.infourok.ru/068fa300-e70b-4a95-95d1-88af68628801/0/image005.jpg" id="4" name="Рисунок 3"/>
          <p:cNvPicPr/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48681"/>
            <a:ext cx="2040725" cy="13106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Ksenia\Downloads\20221108_111501.jpeg" id="2050" name="Picture 2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"/>
          <a:stretch/>
        </p:blipFill>
        <p:spPr bwMode="auto">
          <a:xfrm rot="5400000">
            <a:off x="-412704" y="3070597"/>
            <a:ext cx="3704512" cy="18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108_111327.jpeg" id="2051" name="Picture 3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5400000">
            <a:off x="1668042" y="3308622"/>
            <a:ext cx="3431452" cy="180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108_110945.jpeg" id="2052" name="Picture 4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"/>
          <a:stretch/>
        </p:blipFill>
        <p:spPr bwMode="auto">
          <a:xfrm rot="5400000">
            <a:off x="5841885" y="2834020"/>
            <a:ext cx="3600000" cy="2118144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108_111911.jpeg" id="2053" name="Picture 5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35147" y="3789789"/>
            <a:ext cx="3482319" cy="1608614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67230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phonoteka.org/uploads/posts/2022-02/1645103634_56-phonoteka-org-p-fon-dlya-slaidov-s-ramkoi-56.png" id="2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2458" y="332656"/>
            <a:ext cx="58397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>
                <a:latin charset="0" panose="030F0702030302020204" pitchFamily="66" typeface="Comic Sans MS"/>
              </a:rPr>
              <a:t>Кукле Кате построили новый дом. Но в нем – пусто. Катя просит о помощи смастерить мебель и отпраздновать новоселье.</a:t>
            </a:r>
          </a:p>
          <a:p>
            <a:pPr algn="ctr"/>
            <a:r>
              <a:rPr b="1" dirty="0" lang="ru-RU" smtClean="0">
                <a:latin charset="0" panose="030F0702030302020204" pitchFamily="66" typeface="Comic Sans MS"/>
              </a:rPr>
              <a:t>«У </a:t>
            </a:r>
            <a:r>
              <a:rPr b="1" dirty="0" lang="ru-RU">
                <a:latin charset="0" panose="030F0702030302020204" pitchFamily="66" typeface="Comic Sans MS"/>
              </a:rPr>
              <a:t>куклы новоселье»</a:t>
            </a:r>
            <a:endParaRPr dirty="0" lang="ru-RU">
              <a:latin charset="0" panose="030F0702030302020204" pitchFamily="66" typeface="Comic Sans MS"/>
            </a:endParaRPr>
          </a:p>
          <a:p>
            <a:r>
              <a:rPr b="1" dirty="0" lang="ru-RU"/>
              <a:t> </a:t>
            </a:r>
            <a:endParaRPr dirty="0" lang="ru-RU"/>
          </a:p>
        </p:txBody>
      </p:sp>
      <p:pic>
        <p:nvPicPr>
          <p:cNvPr descr="https://documents.infourok.ru/068fa300-e70b-4a95-95d1-88af68628801/0/image009.jpg" id="6" name="Рисунок 5"/>
          <p:cNvPicPr/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48680"/>
            <a:ext cx="2095326" cy="158497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Ksenia\Downloads\20221108_172635.jpeg" id="4098" name="Picture 2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r="483"/>
          <a:stretch/>
        </p:blipFill>
        <p:spPr bwMode="auto">
          <a:xfrm rot="5400000">
            <a:off x="3231126" y="3951359"/>
            <a:ext cx="2447528" cy="2233723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108_172024.jpeg" id="4099" name="Picture 3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"/>
          <a:stretch/>
        </p:blipFill>
        <p:spPr bwMode="auto">
          <a:xfrm>
            <a:off x="1205317" y="1936984"/>
            <a:ext cx="3366683" cy="1872448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108_172750 (1).jpeg" id="4100" name="Picture 4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"/>
          <a:stretch/>
        </p:blipFill>
        <p:spPr bwMode="auto">
          <a:xfrm rot="5400000">
            <a:off x="5396058" y="3393867"/>
            <a:ext cx="3586315" cy="1784374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14740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phonoteka.org/uploads/posts/2022-02/1645103634_56-phonoteka-org-p-fon-dlya-slaidov-s-ramkoi-56.png" id="2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76672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i="1" lang="ru-RU" smtClean="0">
                <a:latin charset="0" panose="030F0702030302020204" pitchFamily="66" typeface="Comic Sans MS"/>
              </a:rPr>
              <a:t>В нашей группе созданы все условия для развития и реализации способностей каждого ребенка, ……………………………………………….</a:t>
            </a:r>
            <a:endParaRPr dirty="0" lang="ru-RU"/>
          </a:p>
        </p:txBody>
      </p:sp>
      <p:pic>
        <p:nvPicPr>
          <p:cNvPr descr="C:\Users\Ksenia\Downloads\20221031_173246.jpeg" id="2054" name="Picture 6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07" y="1340768"/>
            <a:ext cx="3125106" cy="144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101_165454.jpeg" id="6" name="Picture 4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07" y="3115325"/>
            <a:ext cx="3125105" cy="144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031_165357.jpeg" id="7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08" y="4747053"/>
            <a:ext cx="3125105" cy="144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031_155718.jpeg" id="8" name="Picture 3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2243" l="41" r="7" t="197"/>
          <a:stretch/>
        </p:blipFill>
        <p:spPr bwMode="auto">
          <a:xfrm rot="5400000">
            <a:off x="5227463" y="3831683"/>
            <a:ext cx="2514533" cy="252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21031_160032.jpeg" id="9" name="Picture 2"/>
          <p:cNvPicPr>
            <a:picLocks noChangeArrowheads="1"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 l="57" r="233" t="142"/>
          <a:stretch/>
        </p:blipFill>
        <p:spPr bwMode="auto">
          <a:xfrm rot="5400000">
            <a:off x="5682710" y="1164627"/>
            <a:ext cx="2250536" cy="252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8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113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28</cp:revision>
  <dcterms:created xsi:type="dcterms:W3CDTF">2022-11-03T05:50:47Z</dcterms:created>
  <dcterms:modified xsi:type="dcterms:W3CDTF">2022-11-30T17:48:10Z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547895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