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270" r:id="rId2"/>
    <p:sldId id="298" r:id="rId3"/>
    <p:sldId id="346" r:id="rId4"/>
    <p:sldId id="297" r:id="rId5"/>
    <p:sldId id="272" r:id="rId6"/>
    <p:sldId id="273" r:id="rId7"/>
    <p:sldId id="299" r:id="rId8"/>
    <p:sldId id="277" r:id="rId9"/>
    <p:sldId id="343" r:id="rId10"/>
    <p:sldId id="342" r:id="rId11"/>
    <p:sldId id="280" r:id="rId12"/>
    <p:sldId id="344" r:id="rId13"/>
    <p:sldId id="307" r:id="rId14"/>
    <p:sldId id="347" r:id="rId15"/>
    <p:sldId id="348" r:id="rId16"/>
    <p:sldId id="349" r:id="rId17"/>
    <p:sldId id="350" r:id="rId18"/>
    <p:sldId id="334" r:id="rId19"/>
    <p:sldId id="339" r:id="rId20"/>
    <p:sldId id="345" r:id="rId2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browse showScrollbar="0"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00000"/>
    <a:srgbClr val="996633"/>
    <a:srgbClr val="993300"/>
    <a:srgbClr val="663300"/>
    <a:srgbClr val="923C16"/>
    <a:srgbClr val="0000FF"/>
    <a:srgbClr val="003300"/>
    <a:srgbClr val="FFCC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8658" autoAdjust="0"/>
    <p:restoredTop sz="94660"/>
  </p:normalViewPr>
  <p:slideViewPr>
    <p:cSldViewPr>
      <p:cViewPr>
        <p:scale>
          <a:sx n="80" d="100"/>
          <a:sy n="80" d="100"/>
        </p:scale>
        <p:origin x="-852" y="3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318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841946B8-8EE5-42C6-A46B-1F18C4D2FB31}" type="datetimeFigureOut">
              <a:rPr lang="ru-RU"/>
              <a:pPr>
                <a:defRPr/>
              </a:pPr>
              <a:t>06.12.2022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1DF1302F-EBCF-4E28-A549-313E0864E86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089243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DF1302F-EBCF-4E28-A549-313E0864E86C}" type="slidenum">
              <a:rPr lang="ru-RU" smtClean="0"/>
              <a:pPr>
                <a:defRPr/>
              </a:pPr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80864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993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dirty="0" smtClean="0"/>
          </a:p>
        </p:txBody>
      </p:sp>
      <p:sp>
        <p:nvSpPr>
          <p:cNvPr id="3994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DBAA26B9-9E83-468C-927B-D65AF585385C}" type="slidenum">
              <a:rPr lang="ru-RU" smtClean="0">
                <a:cs typeface="Arial" charset="0"/>
              </a:rPr>
              <a:pPr/>
              <a:t>5</a:t>
            </a:fld>
            <a:endParaRPr lang="ru-RU" dirty="0" smtClean="0">
              <a:cs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298695-CAE0-421B-B655-304545441CD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 advTm="5000">
    <p:wipe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4E1652-7475-4AB1-942E-E2A49EC11AD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 advTm="5000">
    <p:wipe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F474A4-3D12-4475-A5DC-50A53367773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 advTm="5000"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308E4A-B0AB-42A4-989C-4413EAF1759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 advTm="5000"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2AFD2A-986E-453C-9666-66D890E547A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 advTm="5000"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A9CDAA-C22B-486E-A577-0DA5B66F74B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 advTm="5000"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DE3C9F-77FC-4944-A8D3-08EA046B32F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 advTm="5000"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C683A9-582F-48BC-A761-20831282777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 advTm="5000">
    <p:wipe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7A1907-1DCD-4BD5-8C15-FD1D70BE56A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 advTm="5000">
    <p:wipe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CDC1FA-FFF4-4EE5-B9A1-0092F4B1263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 advTm="5000">
    <p:wipe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DF5163-3B1C-496A-9027-5D4A81FAC28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 advTm="5000"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cs typeface="+mn-cs"/>
              </a:defRPr>
            </a:lvl1pPr>
          </a:lstStyle>
          <a:p>
            <a:pPr>
              <a:defRPr/>
            </a:pPr>
            <a:fld id="{559FFBA6-4482-484D-8A76-B1828FF2DE1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 advTm="5000">
    <p:wipe dir="r"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7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4.jpeg"/><Relationship Id="rId3" Type="http://schemas.openxmlformats.org/officeDocument/2006/relationships/image" Target="../media/image49.jpeg"/><Relationship Id="rId7" Type="http://schemas.openxmlformats.org/officeDocument/2006/relationships/image" Target="../media/image53.jpeg"/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2.gif"/><Relationship Id="rId5" Type="http://schemas.openxmlformats.org/officeDocument/2006/relationships/image" Target="../media/image51.png"/><Relationship Id="rId4" Type="http://schemas.openxmlformats.org/officeDocument/2006/relationships/image" Target="../media/image50.gif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jpeg"/><Relationship Id="rId2" Type="http://schemas.openxmlformats.org/officeDocument/2006/relationships/image" Target="../media/image60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Relationship Id="rId9" Type="http://schemas.openxmlformats.org/officeDocument/2006/relationships/image" Target="../media/image12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13" Type="http://schemas.openxmlformats.org/officeDocument/2006/relationships/image" Target="../media/image22.png"/><Relationship Id="rId3" Type="http://schemas.openxmlformats.org/officeDocument/2006/relationships/image" Target="../media/image13.png"/><Relationship Id="rId7" Type="http://schemas.openxmlformats.org/officeDocument/2006/relationships/image" Target="http://img1.1tv.ru/imgsize460x345/PR20100428181256.JPG" TargetMode="External"/><Relationship Id="rId12" Type="http://schemas.openxmlformats.org/officeDocument/2006/relationships/image" Target="../media/image21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eg"/><Relationship Id="rId11" Type="http://schemas.openxmlformats.org/officeDocument/2006/relationships/image" Target="../media/image20.png"/><Relationship Id="rId5" Type="http://schemas.openxmlformats.org/officeDocument/2006/relationships/image" Target="../media/image15.png"/><Relationship Id="rId10" Type="http://schemas.openxmlformats.org/officeDocument/2006/relationships/image" Target="../media/image19.png"/><Relationship Id="rId4" Type="http://schemas.openxmlformats.org/officeDocument/2006/relationships/image" Target="../media/image14.png"/><Relationship Id="rId9" Type="http://schemas.openxmlformats.org/officeDocument/2006/relationships/image" Target="../media/image18.png"/><Relationship Id="rId14" Type="http://schemas.openxmlformats.org/officeDocument/2006/relationships/image" Target="../media/image2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6.png"/><Relationship Id="rId4" Type="http://schemas.openxmlformats.org/officeDocument/2006/relationships/image" Target="../media/image2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7" Type="http://schemas.openxmlformats.org/officeDocument/2006/relationships/image" Target="../media/image42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1.jpeg"/><Relationship Id="rId5" Type="http://schemas.openxmlformats.org/officeDocument/2006/relationships/image" Target="../media/image40.jpeg"/><Relationship Id="rId4" Type="http://schemas.openxmlformats.org/officeDocument/2006/relationships/image" Target="../media/image3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98" name="Group 8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383" cy="4320"/>
          </a:xfrm>
        </p:grpSpPr>
        <p:pic>
          <p:nvPicPr>
            <p:cNvPr id="4104" name="Picture 5" descr="фон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0" y="1706"/>
              <a:ext cx="5375" cy="26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105" name="Picture 4" descr="фон3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31" y="1722"/>
              <a:ext cx="1080" cy="25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106" name="Picture 7" descr="фон2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0" y="0"/>
              <a:ext cx="5316" cy="17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107" name="Picture 6" descr="фон1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4513" y="0"/>
              <a:ext cx="870" cy="34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4099" name="WordArt 9"/>
          <p:cNvSpPr>
            <a:spLocks noChangeArrowheads="1" noChangeShapeType="1" noTextEdit="1"/>
          </p:cNvSpPr>
          <p:nvPr/>
        </p:nvSpPr>
        <p:spPr bwMode="auto">
          <a:xfrm>
            <a:off x="1331913" y="2636838"/>
            <a:ext cx="5543550" cy="1727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200" b="1" kern="10" dirty="0" smtClean="0">
                <a:ln w="9525">
                  <a:noFill/>
                  <a:round/>
                  <a:headEnd/>
                  <a:tailEnd/>
                </a:ln>
                <a:solidFill>
                  <a:srgbClr val="800000"/>
                </a:solidFill>
                <a:latin typeface="Times New Roman"/>
                <a:cs typeface="Times New Roman"/>
              </a:rPr>
              <a:t>«Бумага</a:t>
            </a:r>
            <a:r>
              <a:rPr lang="ru-RU" sz="3200" b="1" kern="10" dirty="0">
                <a:ln w="9525">
                  <a:noFill/>
                  <a:round/>
                  <a:headEnd/>
                  <a:tailEnd/>
                </a:ln>
                <a:solidFill>
                  <a:srgbClr val="800000"/>
                </a:solidFill>
                <a:latin typeface="Times New Roman"/>
                <a:cs typeface="Times New Roman"/>
              </a:rPr>
              <a:t>,</a:t>
            </a:r>
          </a:p>
          <a:p>
            <a:pPr algn="ctr"/>
            <a:r>
              <a:rPr lang="ru-RU" sz="3200" b="1" kern="10" dirty="0">
                <a:ln w="9525">
                  <a:noFill/>
                  <a:round/>
                  <a:headEnd/>
                  <a:tailEnd/>
                </a:ln>
                <a:solidFill>
                  <a:srgbClr val="800000"/>
                </a:solidFill>
                <a:latin typeface="Times New Roman"/>
                <a:cs typeface="Times New Roman"/>
              </a:rPr>
              <a:t> и </a:t>
            </a:r>
            <a:r>
              <a:rPr lang="ru-RU" sz="3200" b="1" kern="10" dirty="0" smtClean="0">
                <a:ln w="9525">
                  <a:noFill/>
                  <a:round/>
                  <a:headEnd/>
                  <a:tailEnd/>
                </a:ln>
                <a:solidFill>
                  <a:srgbClr val="800000"/>
                </a:solidFill>
                <a:latin typeface="Times New Roman"/>
                <a:cs typeface="Times New Roman"/>
              </a:rPr>
              <a:t> </a:t>
            </a:r>
            <a:r>
              <a:rPr lang="ru-RU" sz="3200" b="1" kern="10" dirty="0">
                <a:ln w="9525">
                  <a:noFill/>
                  <a:round/>
                  <a:headEnd/>
                  <a:tailEnd/>
                </a:ln>
                <a:solidFill>
                  <a:srgbClr val="800000"/>
                </a:solidFill>
                <a:latin typeface="Times New Roman"/>
                <a:cs typeface="Times New Roman"/>
              </a:rPr>
              <a:t>её </a:t>
            </a:r>
            <a:r>
              <a:rPr lang="ru-RU" sz="3200" b="1" kern="10" dirty="0" smtClean="0">
                <a:ln w="9525">
                  <a:noFill/>
                  <a:round/>
                  <a:headEnd/>
                  <a:tailEnd/>
                </a:ln>
                <a:solidFill>
                  <a:srgbClr val="800000"/>
                </a:solidFill>
                <a:latin typeface="Times New Roman"/>
                <a:cs typeface="Times New Roman"/>
              </a:rPr>
              <a:t>свойства?»</a:t>
            </a:r>
            <a:endParaRPr lang="ru-RU" sz="3200" b="1" kern="10" dirty="0">
              <a:ln w="9525">
                <a:noFill/>
                <a:round/>
                <a:headEnd/>
                <a:tailEnd/>
              </a:ln>
              <a:solidFill>
                <a:srgbClr val="800000"/>
              </a:solidFill>
              <a:latin typeface="Times New Roman"/>
              <a:cs typeface="Times New Roman"/>
            </a:endParaRPr>
          </a:p>
        </p:txBody>
      </p:sp>
      <p:sp>
        <p:nvSpPr>
          <p:cNvPr id="4100" name="Прямоугольник 7"/>
          <p:cNvSpPr>
            <a:spLocks noChangeArrowheads="1"/>
          </p:cNvSpPr>
          <p:nvPr/>
        </p:nvSpPr>
        <p:spPr bwMode="auto">
          <a:xfrm>
            <a:off x="2051050" y="1484313"/>
            <a:ext cx="457200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4"/>
          <p:cNvSpPr>
            <a:spLocks noGrp="1" noChangeArrowheads="1"/>
          </p:cNvSpPr>
          <p:nvPr>
            <p:ph type="title"/>
          </p:nvPr>
        </p:nvSpPr>
        <p:spPr>
          <a:xfrm>
            <a:off x="467544" y="5661248"/>
            <a:ext cx="8229600" cy="936402"/>
          </a:xfrm>
          <a:effectLst>
            <a:outerShdw dist="17961" dir="2700000" algn="ctr" rotWithShape="0">
              <a:srgbClr val="800000"/>
            </a:outerShdw>
          </a:effectLst>
        </p:spPr>
        <p:txBody>
          <a:bodyPr/>
          <a:lstStyle/>
          <a:p>
            <a:pPr algn="l" eaLnBrk="1" hangingPunct="1">
              <a:defRPr/>
            </a:pPr>
            <a:endParaRPr lang="ru-RU" sz="2800" b="1" dirty="0" smtClean="0">
              <a:solidFill>
                <a:srgbClr val="8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683568" y="476672"/>
            <a:ext cx="806489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Так получают  целлюлозу - сырьё для бумаги .</a:t>
            </a:r>
          </a:p>
          <a:p>
            <a:r>
              <a:rPr lang="ru-RU" sz="2400" b="1" dirty="0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b="1" dirty="0">
              <a:solidFill>
                <a:srgbClr val="8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2" name="Picture 4" descr="Как делают книги и как делают бумагу, фото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2780928"/>
            <a:ext cx="3792422" cy="3888432"/>
          </a:xfrm>
          <a:prstGeom prst="rect">
            <a:avLst/>
          </a:prstGeom>
          <a:noFill/>
        </p:spPr>
      </p:pic>
      <p:pic>
        <p:nvPicPr>
          <p:cNvPr id="2054" name="Picture 6" descr="Варка древесины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4048" y="2708920"/>
            <a:ext cx="3888432" cy="3960440"/>
          </a:xfrm>
          <a:prstGeom prst="rect">
            <a:avLst/>
          </a:prstGeom>
          <a:noFill/>
        </p:spPr>
      </p:pic>
      <p:sp>
        <p:nvSpPr>
          <p:cNvPr id="18" name="Прямоугольник 17"/>
          <p:cNvSpPr/>
          <p:nvPr/>
        </p:nvSpPr>
        <p:spPr>
          <a:xfrm>
            <a:off x="4860032" y="1484785"/>
            <a:ext cx="428396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 .</a:t>
            </a:r>
            <a:endParaRPr lang="ru-RU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539552" y="1628801"/>
            <a:ext cx="374441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измельчает лесоматериалы в крошку </a:t>
            </a:r>
            <a:endParaRPr lang="ru-RU" sz="2000" b="1" dirty="0">
              <a:solidFill>
                <a:srgbClr val="8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4932040" y="1628801"/>
            <a:ext cx="403244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крошку  смешивают с водой или кислотой</a:t>
            </a:r>
            <a:endParaRPr lang="ru-RU" sz="2000" b="1" dirty="0">
              <a:solidFill>
                <a:srgbClr val="8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4"/>
          <p:cNvSpPr>
            <a:spLocks noGrp="1" noChangeArrowheads="1"/>
          </p:cNvSpPr>
          <p:nvPr>
            <p:ph type="title"/>
          </p:nvPr>
        </p:nvSpPr>
        <p:spPr>
          <a:xfrm>
            <a:off x="468313" y="5517232"/>
            <a:ext cx="8229600" cy="1080418"/>
          </a:xfrm>
          <a:effectLst>
            <a:outerShdw dist="17961" dir="2700000" algn="ctr" rotWithShape="0">
              <a:srgbClr val="800000"/>
            </a:outerShdw>
          </a:effectLst>
        </p:spPr>
        <p:txBody>
          <a:bodyPr/>
          <a:lstStyle/>
          <a:p>
            <a:pPr eaLnBrk="1" hangingPunct="1">
              <a:defRPr/>
            </a:pPr>
            <a:r>
              <a:rPr lang="ru-RU" sz="2000" dirty="0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На  фабриках,  переходя из машины в машину, дерево превращается в белую и чистую бумагу. </a:t>
            </a:r>
          </a:p>
        </p:txBody>
      </p:sp>
      <p:pic>
        <p:nvPicPr>
          <p:cNvPr id="17411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19700" y="260350"/>
            <a:ext cx="3384550" cy="2541588"/>
          </a:xfrm>
          <a:prstGeom prst="rect">
            <a:avLst/>
          </a:prstGeom>
          <a:noFill/>
          <a:ln w="9525">
            <a:solidFill>
              <a:srgbClr val="993300"/>
            </a:solidFill>
            <a:miter lim="800000"/>
            <a:headEnd/>
            <a:tailEnd/>
          </a:ln>
        </p:spPr>
      </p:pic>
      <p:pic>
        <p:nvPicPr>
          <p:cNvPr id="17412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16238" y="2997200"/>
            <a:ext cx="3479800" cy="2609850"/>
          </a:xfrm>
          <a:prstGeom prst="rect">
            <a:avLst/>
          </a:prstGeom>
          <a:noFill/>
          <a:ln w="9525">
            <a:solidFill>
              <a:srgbClr val="993300"/>
            </a:solidFill>
            <a:miter lim="800000"/>
            <a:headEnd/>
            <a:tailEnd/>
          </a:ln>
        </p:spPr>
      </p:pic>
      <p:pic>
        <p:nvPicPr>
          <p:cNvPr id="17413" name="Picture 9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1188" y="285750"/>
            <a:ext cx="3816350" cy="2511425"/>
          </a:xfrm>
          <a:prstGeom prst="rect">
            <a:avLst/>
          </a:prstGeom>
          <a:noFill/>
          <a:ln w="9525">
            <a:solidFill>
              <a:srgbClr val="993300"/>
            </a:solidFill>
            <a:miter lim="800000"/>
            <a:headEnd/>
            <a:tailEnd/>
          </a:ln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4"/>
          <p:cNvSpPr>
            <a:spLocks noGrp="1" noChangeArrowheads="1"/>
          </p:cNvSpPr>
          <p:nvPr>
            <p:ph type="title"/>
          </p:nvPr>
        </p:nvSpPr>
        <p:spPr>
          <a:xfrm>
            <a:off x="467544" y="5661248"/>
            <a:ext cx="8229600" cy="936402"/>
          </a:xfrm>
          <a:effectLst>
            <a:outerShdw dist="17961" dir="2700000" algn="ctr" rotWithShape="0">
              <a:srgbClr val="800000"/>
            </a:outerShdw>
          </a:effectLst>
        </p:spPr>
        <p:txBody>
          <a:bodyPr/>
          <a:lstStyle/>
          <a:p>
            <a:pPr algn="l" eaLnBrk="1" hangingPunct="1">
              <a:defRPr/>
            </a:pPr>
            <a:endParaRPr lang="ru-RU" sz="2800" b="1" dirty="0" smtClean="0">
              <a:solidFill>
                <a:srgbClr val="8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395536" y="116633"/>
            <a:ext cx="828092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А знаете ли вы...</a:t>
            </a:r>
          </a:p>
          <a:p>
            <a:r>
              <a:rPr lang="ru-RU" sz="2000" b="1" dirty="0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Для изготовления 1 тонны бумаги требуется 17 деревьев.</a:t>
            </a:r>
          </a:p>
          <a:p>
            <a:r>
              <a:rPr lang="ru-RU" sz="2000" b="1" dirty="0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А из 1 тонны бумаги можно изготовить порядка 30 тысяч обычных ученических тетрадей.</a:t>
            </a:r>
          </a:p>
          <a:p>
            <a:r>
              <a:rPr lang="ru-RU" sz="2000" b="1" dirty="0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Чтобы вырастить взрослое дерево, нужно 60 лет. Вот почему важно бережно пользоваться учебниками и тетрадями, ведь все это — срубленные деревья</a:t>
            </a:r>
            <a:endParaRPr lang="ru-RU" sz="2000" b="1" dirty="0">
              <a:solidFill>
                <a:srgbClr val="8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42" name="Picture 2" descr="https://im0-tub-ru.yandex.net/i?id=8cb54795c954a809a904820e103966d8&amp;n=33&amp;h=215&amp;w=36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672" y="2348880"/>
            <a:ext cx="3438525" cy="2047876"/>
          </a:xfrm>
          <a:prstGeom prst="rect">
            <a:avLst/>
          </a:prstGeom>
          <a:noFill/>
        </p:spPr>
      </p:pic>
      <p:pic>
        <p:nvPicPr>
          <p:cNvPr id="61446" name="Picture 6" descr="http://to-tonna.ru/sites/all/files/story/2008-06-24_02-17-41__112__s.jpg?124609173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91880" y="3717032"/>
            <a:ext cx="1714500" cy="600076"/>
          </a:xfrm>
          <a:prstGeom prst="rect">
            <a:avLst/>
          </a:prstGeom>
          <a:noFill/>
        </p:spPr>
      </p:pic>
      <p:pic>
        <p:nvPicPr>
          <p:cNvPr id="10" name="Picture 4" descr="http://photo-zhurnal.ru/images/2120577_cifra-edinica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91880" y="3356992"/>
            <a:ext cx="576064" cy="941917"/>
          </a:xfrm>
          <a:prstGeom prst="rect">
            <a:avLst/>
          </a:prstGeom>
          <a:noFill/>
        </p:spPr>
      </p:pic>
      <p:pic>
        <p:nvPicPr>
          <p:cNvPr id="61448" name="Picture 8" descr="http://rylik.ru/uploads/posts/2015-09/1441630195_trees-in-the-garden2-19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4077072"/>
            <a:ext cx="1872208" cy="2070050"/>
          </a:xfrm>
          <a:prstGeom prst="rect">
            <a:avLst/>
          </a:prstGeom>
          <a:noFill/>
        </p:spPr>
      </p:pic>
      <p:pic>
        <p:nvPicPr>
          <p:cNvPr id="61450" name="Picture 10" descr="http://www.raskraska.ru/zifra_digital/img/number_17_orange.gif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91680" y="5801883"/>
            <a:ext cx="792088" cy="1056117"/>
          </a:xfrm>
          <a:prstGeom prst="rect">
            <a:avLst/>
          </a:prstGeom>
          <a:noFill/>
        </p:spPr>
      </p:pic>
      <p:sp>
        <p:nvSpPr>
          <p:cNvPr id="61454" name="AutoShape 14" descr="https://www.dascheap.com/inventory/images/Party%20Supplies/30-pinata-tissue-cardboard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61456" name="Picture 16" descr="http://img2.stockfresh.com/files/d/drizzd/m/47/2715887_38508039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52120" y="2348880"/>
            <a:ext cx="2160240" cy="1566175"/>
          </a:xfrm>
          <a:prstGeom prst="rect">
            <a:avLst/>
          </a:prstGeom>
          <a:noFill/>
        </p:spPr>
      </p:pic>
      <p:pic>
        <p:nvPicPr>
          <p:cNvPr id="17" name="Picture 12" descr="http://www.arkon-snab.ru/files/1452602988-tetrady.jp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48264" y="3573016"/>
            <a:ext cx="1584176" cy="1584176"/>
          </a:xfrm>
          <a:prstGeom prst="rect">
            <a:avLst/>
          </a:prstGeom>
          <a:noFill/>
        </p:spPr>
      </p:pic>
      <p:sp>
        <p:nvSpPr>
          <p:cNvPr id="61457" name="Rectangle 17"/>
          <p:cNvSpPr>
            <a:spLocks noChangeArrowheads="1"/>
          </p:cNvSpPr>
          <p:nvPr/>
        </p:nvSpPr>
        <p:spPr bwMode="auto">
          <a:xfrm>
            <a:off x="7452320" y="2589675"/>
            <a:ext cx="2160240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тысяч</a:t>
            </a: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8" name="Picture 8" descr="http://rylik.ru/uploads/posts/2015-09/1441630195_trees-in-the-garden2-19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6016" y="4653136"/>
            <a:ext cx="1872208" cy="2070050"/>
          </a:xfrm>
          <a:prstGeom prst="rect">
            <a:avLst/>
          </a:prstGeom>
          <a:noFill/>
        </p:spPr>
      </p:pic>
      <p:sp>
        <p:nvSpPr>
          <p:cNvPr id="61458" name="Rectangle 18"/>
          <p:cNvSpPr>
            <a:spLocks noChangeArrowheads="1"/>
          </p:cNvSpPr>
          <p:nvPr/>
        </p:nvSpPr>
        <p:spPr bwMode="auto">
          <a:xfrm>
            <a:off x="6300192" y="5788041"/>
            <a:ext cx="3384376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60лет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21" name="Прямая со стрелкой 20"/>
          <p:cNvCxnSpPr>
            <a:stCxn id="61448" idx="3"/>
            <a:endCxn id="61442" idx="2"/>
          </p:cNvCxnSpPr>
          <p:nvPr/>
        </p:nvCxnSpPr>
        <p:spPr>
          <a:xfrm flipV="1">
            <a:off x="2195736" y="4396756"/>
            <a:ext cx="1143199" cy="71534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Стрелка вправо с вырезом 21"/>
          <p:cNvSpPr/>
          <p:nvPr/>
        </p:nvSpPr>
        <p:spPr>
          <a:xfrm rot="18668073">
            <a:off x="1969870" y="4721993"/>
            <a:ext cx="1219236" cy="479768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Стрелка вправо с вырезом 26"/>
          <p:cNvSpPr/>
          <p:nvPr/>
        </p:nvSpPr>
        <p:spPr>
          <a:xfrm rot="1595564">
            <a:off x="5004048" y="2996952"/>
            <a:ext cx="1080120" cy="484632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9" name="Соединительная линия уступом 28"/>
          <p:cNvCxnSpPr/>
          <p:nvPr/>
        </p:nvCxnSpPr>
        <p:spPr>
          <a:xfrm rot="10800000" flipV="1">
            <a:off x="4932040" y="4581128"/>
            <a:ext cx="648072" cy="576064"/>
          </a:xfrm>
          <a:prstGeom prst="bent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Стрелка вправо с вырезом 29"/>
          <p:cNvSpPr/>
          <p:nvPr/>
        </p:nvSpPr>
        <p:spPr>
          <a:xfrm rot="10800000">
            <a:off x="3851920" y="6093296"/>
            <a:ext cx="1440160" cy="484632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C:\Documents and Settings\Admin\Рабочий стол\DSC_448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56100" y="3500438"/>
            <a:ext cx="4608513" cy="3084512"/>
          </a:xfrm>
          <a:prstGeom prst="rect">
            <a:avLst/>
          </a:prstGeom>
          <a:noFill/>
          <a:ln w="9525">
            <a:solidFill>
              <a:srgbClr val="993300"/>
            </a:solidFill>
            <a:miter lim="800000"/>
            <a:headEnd/>
            <a:tailEnd/>
          </a:ln>
        </p:spPr>
      </p:pic>
      <p:sp>
        <p:nvSpPr>
          <p:cNvPr id="20483" name="Rectangle 1"/>
          <p:cNvSpPr>
            <a:spLocks noChangeArrowheads="1"/>
          </p:cNvSpPr>
          <p:nvPr/>
        </p:nvSpPr>
        <p:spPr bwMode="auto">
          <a:xfrm>
            <a:off x="468313" y="-30163"/>
            <a:ext cx="8424862" cy="3970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endParaRPr lang="ru-RU" sz="2800" b="1" dirty="0">
              <a:solidFill>
                <a:srgbClr val="9933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800" b="1" dirty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Состав бумаги:</a:t>
            </a:r>
          </a:p>
          <a:p>
            <a:pPr algn="ctr"/>
            <a:endParaRPr lang="ru-RU" sz="2800" b="1" dirty="0">
              <a:solidFill>
                <a:srgbClr val="8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 eaLnBrk="0" hangingPunct="0">
              <a:buFont typeface="Wingdings" pitchFamily="2" charset="2"/>
              <a:buChar char="ü"/>
            </a:pPr>
            <a:r>
              <a:rPr lang="ru-RU" sz="2800" b="1" dirty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Древесная масса или целлюлоза</a:t>
            </a:r>
          </a:p>
          <a:p>
            <a:pPr algn="just" eaLnBrk="0" hangingPunct="0"/>
            <a:r>
              <a:rPr lang="ru-RU" sz="2800" b="1" dirty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Целлюлоза – это вещество, которое можно найти во всех растениях, деревьях, хлопке, рисе, кукурузных стеблях. </a:t>
            </a:r>
          </a:p>
          <a:p>
            <a:pPr algn="just" eaLnBrk="0" hangingPunct="0">
              <a:buFont typeface="Wingdings" pitchFamily="2" charset="2"/>
              <a:buChar char="ü"/>
            </a:pPr>
            <a:r>
              <a:rPr lang="ru-RU" sz="2800" b="1" dirty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Макулатура</a:t>
            </a:r>
          </a:p>
          <a:p>
            <a:pPr algn="just" eaLnBrk="0" hangingPunct="0">
              <a:buFont typeface="Wingdings" pitchFamily="2" charset="2"/>
              <a:buChar char="ü"/>
            </a:pPr>
            <a:r>
              <a:rPr lang="ru-RU" sz="2800" b="1" dirty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Тряпичная ветошь</a:t>
            </a: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Опыт №1 </a:t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Бумага режется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57387" y="1905794"/>
            <a:ext cx="5229225" cy="3914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6843268"/>
      </p:ext>
    </p:extLst>
  </p:cSld>
  <p:clrMapOvr>
    <a:masterClrMapping/>
  </p:clrMapOvr>
  <p:transition spd="med" advTm="5000">
    <p:wipe dir="r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Опыт №2</a:t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Бумага мнется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90650" y="1743869"/>
            <a:ext cx="6362700" cy="4238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6311988"/>
      </p:ext>
    </p:extLst>
  </p:cSld>
  <p:clrMapOvr>
    <a:masterClrMapping/>
  </p:clrMapOvr>
  <p:transition spd="med" advTm="5000">
    <p:wipe dir="r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Опыт №3</a:t>
            </a:r>
            <a:br>
              <a:rPr lang="ru-RU" dirty="0" smtClean="0"/>
            </a:br>
            <a:r>
              <a:rPr lang="ru-RU" dirty="0" smtClean="0"/>
              <a:t>Бумага рвется 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71687" y="2277269"/>
            <a:ext cx="5000625" cy="3171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1530835"/>
      </p:ext>
    </p:extLst>
  </p:cSld>
  <p:clrMapOvr>
    <a:masterClrMapping/>
  </p:clrMapOvr>
  <p:transition spd="med" advTm="5000">
    <p:wipe dir="r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Опыт №4</a:t>
            </a:r>
            <a:br>
              <a:rPr lang="ru-RU" dirty="0" smtClean="0"/>
            </a:br>
            <a:r>
              <a:rPr lang="ru-RU" dirty="0" smtClean="0"/>
              <a:t>Бумага намокает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85962" y="1924844"/>
            <a:ext cx="5172075" cy="38766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593759832"/>
      </p:ext>
    </p:extLst>
  </p:cSld>
  <p:clrMapOvr>
    <a:masterClrMapping/>
  </p:clrMapOvr>
  <p:transition spd="med" advTm="5000">
    <p:wipe dir="r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b="1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Лес- наше сокровище</a:t>
            </a:r>
          </a:p>
        </p:txBody>
      </p:sp>
      <p:pic>
        <p:nvPicPr>
          <p:cNvPr id="30723" name="Picture 4" descr="http://images.tiu.ru/1004544_w640_h640_tochechnyj_risunok_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32363" y="1773238"/>
            <a:ext cx="3455987" cy="2667000"/>
          </a:xfrm>
          <a:prstGeom prst="rect">
            <a:avLst/>
          </a:prstGeom>
          <a:noFill/>
          <a:ln w="9525">
            <a:solidFill>
              <a:srgbClr val="993300"/>
            </a:solidFill>
            <a:miter lim="800000"/>
            <a:headEnd/>
            <a:tailEnd/>
          </a:ln>
        </p:spPr>
      </p:pic>
      <p:sp>
        <p:nvSpPr>
          <p:cNvPr id="30724" name="TextBox 6"/>
          <p:cNvSpPr txBox="1">
            <a:spLocks noChangeArrowheads="1"/>
          </p:cNvSpPr>
          <p:nvPr/>
        </p:nvSpPr>
        <p:spPr bwMode="auto">
          <a:xfrm>
            <a:off x="539750" y="4797425"/>
            <a:ext cx="7993063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b="1" dirty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Четверть всего мусора на планете – бумага.</a:t>
            </a:r>
          </a:p>
          <a:p>
            <a:pPr algn="ctr"/>
            <a:r>
              <a:rPr lang="ru-RU" sz="2800" b="1" dirty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 Из макулатуры можно сделать  бумагу.</a:t>
            </a:r>
          </a:p>
        </p:txBody>
      </p:sp>
      <p:pic>
        <p:nvPicPr>
          <p:cNvPr id="30725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188" y="1773238"/>
            <a:ext cx="3960812" cy="2640012"/>
          </a:xfrm>
          <a:prstGeom prst="rect">
            <a:avLst/>
          </a:prstGeom>
          <a:noFill/>
          <a:ln w="9525">
            <a:solidFill>
              <a:srgbClr val="993300"/>
            </a:solidFill>
            <a:miter lim="800000"/>
            <a:headEnd/>
            <a:tailEnd/>
          </a:ln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770" name="Group 8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383" cy="4320"/>
          </a:xfrm>
        </p:grpSpPr>
        <p:pic>
          <p:nvPicPr>
            <p:cNvPr id="32774" name="Picture 5" descr="фон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1706"/>
              <a:ext cx="5375" cy="26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2775" name="Picture 4" descr="фон3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31" y="1722"/>
              <a:ext cx="1080" cy="25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2776" name="Picture 7" descr="фон2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0" y="0"/>
              <a:ext cx="5316" cy="17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2777" name="Picture 6" descr="фон1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4513" y="0"/>
              <a:ext cx="870" cy="34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32771" name="Прямоугольник 7"/>
          <p:cNvSpPr>
            <a:spLocks noChangeArrowheads="1"/>
          </p:cNvSpPr>
          <p:nvPr/>
        </p:nvSpPr>
        <p:spPr bwMode="auto">
          <a:xfrm>
            <a:off x="2051050" y="1484313"/>
            <a:ext cx="457200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/>
              <a:t/>
            </a:r>
            <a:br>
              <a:rPr lang="ru-RU"/>
            </a:br>
            <a:endParaRPr lang="ru-RU"/>
          </a:p>
        </p:txBody>
      </p:sp>
      <p:sp>
        <p:nvSpPr>
          <p:cNvPr id="32772" name="Прямоугольник 8"/>
          <p:cNvSpPr>
            <a:spLocks noChangeArrowheads="1"/>
          </p:cNvSpPr>
          <p:nvPr/>
        </p:nvSpPr>
        <p:spPr bwMode="auto">
          <a:xfrm>
            <a:off x="2448936" y="4783137"/>
            <a:ext cx="406728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endParaRPr lang="ru-RU" sz="2800" b="1" dirty="0">
              <a:solidFill>
                <a:srgbClr val="8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2773" name="Прямоугольник 9"/>
          <p:cNvSpPr>
            <a:spLocks noChangeArrowheads="1"/>
          </p:cNvSpPr>
          <p:nvPr/>
        </p:nvSpPr>
        <p:spPr bwMode="auto">
          <a:xfrm>
            <a:off x="1403350" y="2852738"/>
            <a:ext cx="6264275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b="1" dirty="0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Теперь </a:t>
            </a:r>
            <a:r>
              <a:rPr lang="ru-RU" sz="2800" b="1" dirty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мы знаем, как делают бумагу </a:t>
            </a:r>
            <a:r>
              <a:rPr lang="ru-RU" sz="2800" b="1" dirty="0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и её свойства.</a:t>
            </a:r>
            <a:endParaRPr lang="ru-RU" sz="2800" b="1" dirty="0">
              <a:solidFill>
                <a:srgbClr val="8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4" descr="фон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80975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3" name="Picture 3" descr="C:\Documents and Settings\Admin\Рабочий стол\9541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8313" y="561240"/>
            <a:ext cx="2170112" cy="1439862"/>
          </a:xfrm>
          <a:prstGeom prst="rect">
            <a:avLst/>
          </a:prstGeom>
          <a:noFill/>
          <a:ln w="9525">
            <a:solidFill>
              <a:srgbClr val="993300"/>
            </a:solidFill>
            <a:miter lim="800000"/>
            <a:headEnd/>
            <a:tailEnd/>
          </a:ln>
        </p:spPr>
      </p:pic>
      <p:pic>
        <p:nvPicPr>
          <p:cNvPr id="5124" name="Picture 7" descr="http://www.yuga.ru/media/toilet_paper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142221" y="394493"/>
            <a:ext cx="1582738" cy="1027113"/>
          </a:xfrm>
          <a:prstGeom prst="rect">
            <a:avLst/>
          </a:prstGeom>
          <a:noFill/>
          <a:ln w="9525">
            <a:solidFill>
              <a:srgbClr val="993300"/>
            </a:solidFill>
            <a:miter lim="800000"/>
            <a:headEnd/>
            <a:tailEnd/>
          </a:ln>
        </p:spPr>
      </p:pic>
      <p:pic>
        <p:nvPicPr>
          <p:cNvPr id="5125" name="Picture 11" descr="http://shkola.ostriv.in.ua/images/publications/4/3485/131687264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002755" y="1672752"/>
            <a:ext cx="2365375" cy="1439862"/>
          </a:xfrm>
          <a:prstGeom prst="rect">
            <a:avLst/>
          </a:prstGeom>
          <a:noFill/>
          <a:ln w="9525">
            <a:solidFill>
              <a:srgbClr val="993300"/>
            </a:solidFill>
            <a:miter lim="800000"/>
            <a:headEnd/>
            <a:tailEnd/>
          </a:ln>
        </p:spPr>
      </p:pic>
      <p:pic>
        <p:nvPicPr>
          <p:cNvPr id="5126" name="Picture 13" descr="http://blogs.davenport.edu/studentnews/files/2011/03/books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557511" y="326571"/>
            <a:ext cx="3141662" cy="2089150"/>
          </a:xfrm>
          <a:prstGeom prst="rect">
            <a:avLst/>
          </a:prstGeom>
          <a:noFill/>
          <a:ln w="9525">
            <a:solidFill>
              <a:srgbClr val="993300"/>
            </a:solidFill>
            <a:miter lim="800000"/>
            <a:headEnd/>
            <a:tailEnd/>
          </a:ln>
        </p:spPr>
      </p:pic>
      <p:pic>
        <p:nvPicPr>
          <p:cNvPr id="5127" name="Picture 17" descr="http://www.print-forum.ru/upload/iblock/e1c/paket2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820661" y="3234863"/>
            <a:ext cx="2736850" cy="1824037"/>
          </a:xfrm>
          <a:prstGeom prst="rect">
            <a:avLst/>
          </a:prstGeom>
          <a:noFill/>
          <a:ln w="9525">
            <a:solidFill>
              <a:srgbClr val="993300"/>
            </a:solidFill>
            <a:miter lim="800000"/>
            <a:headEnd/>
            <a:tailEnd/>
          </a:ln>
        </p:spPr>
      </p:pic>
      <p:pic>
        <p:nvPicPr>
          <p:cNvPr id="5128" name="Picture 19" descr="http://stabill.ucoz.ua/remont/bumazhnyje-oboi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621010" y="2564904"/>
            <a:ext cx="3078163" cy="2303462"/>
          </a:xfrm>
          <a:prstGeom prst="rect">
            <a:avLst/>
          </a:prstGeom>
          <a:noFill/>
          <a:ln w="9525">
            <a:solidFill>
              <a:srgbClr val="993300"/>
            </a:solidFill>
            <a:miter lim="800000"/>
            <a:headEnd/>
            <a:tailEnd/>
          </a:ln>
        </p:spPr>
      </p:pic>
      <p:pic>
        <p:nvPicPr>
          <p:cNvPr id="5129" name="Picture 23" descr="http://my-pack.ru/images/gofrokarton-BIG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468313" y="2245519"/>
            <a:ext cx="2232025" cy="2047875"/>
          </a:xfrm>
          <a:prstGeom prst="rect">
            <a:avLst/>
          </a:prstGeom>
          <a:noFill/>
          <a:ln w="9525">
            <a:solidFill>
              <a:srgbClr val="993300"/>
            </a:solidFill>
            <a:miter lim="800000"/>
            <a:headEnd/>
            <a:tailEnd/>
          </a:ln>
        </p:spPr>
      </p:pic>
      <p:sp>
        <p:nvSpPr>
          <p:cNvPr id="14" name="Прямоугольник 13"/>
          <p:cNvSpPr/>
          <p:nvPr/>
        </p:nvSpPr>
        <p:spPr>
          <a:xfrm>
            <a:off x="4093078" y="333375"/>
            <a:ext cx="18473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endParaRPr lang="ru-RU" sz="2800" b="1" kern="10" dirty="0">
              <a:ln w="9525">
                <a:noFill/>
                <a:round/>
                <a:headEnd/>
                <a:tailEnd/>
              </a:ln>
              <a:solidFill>
                <a:srgbClr val="8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131" name="TextBox 11"/>
          <p:cNvSpPr txBox="1">
            <a:spLocks noChangeArrowheads="1"/>
          </p:cNvSpPr>
          <p:nvPr/>
        </p:nvSpPr>
        <p:spPr bwMode="auto">
          <a:xfrm>
            <a:off x="218876" y="5079332"/>
            <a:ext cx="8748464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/>
            <a:r>
              <a:rPr lang="az-Cyrl-AZ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 бумагой встречаемся постоянно, на каждом шагу – когда открываем книгу или тетрадь, читаем газеты, журналы, покупаем в магазине подарки, продукты, пишем письма, делаем игрушки или собираем макулатуру.</a:t>
            </a:r>
            <a:endParaRPr lang="ru-RU" sz="2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600" b="1" dirty="0">
              <a:solidFill>
                <a:srgbClr val="8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8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383" cy="4320"/>
          </a:xfrm>
        </p:grpSpPr>
        <p:pic>
          <p:nvPicPr>
            <p:cNvPr id="32774" name="Picture 5" descr="фон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1706"/>
              <a:ext cx="5375" cy="26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2775" name="Picture 4" descr="фон3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31" y="1722"/>
              <a:ext cx="1080" cy="25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2776" name="Picture 7" descr="фон2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0" y="0"/>
              <a:ext cx="5316" cy="17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2777" name="Picture 6" descr="фон1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4513" y="0"/>
              <a:ext cx="870" cy="34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32771" name="Прямоугольник 7"/>
          <p:cNvSpPr>
            <a:spLocks noChangeArrowheads="1"/>
          </p:cNvSpPr>
          <p:nvPr/>
        </p:nvSpPr>
        <p:spPr bwMode="auto">
          <a:xfrm>
            <a:off x="2051050" y="1484313"/>
            <a:ext cx="457200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/>
              <a:t/>
            </a:r>
            <a:br>
              <a:rPr lang="ru-RU"/>
            </a:br>
            <a:endParaRPr lang="ru-RU"/>
          </a:p>
        </p:txBody>
      </p:sp>
      <p:sp>
        <p:nvSpPr>
          <p:cNvPr id="32773" name="Прямоугольник 9"/>
          <p:cNvSpPr>
            <a:spLocks noChangeArrowheads="1"/>
          </p:cNvSpPr>
          <p:nvPr/>
        </p:nvSpPr>
        <p:spPr bwMode="auto">
          <a:xfrm>
            <a:off x="1403350" y="2852738"/>
            <a:ext cx="6264275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b="1" dirty="0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</a:p>
          <a:p>
            <a:pPr algn="ctr"/>
            <a:endParaRPr lang="ru-RU" sz="2800" b="1" dirty="0">
              <a:solidFill>
                <a:srgbClr val="800000"/>
              </a:solidFill>
            </a:endParaRP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фон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ru-RU" kern="10" dirty="0">
                <a:ln w="9525">
                  <a:noFill/>
                  <a:round/>
                  <a:headEnd/>
                  <a:tailEnd/>
                </a:ln>
                <a:solidFill>
                  <a:schemeClr val="accent5">
                    <a:lumMod val="50000"/>
                  </a:schemeClr>
                </a:soli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Бумагу производят из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0" y="1484784"/>
            <a:ext cx="1357322" cy="500066"/>
          </a:xfrm>
          <a:prstGeom prst="rect">
            <a:avLst/>
          </a:prstGeom>
          <a:gradFill rotWithShape="1">
            <a:gsLst>
              <a:gs pos="0">
                <a:srgbClr val="4F81BD">
                  <a:tint val="50000"/>
                  <a:satMod val="300000"/>
                </a:srgbClr>
              </a:gs>
              <a:gs pos="35000">
                <a:srgbClr val="4F81BD">
                  <a:tint val="37000"/>
                  <a:satMod val="300000"/>
                </a:srgbClr>
              </a:gs>
              <a:gs pos="100000">
                <a:srgbClr val="4F81BD">
                  <a:tint val="15000"/>
                  <a:satMod val="350000"/>
                </a:srgbClr>
              </a:gs>
            </a:gsLst>
            <a:lin ang="16200000" scaled="1"/>
          </a:gradFill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солома</a:t>
            </a:r>
            <a:endParaRPr kumimoji="0" lang="ru-RU" sz="2000" b="1" i="0" u="none" strike="noStrike" kern="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429000"/>
            <a:ext cx="1457070" cy="646232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5301208"/>
            <a:ext cx="1457070" cy="646232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59632" y="1196752"/>
            <a:ext cx="2499577" cy="2426418"/>
          </a:xfrm>
          <a:prstGeom prst="rect">
            <a:avLst/>
          </a:prstGeom>
        </p:spPr>
      </p:pic>
      <p:pic>
        <p:nvPicPr>
          <p:cNvPr id="10" name="preview-image" descr="http://img1.1tv.ru/imgsize460x345/PR20100428181256.JPG"/>
          <p:cNvPicPr>
            <a:picLocks noChangeAspect="1" noChangeArrowheads="1"/>
          </p:cNvPicPr>
          <p:nvPr/>
        </p:nvPicPr>
        <p:blipFill>
          <a:blip r:embed="rId6" r:link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58787" y="3089740"/>
            <a:ext cx="2101266" cy="1324752"/>
          </a:xfrm>
          <a:prstGeom prst="ellipse">
            <a:avLst/>
          </a:prstGeom>
          <a:ln w="63500" cap="rnd">
            <a:solidFill>
              <a:srgbClr val="00206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34120" y="4863610"/>
            <a:ext cx="2554445" cy="2353260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84362" y="2820397"/>
            <a:ext cx="1975275" cy="1646063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20072" y="1196752"/>
            <a:ext cx="2499577" cy="2365453"/>
          </a:xfrm>
          <a:prstGeom prst="rect">
            <a:avLst/>
          </a:prstGeom>
        </p:spPr>
      </p:pic>
      <p:sp>
        <p:nvSpPr>
          <p:cNvPr id="14" name="Прямоугольник 13"/>
          <p:cNvSpPr/>
          <p:nvPr/>
        </p:nvSpPr>
        <p:spPr>
          <a:xfrm>
            <a:off x="7786678" y="1484784"/>
            <a:ext cx="1357322" cy="50006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лён</a:t>
            </a:r>
            <a:endParaRPr lang="ru-RU" sz="2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5" name="Рисунок 14"/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64088" y="2949468"/>
            <a:ext cx="2554445" cy="2377646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91521" y="4796548"/>
            <a:ext cx="2499577" cy="2420322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39177" y="3317263"/>
            <a:ext cx="1457070" cy="652329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78887" y="5157192"/>
            <a:ext cx="1572904" cy="9266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2118820"/>
      </p:ext>
    </p:extLst>
  </p:cSld>
  <p:clrMapOvr>
    <a:masterClrMapping/>
  </p:clrMapOvr>
  <p:transition spd="med" advTm="5000">
    <p:wipe dir="r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4" descr="фон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19" name="Picture 2" descr="C:\Documents and Settings\Admin\Рабочий стол\ag_small_db40db7f926a46478cc8c4503873353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95738" y="3500438"/>
            <a:ext cx="3644900" cy="2605087"/>
          </a:xfrm>
          <a:prstGeom prst="rect">
            <a:avLst/>
          </a:prstGeom>
          <a:noFill/>
          <a:ln w="9525">
            <a:solidFill>
              <a:srgbClr val="993300"/>
            </a:solidFill>
            <a:miter lim="800000"/>
            <a:headEnd/>
            <a:tailEnd/>
          </a:ln>
        </p:spPr>
      </p:pic>
      <p:sp>
        <p:nvSpPr>
          <p:cNvPr id="9220" name="Прямоугольник 6"/>
          <p:cNvSpPr>
            <a:spLocks noChangeArrowheads="1"/>
          </p:cNvSpPr>
          <p:nvPr/>
        </p:nvSpPr>
        <p:spPr bwMode="auto">
          <a:xfrm>
            <a:off x="2124075" y="116633"/>
            <a:ext cx="4481513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rgbClr val="923C16"/>
                </a:solidFill>
                <a:latin typeface="Times New Roman" pitchFamily="18" charset="0"/>
                <a:cs typeface="Times New Roman" pitchFamily="18" charset="0"/>
              </a:rPr>
              <a:t>«Откуда пришла бумага?»</a:t>
            </a:r>
            <a:endParaRPr lang="ru-RU" sz="2800" dirty="0">
              <a:solidFill>
                <a:srgbClr val="923C1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221" name="Прямоугольник 10"/>
          <p:cNvSpPr>
            <a:spLocks noChangeArrowheads="1"/>
          </p:cNvSpPr>
          <p:nvPr/>
        </p:nvSpPr>
        <p:spPr bwMode="auto">
          <a:xfrm>
            <a:off x="611188" y="6165850"/>
            <a:ext cx="7016750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 dirty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Писали на камнях, скалах, стенах пещер. </a:t>
            </a:r>
            <a:endParaRPr lang="ru-RU" sz="2800" dirty="0">
              <a:solidFill>
                <a:srgbClr val="8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222" name="Picture 10" descr="figura_besa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95738" y="981075"/>
            <a:ext cx="3600450" cy="2400300"/>
          </a:xfrm>
          <a:prstGeom prst="rect">
            <a:avLst/>
          </a:prstGeom>
          <a:noFill/>
          <a:ln w="9525">
            <a:solidFill>
              <a:srgbClr val="993300"/>
            </a:solidFill>
            <a:miter lim="800000"/>
            <a:headEnd/>
            <a:tailEnd/>
          </a:ln>
        </p:spPr>
      </p:pic>
      <p:pic>
        <p:nvPicPr>
          <p:cNvPr id="9223" name="Picture 12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188" y="2780928"/>
            <a:ext cx="2450899" cy="3168351"/>
          </a:xfrm>
          <a:prstGeom prst="rect">
            <a:avLst/>
          </a:prstGeom>
          <a:noFill/>
          <a:ln w="9525">
            <a:solidFill>
              <a:srgbClr val="993300"/>
            </a:solidFill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467544" y="764704"/>
            <a:ext cx="3528392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Писать люди научились раньше чем появилась бумага </a:t>
            </a:r>
            <a:endParaRPr lang="ru-RU" sz="2800" b="1" dirty="0">
              <a:solidFill>
                <a:srgbClr val="8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Прямоугольник 6"/>
          <p:cNvSpPr>
            <a:spLocks noChangeArrowheads="1"/>
          </p:cNvSpPr>
          <p:nvPr/>
        </p:nvSpPr>
        <p:spPr bwMode="auto">
          <a:xfrm>
            <a:off x="1692275" y="6165850"/>
            <a:ext cx="6135688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ru-RU" sz="2800" b="1" dirty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Писали на сырых глиняных плитах</a:t>
            </a:r>
            <a:endParaRPr lang="ru-RU" sz="2800" dirty="0">
              <a:solidFill>
                <a:srgbClr val="8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43" name="Picture 9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650" y="3573463"/>
            <a:ext cx="3959225" cy="2559050"/>
          </a:xfrm>
          <a:prstGeom prst="rect">
            <a:avLst/>
          </a:prstGeom>
          <a:noFill/>
          <a:ln w="9525">
            <a:solidFill>
              <a:srgbClr val="993300"/>
            </a:solidFill>
            <a:miter lim="800000"/>
            <a:headEnd/>
            <a:tailEnd/>
          </a:ln>
        </p:spPr>
      </p:pic>
      <p:pic>
        <p:nvPicPr>
          <p:cNvPr id="10244" name="Picture 11" descr="glina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92725" y="1557338"/>
            <a:ext cx="3263900" cy="3549650"/>
          </a:xfrm>
          <a:prstGeom prst="rect">
            <a:avLst/>
          </a:prstGeom>
          <a:noFill/>
          <a:ln w="9525">
            <a:solidFill>
              <a:srgbClr val="993300"/>
            </a:solidFill>
            <a:miter lim="800000"/>
            <a:headEnd/>
            <a:tailEnd/>
          </a:ln>
        </p:spPr>
      </p:pic>
      <p:pic>
        <p:nvPicPr>
          <p:cNvPr id="10245" name="Picture 1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55650" y="476250"/>
            <a:ext cx="3959225" cy="3019425"/>
          </a:xfrm>
          <a:prstGeom prst="rect">
            <a:avLst/>
          </a:prstGeom>
          <a:noFill/>
          <a:ln w="9525">
            <a:solidFill>
              <a:srgbClr val="993300"/>
            </a:solidFill>
            <a:miter lim="800000"/>
            <a:headEnd/>
            <a:tailEnd/>
          </a:ln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Прямоугольник 5"/>
          <p:cNvSpPr>
            <a:spLocks noChangeArrowheads="1"/>
          </p:cNvSpPr>
          <p:nvPr/>
        </p:nvSpPr>
        <p:spPr bwMode="auto">
          <a:xfrm>
            <a:off x="1498600" y="5157788"/>
            <a:ext cx="2886075" cy="954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ru-RU" sz="2800" b="1" dirty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На дощечках, </a:t>
            </a:r>
          </a:p>
          <a:p>
            <a:pPr algn="ctr" eaLnBrk="0" hangingPunct="0"/>
            <a:r>
              <a:rPr lang="ru-RU" sz="2800" b="1" dirty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залитых воском</a:t>
            </a:r>
            <a:endParaRPr lang="ru-RU" sz="2800" dirty="0">
              <a:solidFill>
                <a:srgbClr val="8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268" name="Picture 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35600" y="4076700"/>
            <a:ext cx="3095625" cy="2216150"/>
          </a:xfrm>
          <a:prstGeom prst="rect">
            <a:avLst/>
          </a:prstGeom>
          <a:noFill/>
          <a:ln w="9525">
            <a:solidFill>
              <a:srgbClr val="993300"/>
            </a:solidFill>
            <a:miter lim="800000"/>
            <a:headEnd/>
            <a:tailEnd/>
          </a:ln>
        </p:spPr>
      </p:pic>
      <p:pic>
        <p:nvPicPr>
          <p:cNvPr id="11269" name="Picture 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35600" y="549275"/>
            <a:ext cx="3051175" cy="3279775"/>
          </a:xfrm>
          <a:prstGeom prst="rect">
            <a:avLst/>
          </a:prstGeom>
          <a:noFill/>
          <a:ln w="9525">
            <a:solidFill>
              <a:srgbClr val="993300"/>
            </a:solidFill>
            <a:miter lim="800000"/>
            <a:headEnd/>
            <a:tailEnd/>
          </a:ln>
        </p:spPr>
      </p:pic>
      <p:pic>
        <p:nvPicPr>
          <p:cNvPr id="33794" name="Picture 2" descr="http://interesko.info/ava/wp-content/uploads/2015/01/voskov-tab5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404664"/>
            <a:ext cx="4073595" cy="4536504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Прямоугольник 7"/>
          <p:cNvSpPr>
            <a:spLocks noChangeArrowheads="1"/>
          </p:cNvSpPr>
          <p:nvPr/>
        </p:nvSpPr>
        <p:spPr bwMode="auto">
          <a:xfrm>
            <a:off x="4427538" y="4581525"/>
            <a:ext cx="457200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sz="2800" b="1" dirty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На Руси писали на </a:t>
            </a:r>
            <a:r>
              <a:rPr lang="ru-RU" sz="2800" b="1" dirty="0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бересте.</a:t>
            </a:r>
          </a:p>
          <a:p>
            <a:pPr algn="ctr" eaLnBrk="0" hangingPunct="0"/>
            <a:r>
              <a:rPr lang="ru-RU" sz="2800" b="1" dirty="0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Береста – это кора березы.</a:t>
            </a:r>
            <a:endParaRPr lang="ru-RU" sz="2800" dirty="0">
              <a:solidFill>
                <a:srgbClr val="8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315" name="Picture 1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549275"/>
            <a:ext cx="4106863" cy="3265488"/>
          </a:xfrm>
          <a:prstGeom prst="rect">
            <a:avLst/>
          </a:prstGeom>
          <a:noFill/>
          <a:ln w="9525">
            <a:solidFill>
              <a:srgbClr val="993300"/>
            </a:solidFill>
            <a:miter lim="800000"/>
            <a:headEnd/>
            <a:tailEnd/>
          </a:ln>
        </p:spPr>
      </p:pic>
      <p:pic>
        <p:nvPicPr>
          <p:cNvPr id="13316" name="Picture 1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8313" y="1268413"/>
            <a:ext cx="3857625" cy="4167187"/>
          </a:xfrm>
          <a:prstGeom prst="rect">
            <a:avLst/>
          </a:prstGeom>
          <a:noFill/>
          <a:ln w="9525">
            <a:solidFill>
              <a:srgbClr val="993300"/>
            </a:solidFill>
            <a:miter lim="800000"/>
            <a:headEnd/>
            <a:tailEnd/>
          </a:ln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Rectangle 6"/>
          <p:cNvSpPr>
            <a:spLocks noChangeArrowheads="1"/>
          </p:cNvSpPr>
          <p:nvPr/>
        </p:nvSpPr>
        <p:spPr bwMode="auto">
          <a:xfrm>
            <a:off x="4859338" y="1424771"/>
            <a:ext cx="3673475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0000">
                <a:alpha val="50000"/>
              </a:srgbClr>
            </a:outerShdw>
          </a:effectLst>
        </p:spPr>
        <p:txBody>
          <a:bodyPr anchor="ctr">
            <a:spAutoFit/>
          </a:bodyPr>
          <a:lstStyle/>
          <a:p>
            <a:pPr algn="ctr">
              <a:defRPr/>
            </a:pPr>
            <a:r>
              <a:rPr lang="ru-RU" sz="2800" b="1" dirty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Бумагу </a:t>
            </a:r>
            <a:r>
              <a:rPr lang="ru-RU" sz="2800" b="1" dirty="0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изобрели</a:t>
            </a:r>
            <a:endParaRPr lang="ru-RU" sz="2800" b="1" dirty="0">
              <a:solidFill>
                <a:srgbClr val="8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r>
              <a:rPr lang="ru-RU" sz="2800" b="1" dirty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ru-RU" sz="2800" b="1" dirty="0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Китае</a:t>
            </a:r>
            <a:endParaRPr lang="ru-RU" sz="2800" b="1" dirty="0">
              <a:solidFill>
                <a:srgbClr val="8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5363" name="Picture 9" descr="тутовое дерево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32363" y="3141663"/>
            <a:ext cx="3600450" cy="2701925"/>
          </a:xfrm>
          <a:prstGeom prst="rect">
            <a:avLst/>
          </a:prstGeom>
          <a:noFill/>
          <a:ln w="9525">
            <a:solidFill>
              <a:srgbClr val="800000"/>
            </a:solidFill>
            <a:miter lim="800000"/>
            <a:headEnd/>
            <a:tailEnd/>
          </a:ln>
        </p:spPr>
      </p:pic>
      <p:pic>
        <p:nvPicPr>
          <p:cNvPr id="15364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9100" y="1196975"/>
            <a:ext cx="3759200" cy="4464050"/>
          </a:xfrm>
          <a:prstGeom prst="rect">
            <a:avLst/>
          </a:prstGeom>
          <a:noFill/>
          <a:ln w="9525">
            <a:solidFill>
              <a:srgbClr val="993300"/>
            </a:solidFill>
            <a:miter lim="800000"/>
            <a:headEnd/>
            <a:tailEnd/>
          </a:ln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95536" y="188640"/>
            <a:ext cx="874846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Сейчас бумагу делают машины на  фабриках  Из леса на фабрику привозят бревна.</a:t>
            </a:r>
            <a:r>
              <a:rPr lang="ru-RU" dirty="0" smtClean="0">
                <a:solidFill>
                  <a:srgbClr val="800000"/>
                </a:solidFill>
              </a:rPr>
              <a:t>.</a:t>
            </a:r>
            <a:endParaRPr lang="ru-RU" dirty="0">
              <a:solidFill>
                <a:srgbClr val="800000"/>
              </a:solidFill>
            </a:endParaRPr>
          </a:p>
        </p:txBody>
      </p:sp>
      <p:pic>
        <p:nvPicPr>
          <p:cNvPr id="5" name="Picture 2" descr="Как делают книги и как делают бумагу, фото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1268760"/>
            <a:ext cx="2843808" cy="2847871"/>
          </a:xfrm>
          <a:prstGeom prst="rect">
            <a:avLst/>
          </a:prstGeom>
          <a:noFill/>
        </p:spPr>
      </p:pic>
      <p:pic>
        <p:nvPicPr>
          <p:cNvPr id="6" name="Picture 3" descr="C:\Documents and Settings\Admin\Рабочий стол\Бкмага\фото 00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19872" y="1196752"/>
            <a:ext cx="2376264" cy="295232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3" descr="C:\Documents and Settings\Admin\Рабочий стол\Бкмага\фото 003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4221088"/>
            <a:ext cx="2808312" cy="2520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" descr="http://photo.qip.ru/photo/katranka/96605952/large/125255153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31840" y="4365104"/>
            <a:ext cx="3068358" cy="2304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2" descr="C:\Documents and Settings\Admin\Рабочий стол\Бкмага\фото 004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00192" y="4365104"/>
            <a:ext cx="2664296" cy="2232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 descr="Как делают книги и как делают бумагу, фото 1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56176" y="1196752"/>
            <a:ext cx="2808311" cy="3024336"/>
          </a:xfrm>
          <a:prstGeom prst="rect">
            <a:avLst/>
          </a:prstGeom>
          <a:noFill/>
        </p:spPr>
      </p:pic>
    </p:spTree>
  </p:cSld>
  <p:clrMapOvr>
    <a:masterClrMapping/>
  </p:clrMapOvr>
  <p:transition spd="med" advTm="5000">
    <p:wipe dir="r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3175</TotalTime>
  <Words>276</Words>
  <Application>Microsoft Office PowerPoint</Application>
  <PresentationFormat>Экран (4:3)</PresentationFormat>
  <Paragraphs>50</Paragraphs>
  <Slides>20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Оформление по умолчанию</vt:lpstr>
      <vt:lpstr>Презентация PowerPoint</vt:lpstr>
      <vt:lpstr>Презентация PowerPoint</vt:lpstr>
      <vt:lpstr>Бумагу производят из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На  фабриках,  переходя из машины в машину, дерево превращается в белую и чистую бумагу. </vt:lpstr>
      <vt:lpstr>Презентация PowerPoint</vt:lpstr>
      <vt:lpstr>Презентация PowerPoint</vt:lpstr>
      <vt:lpstr>Опыт №1  Бумага режется</vt:lpstr>
      <vt:lpstr>Опыт №2 Бумага мнется</vt:lpstr>
      <vt:lpstr>Опыт №3 Бумага рвется </vt:lpstr>
      <vt:lpstr>Опыт №4 Бумага намокает</vt:lpstr>
      <vt:lpstr>Лес- наше сокровище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lusya</dc:creator>
  <cp:lastModifiedBy>Посохов</cp:lastModifiedBy>
  <cp:revision>437</cp:revision>
  <dcterms:created xsi:type="dcterms:W3CDTF">2009-02-24T16:36:24Z</dcterms:created>
  <dcterms:modified xsi:type="dcterms:W3CDTF">2022-12-06T14:42:40Z</dcterms:modified>
</cp:coreProperties>
</file>