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5" r:id="rId6"/>
    <p:sldId id="262" r:id="rId7"/>
    <p:sldId id="259" r:id="rId8"/>
    <p:sldId id="260" r:id="rId9"/>
    <p:sldId id="261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959F0-EEBD-463E-BA3B-838571690BE3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9018F-726B-4076-8BEE-EBB266FB5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9018F-726B-4076-8BEE-EBB266FB5C9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39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5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7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9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5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4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0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71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76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85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6D973-246D-44FD-9781-6D25BBEDA9D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638C3-5167-4D6E-9169-AE2B55EBE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3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master-klass-funkcionalnaya-gramotnost-na-urokah-muzyki-5367555.html?" TargetMode="External"/><Relationship Id="rId2" Type="http://schemas.openxmlformats.org/officeDocument/2006/relationships/hyperlink" Target="https://uchitel.club/events/formirovanie-funkcionalnoi-gramotnosti-mladsix-skolnikov-na-urokax-muzyk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ultiurok.ru/files/funktsionalnaia-gramotnost-obuchaiushchikhsia-na-u.html?" TargetMode="External"/><Relationship Id="rId4" Type="http://schemas.openxmlformats.org/officeDocument/2006/relationships/hyperlink" Target="https://www.1urok.ru/categories/10/articles/4267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Развитие функциональной грамотности обучающихся на уроках музыки.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                        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Поротова Т.С.</a:t>
            </a:r>
          </a:p>
          <a:p>
            <a:r>
              <a:rPr lang="ru-RU" dirty="0" smtClean="0"/>
              <a:t>                                                                                                   Учитель музыки</a:t>
            </a:r>
          </a:p>
          <a:p>
            <a:r>
              <a:rPr lang="ru-RU" dirty="0" smtClean="0"/>
              <a:t>                                                                            МБОУ г. Иркутска СОШ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19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Список литературы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Зеленская Светлана Михайловна учитель музыки КГУ СШ №2 с. Есиль, Республик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Казахстан РАЗВИТИЕ ФУНКЦИОНАЛЬНОЙ ГРАМОТНОСТИ УЧАЩИХСЯ НА УРОКАХ МУЗЫКИ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Фишман И.С. Ключевые компетентности как результат образования. 3. Хуторской А.В. Ключевые компетенции и образовательные стандарты / А.В. Хуторской // Интернет-журнал «</a:t>
            </a:r>
            <a:r>
              <a:rPr lang="ru-RU" sz="180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Эйдос</a:t>
            </a: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– 2002 [Электронный ресурс]. </a:t>
            </a:r>
            <a:endParaRPr lang="ru-RU" sz="18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  <a:hlinkClick r:id="rId2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hlinkClick r:id="rId2"/>
              </a:rPr>
              <a:t>uchitel.club/events/formirovanie-funkcionalnoi-gramotnosti-mladsix-skolnikov-na-urokax-muzyki</a:t>
            </a:r>
            <a:r>
              <a:rPr lang="ru-RU" sz="1800" dirty="0" smtClean="0">
                <a:solidFill>
                  <a:prstClr val="black"/>
                </a:solidFill>
              </a:rPr>
              <a:t> </a:t>
            </a:r>
            <a:endParaRPr lang="ru-RU" sz="1800" dirty="0">
              <a:solidFill>
                <a:prstClr val="black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Мастер-класс " Функциональная грамотность на уроках музыки" (infourok.ru)</a:t>
            </a:r>
            <a:endParaRPr lang="ru-RU" sz="1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Мастер-класс по развитию функциональной грамотности на уроке музыки в 3 классе по теме «Музыкальный КВН. Обобщение» | Начальная школа | СОВРЕМЕННЫЙ УРОК </a:t>
            </a:r>
            <a:r>
              <a:rPr lang="ru-RU" sz="18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(1urok.ru</a:t>
            </a:r>
            <a:r>
              <a:rPr lang="ru-RU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4623256"/>
            <a:ext cx="773622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Функциональная грамотность обучающихся на уроках музыки. (multiurok.ru)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57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7606" y="604251"/>
            <a:ext cx="1024946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Функциональная грамотность (лат. – направление) – степень подготовленности человека к выполнению возложенных на него или добровольно взятых на себя функций.</a:t>
            </a:r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Грамотность – это навыки чтения, письма, счета и работы с документами.</a:t>
            </a:r>
          </a:p>
          <a:p>
            <a:endParaRPr lang="ru-RU" sz="3200" dirty="0" smtClean="0"/>
          </a:p>
          <a:p>
            <a:r>
              <a:rPr lang="ru-RU" sz="3200" dirty="0" smtClean="0"/>
              <a:t>Функциональность - набор возможностей (функций), которые предоставляет данная система или устройство.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0281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vfl.ru/ii/1586717834/e91f1b87/302031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604" y="122830"/>
            <a:ext cx="11737074" cy="637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375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6788" y="878722"/>
            <a:ext cx="90348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Circe"/>
              </a:rPr>
              <a:t>«Функционально </a:t>
            </a:r>
            <a:r>
              <a:rPr lang="ru-RU" sz="2800" dirty="0">
                <a:solidFill>
                  <a:srgbClr val="000000"/>
                </a:solidFill>
                <a:latin typeface="Circe"/>
              </a:rPr>
              <a:t>грамотный человек способен использовать все постоянно приобретаемые в течение жизни знания, умения и навыки для решения максимально широкого диапазона жизненных задач в различных сферах деятельности, общения и социальных отношений</a:t>
            </a:r>
            <a:r>
              <a:rPr lang="ru-RU" sz="2800" dirty="0" smtClean="0">
                <a:solidFill>
                  <a:srgbClr val="000000"/>
                </a:solidFill>
                <a:latin typeface="Circe"/>
              </a:rPr>
              <a:t>».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irce"/>
              </a:rPr>
              <a:t>                                     Алексей </a:t>
            </a:r>
            <a:r>
              <a:rPr lang="ru-RU" sz="2800" dirty="0">
                <a:solidFill>
                  <a:srgbClr val="000000"/>
                </a:solidFill>
                <a:latin typeface="Circe"/>
              </a:rPr>
              <a:t>Алексеевич Леонтьев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82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09" y="1028343"/>
            <a:ext cx="93623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Музыкальная грамотность – это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«способность воспринимать музыку как живое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образное искусство, рожденное жизнью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неразрывно с жизнью связанное»,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«это особое чувство музыки, заставляющее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воспринимать её эмоционально, отличая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ней хорошее от плохого»,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это способность на слух определять характер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музыки и ощущать внутреннюю связь между характером музыки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характером её исполнения»,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это способность на слух определять автора незнакомой музыки,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она характерна для данного автора, его произведений,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которыми учащиеся уже знакомы»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(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Д.Б. </a:t>
            </a:r>
            <a:r>
              <a:rPr lang="ru-RU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Кабалевский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4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Что означает выражение «музыкальная фактура»?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Рассмотрим нотные примеры.</a:t>
            </a:r>
            <a:endParaRPr lang="ru-RU" sz="2800" dirty="0">
              <a:latin typeface="+mn-lt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Фактурные этажи                Фактурные пласты               Аккордовая фактура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33767"/>
            <a:ext cx="3534770" cy="28148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442" y="2333767"/>
            <a:ext cx="3493827" cy="28371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941" y="2333768"/>
            <a:ext cx="3975479" cy="283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94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3516" y="300252"/>
            <a:ext cx="8447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Задания, направленные на формирование умения классифицировать:</a:t>
            </a:r>
            <a:endParaRPr lang="ru-RU" sz="2000" b="0" i="0" dirty="0" smtClean="0">
              <a:solidFill>
                <a:srgbClr val="18181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Объясни, </a:t>
            </a:r>
            <a:r>
              <a:rPr lang="ru-RU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какой инструмент лишний и почему.</a:t>
            </a:r>
            <a:endParaRPr lang="ru-RU" sz="2000" b="0" i="0" dirty="0">
              <a:solidFill>
                <a:srgbClr val="18181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4" name="Picture 6" descr="https://www.bigtv.ru/storage/goodsImages/627/627347/clear_627347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7498" y="2052815"/>
            <a:ext cx="2857832" cy="219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rsenal-music.ru/wa-data/public/shop/products/72/47/14772/images/14208/14208.9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143" y="1945375"/>
            <a:ext cx="2618355" cy="230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okru.ru/files/images/20201030/ok30mel5aix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8215" y="2016583"/>
            <a:ext cx="3111689" cy="281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rediez.ru/im/plucked/domra/alt/pkmi/d3_alt_visshaya_kategoriya/d3_alt_visshaya_kategoriya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00" y="1512361"/>
            <a:ext cx="3872232" cy="316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97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9223" y="637612"/>
            <a:ext cx="3732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С.Я. Маршак «Гвоздь и подкова»</a:t>
            </a:r>
            <a:endParaRPr lang="ru-RU" b="0" i="0" dirty="0">
              <a:solidFill>
                <a:srgbClr val="333333"/>
              </a:solidFill>
              <a:effectLst/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4478" y="1709738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Не было гвоздя —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Подкова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Пропала.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Не было подковы —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Лошадь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Захромала.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Лошадь захромала —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Командир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Убит.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Конница разбита —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Армия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Бежит.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Враг вступает в город,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Пленных не щадя,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Оттого, что в кузнице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Roboto"/>
              </a:rPr>
              <a:t>Не было гвоздя.</a:t>
            </a:r>
            <a:endParaRPr lang="ru-RU" b="0" i="0" dirty="0">
              <a:solidFill>
                <a:srgbClr val="333333"/>
              </a:solidFill>
              <a:effectLst/>
              <a:latin typeface="Roboto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479" y="121473"/>
            <a:ext cx="10515600" cy="1647061"/>
          </a:xfrm>
        </p:spPr>
        <p:txBody>
          <a:bodyPr/>
          <a:lstStyle/>
          <a:p>
            <a:endParaRPr lang="ru-RU" dirty="0">
              <a:latin typeface="+mn-lt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116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prodlenka.org/components/com_mtree/attachments/468/468867/61879219231f84615044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30" y="2524836"/>
            <a:ext cx="121920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7806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Соотнеси портреты и имена композиторов. Кто лишний?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58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344</Words>
  <Application>Microsoft Office PowerPoint</Application>
  <PresentationFormat>Широкоэкранный</PresentationFormat>
  <Paragraphs>49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Circe</vt:lpstr>
      <vt:lpstr>Roboto</vt:lpstr>
      <vt:lpstr>Times New Roman</vt:lpstr>
      <vt:lpstr>Тема Office</vt:lpstr>
      <vt:lpstr>Развитие функциональной грамотности обучающихся на уроках музыки.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означает выражение «музыкальная фактура»?   Рассмотрим нотные примеры.</vt:lpstr>
      <vt:lpstr>Презентация PowerPoint</vt:lpstr>
      <vt:lpstr>Презентация PowerPoint</vt:lpstr>
      <vt:lpstr>Соотнеси портреты и имена композиторов. Кто лишний?</vt:lpstr>
      <vt:lpstr>                    Список литературы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на уроках музыки.</dc:title>
  <dc:creator>Ученик</dc:creator>
  <cp:lastModifiedBy>Пользователь</cp:lastModifiedBy>
  <cp:revision>14</cp:revision>
  <dcterms:created xsi:type="dcterms:W3CDTF">2022-03-29T00:57:33Z</dcterms:created>
  <dcterms:modified xsi:type="dcterms:W3CDTF">2023-01-11T00:27:18Z</dcterms:modified>
</cp:coreProperties>
</file>