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60" r:id="rId6"/>
    <p:sldId id="261" r:id="rId7"/>
    <p:sldId id="272" r:id="rId8"/>
    <p:sldId id="271" r:id="rId9"/>
    <p:sldId id="262" r:id="rId10"/>
    <p:sldId id="274" r:id="rId11"/>
    <p:sldId id="263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BE1EF5-758C-45E8-8094-0F13EEC07C2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A0236567-61E9-442B-BC98-202E179DE7E9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+mj-lt"/>
              <a:cs typeface="Times New Roman" panose="02020603050405020304" pitchFamily="18" charset="0"/>
            </a:rPr>
            <a:t>Подготовительная к школе группа: </a:t>
          </a:r>
        </a:p>
        <a:p>
          <a:pPr algn="ctr"/>
          <a:r>
            <a:rPr lang="ru-RU" sz="1800" b="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знакомство со всеми </a:t>
          </a:r>
          <a:r>
            <a:rPr lang="ru-RU" sz="1800" b="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буквами русского алфавита и правилами их написания, формирование слогового и слитного  чтения. </a:t>
          </a:r>
          <a:endParaRPr lang="ru-RU" sz="1800" b="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gm:t>
    </dgm:pt>
    <dgm:pt modelId="{65763524-0FCD-4EE6-810F-426F5A9C8333}" type="parTrans" cxnId="{7D9AB16A-D5B3-49FD-83ED-EFBDF4FC3DE6}">
      <dgm:prSet/>
      <dgm:spPr/>
      <dgm:t>
        <a:bodyPr/>
        <a:lstStyle/>
        <a:p>
          <a:pPr algn="ctr"/>
          <a:endParaRPr lang="ru-RU"/>
        </a:p>
      </dgm:t>
    </dgm:pt>
    <dgm:pt modelId="{9B46DFA8-FB91-492F-B56E-B0A17B9DF313}" type="sibTrans" cxnId="{7D9AB16A-D5B3-49FD-83ED-EFBDF4FC3DE6}">
      <dgm:prSet/>
      <dgm:spPr/>
      <dgm:t>
        <a:bodyPr/>
        <a:lstStyle/>
        <a:p>
          <a:pPr algn="ctr"/>
          <a:endParaRPr lang="ru-RU"/>
        </a:p>
      </dgm:t>
    </dgm:pt>
    <dgm:pt modelId="{76EC84AB-4BBD-4329-82D0-70DC26A34B3B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+mj-lt"/>
            </a:rPr>
            <a:t>Старшая группа:</a:t>
          </a:r>
        </a:p>
        <a:p>
          <a:pPr algn="ctr"/>
          <a:r>
            <a:rPr lang="ru-RU" sz="1800" dirty="0" smtClean="0"/>
            <a:t>продолжается  ознакомление дошкольников с основными свойствами звукового строения слова.</a:t>
          </a:r>
          <a:endParaRPr lang="ru-RU" sz="1800" dirty="0"/>
        </a:p>
      </dgm:t>
    </dgm:pt>
    <dgm:pt modelId="{4E428F0F-60F3-4D3C-8948-FD4BF446285C}" type="parTrans" cxnId="{2C2ED424-C4EB-4844-B70A-6B78353A2CC7}">
      <dgm:prSet/>
      <dgm:spPr/>
      <dgm:t>
        <a:bodyPr/>
        <a:lstStyle/>
        <a:p>
          <a:pPr algn="ctr"/>
          <a:endParaRPr lang="ru-RU"/>
        </a:p>
      </dgm:t>
    </dgm:pt>
    <dgm:pt modelId="{A6DE203E-09EF-4818-B9DA-D717C50AC6C9}" type="sibTrans" cxnId="{2C2ED424-C4EB-4844-B70A-6B78353A2CC7}">
      <dgm:prSet/>
      <dgm:spPr/>
      <dgm:t>
        <a:bodyPr/>
        <a:lstStyle/>
        <a:p>
          <a:pPr algn="ctr"/>
          <a:endParaRPr lang="ru-RU"/>
        </a:p>
      </dgm:t>
    </dgm:pt>
    <dgm:pt modelId="{18F80FDF-C60E-432F-B475-2BEE837BCF08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+mj-lt"/>
            </a:rPr>
            <a:t>Средняя группа:</a:t>
          </a:r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+mj-lt"/>
            </a:rPr>
            <a:t>                             </a:t>
          </a:r>
          <a:r>
            <a:rPr lang="ru-RU" sz="1800" dirty="0" smtClean="0">
              <a:solidFill>
                <a:schemeClr val="tx1"/>
              </a:solidFill>
            </a:rPr>
            <a:t>развитие фонематического слуха детей и подготовка их к овладению звуковым анализом слова.</a:t>
          </a:r>
          <a:endParaRPr lang="ru-RU" sz="1800" b="1" dirty="0">
            <a:solidFill>
              <a:schemeClr val="tx1"/>
            </a:solidFill>
          </a:endParaRPr>
        </a:p>
      </dgm:t>
    </dgm:pt>
    <dgm:pt modelId="{C8626517-E483-4DB4-8C62-763BD27CE773}" type="parTrans" cxnId="{0FE08FCC-9881-4326-AFAE-2396220FB65C}">
      <dgm:prSet/>
      <dgm:spPr/>
      <dgm:t>
        <a:bodyPr/>
        <a:lstStyle/>
        <a:p>
          <a:pPr algn="ctr"/>
          <a:endParaRPr lang="ru-RU"/>
        </a:p>
      </dgm:t>
    </dgm:pt>
    <dgm:pt modelId="{7DA2E20E-6E8F-42AF-BE4F-4ABED356DC2B}" type="sibTrans" cxnId="{0FE08FCC-9881-4326-AFAE-2396220FB65C}">
      <dgm:prSet/>
      <dgm:spPr/>
      <dgm:t>
        <a:bodyPr/>
        <a:lstStyle/>
        <a:p>
          <a:pPr algn="ctr"/>
          <a:endParaRPr lang="ru-RU"/>
        </a:p>
      </dgm:t>
    </dgm:pt>
    <dgm:pt modelId="{95D09D8C-C6D8-4F1F-9FCA-DD2B0BE3545E}" type="pres">
      <dgm:prSet presAssocID="{00BE1EF5-758C-45E8-8094-0F13EEC07C2B}" presName="Name0" presStyleCnt="0">
        <dgm:presLayoutVars>
          <dgm:dir/>
          <dgm:animLvl val="lvl"/>
          <dgm:resizeHandles val="exact"/>
        </dgm:presLayoutVars>
      </dgm:prSet>
      <dgm:spPr/>
    </dgm:pt>
    <dgm:pt modelId="{0BE6348A-672B-4EB2-B323-518CF4575E90}" type="pres">
      <dgm:prSet presAssocID="{A0236567-61E9-442B-BC98-202E179DE7E9}" presName="Name8" presStyleCnt="0"/>
      <dgm:spPr/>
    </dgm:pt>
    <dgm:pt modelId="{A8F6E639-625C-48A2-AC95-5D6AEAEE3C54}" type="pres">
      <dgm:prSet presAssocID="{A0236567-61E9-442B-BC98-202E179DE7E9}" presName="level" presStyleLbl="node1" presStyleIdx="0" presStyleCnt="3" custScaleX="103006" custScaleY="1235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F1990-1066-4962-887D-E14804B8D4EE}" type="pres">
      <dgm:prSet presAssocID="{A0236567-61E9-442B-BC98-202E179DE7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A621B-F1F6-4ABA-A81C-AF7B98095EF3}" type="pres">
      <dgm:prSet presAssocID="{76EC84AB-4BBD-4329-82D0-70DC26A34B3B}" presName="Name8" presStyleCnt="0"/>
      <dgm:spPr/>
    </dgm:pt>
    <dgm:pt modelId="{C9594FF0-043A-4C67-B879-26777F539F02}" type="pres">
      <dgm:prSet presAssocID="{76EC84AB-4BBD-4329-82D0-70DC26A34B3B}" presName="level" presStyleLbl="node1" presStyleIdx="1" presStyleCnt="3" custScaleY="97117" custLinFactNeighborX="847" custLinFactNeighborY="2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009DC-4A14-4200-97B1-77474BC2C283}" type="pres">
      <dgm:prSet presAssocID="{76EC84AB-4BBD-4329-82D0-70DC26A34B3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CC7F6-8578-4052-A6D1-98D6BAEFC41D}" type="pres">
      <dgm:prSet presAssocID="{18F80FDF-C60E-432F-B475-2BEE837BCF08}" presName="Name8" presStyleCnt="0"/>
      <dgm:spPr/>
    </dgm:pt>
    <dgm:pt modelId="{96D397FA-9B4D-49A2-8BEE-C1F83B55CD7D}" type="pres">
      <dgm:prSet presAssocID="{18F80FDF-C60E-432F-B475-2BEE837BCF08}" presName="level" presStyleLbl="node1" presStyleIdx="2" presStyleCnt="3" custScaleY="74463" custLinFactNeighborX="716" custLinFactNeighborY="8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D56BE-653E-4442-868F-62845DA5890A}" type="pres">
      <dgm:prSet presAssocID="{18F80FDF-C60E-432F-B475-2BEE837BCF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2ED424-C4EB-4844-B70A-6B78353A2CC7}" srcId="{00BE1EF5-758C-45E8-8094-0F13EEC07C2B}" destId="{76EC84AB-4BBD-4329-82D0-70DC26A34B3B}" srcOrd="1" destOrd="0" parTransId="{4E428F0F-60F3-4D3C-8948-FD4BF446285C}" sibTransId="{A6DE203E-09EF-4818-B9DA-D717C50AC6C9}"/>
    <dgm:cxn modelId="{0FE08FCC-9881-4326-AFAE-2396220FB65C}" srcId="{00BE1EF5-758C-45E8-8094-0F13EEC07C2B}" destId="{18F80FDF-C60E-432F-B475-2BEE837BCF08}" srcOrd="2" destOrd="0" parTransId="{C8626517-E483-4DB4-8C62-763BD27CE773}" sibTransId="{7DA2E20E-6E8F-42AF-BE4F-4ABED356DC2B}"/>
    <dgm:cxn modelId="{18764452-7BB2-412B-8ACF-B82BBD7DF70C}" type="presOf" srcId="{18F80FDF-C60E-432F-B475-2BEE837BCF08}" destId="{33CD56BE-653E-4442-868F-62845DA5890A}" srcOrd="1" destOrd="0" presId="urn:microsoft.com/office/officeart/2005/8/layout/pyramid1"/>
    <dgm:cxn modelId="{7D9AB16A-D5B3-49FD-83ED-EFBDF4FC3DE6}" srcId="{00BE1EF5-758C-45E8-8094-0F13EEC07C2B}" destId="{A0236567-61E9-442B-BC98-202E179DE7E9}" srcOrd="0" destOrd="0" parTransId="{65763524-0FCD-4EE6-810F-426F5A9C8333}" sibTransId="{9B46DFA8-FB91-492F-B56E-B0A17B9DF313}"/>
    <dgm:cxn modelId="{24C39D09-93E3-4E84-AE44-19F5FC1A4D05}" type="presOf" srcId="{A0236567-61E9-442B-BC98-202E179DE7E9}" destId="{A8F6E639-625C-48A2-AC95-5D6AEAEE3C54}" srcOrd="0" destOrd="0" presId="urn:microsoft.com/office/officeart/2005/8/layout/pyramid1"/>
    <dgm:cxn modelId="{F743A700-3897-4FBB-99E7-A184849C920B}" type="presOf" srcId="{76EC84AB-4BBD-4329-82D0-70DC26A34B3B}" destId="{BA7009DC-4A14-4200-97B1-77474BC2C283}" srcOrd="1" destOrd="0" presId="urn:microsoft.com/office/officeart/2005/8/layout/pyramid1"/>
    <dgm:cxn modelId="{10659BBD-4664-42A3-9AAD-DA323D4E0CA1}" type="presOf" srcId="{76EC84AB-4BBD-4329-82D0-70DC26A34B3B}" destId="{C9594FF0-043A-4C67-B879-26777F539F02}" srcOrd="0" destOrd="0" presId="urn:microsoft.com/office/officeart/2005/8/layout/pyramid1"/>
    <dgm:cxn modelId="{C6ACD00B-E2DF-4308-84FB-4869E496CAE2}" type="presOf" srcId="{A0236567-61E9-442B-BC98-202E179DE7E9}" destId="{8B5F1990-1066-4962-887D-E14804B8D4EE}" srcOrd="1" destOrd="0" presId="urn:microsoft.com/office/officeart/2005/8/layout/pyramid1"/>
    <dgm:cxn modelId="{3A6EB881-F240-4652-86ED-CE2E426A3058}" type="presOf" srcId="{00BE1EF5-758C-45E8-8094-0F13EEC07C2B}" destId="{95D09D8C-C6D8-4F1F-9FCA-DD2B0BE3545E}" srcOrd="0" destOrd="0" presId="urn:microsoft.com/office/officeart/2005/8/layout/pyramid1"/>
    <dgm:cxn modelId="{2F0DAF47-2485-4967-B8F9-C064F10FCD0E}" type="presOf" srcId="{18F80FDF-C60E-432F-B475-2BEE837BCF08}" destId="{96D397FA-9B4D-49A2-8BEE-C1F83B55CD7D}" srcOrd="0" destOrd="0" presId="urn:microsoft.com/office/officeart/2005/8/layout/pyramid1"/>
    <dgm:cxn modelId="{062BCD5C-8DA3-4081-BA98-208D53DDD1AD}" type="presParOf" srcId="{95D09D8C-C6D8-4F1F-9FCA-DD2B0BE3545E}" destId="{0BE6348A-672B-4EB2-B323-518CF4575E90}" srcOrd="0" destOrd="0" presId="urn:microsoft.com/office/officeart/2005/8/layout/pyramid1"/>
    <dgm:cxn modelId="{5CFD2889-06EE-45F6-9059-BC5CB0585571}" type="presParOf" srcId="{0BE6348A-672B-4EB2-B323-518CF4575E90}" destId="{A8F6E639-625C-48A2-AC95-5D6AEAEE3C54}" srcOrd="0" destOrd="0" presId="urn:microsoft.com/office/officeart/2005/8/layout/pyramid1"/>
    <dgm:cxn modelId="{583F20DD-820B-4422-B258-7DA35FEE9BBA}" type="presParOf" srcId="{0BE6348A-672B-4EB2-B323-518CF4575E90}" destId="{8B5F1990-1066-4962-887D-E14804B8D4EE}" srcOrd="1" destOrd="0" presId="urn:microsoft.com/office/officeart/2005/8/layout/pyramid1"/>
    <dgm:cxn modelId="{65F88D26-72FA-4D0D-A598-8942F7F91574}" type="presParOf" srcId="{95D09D8C-C6D8-4F1F-9FCA-DD2B0BE3545E}" destId="{E85A621B-F1F6-4ABA-A81C-AF7B98095EF3}" srcOrd="1" destOrd="0" presId="urn:microsoft.com/office/officeart/2005/8/layout/pyramid1"/>
    <dgm:cxn modelId="{C0090224-F6AF-4524-8C21-1149E879E555}" type="presParOf" srcId="{E85A621B-F1F6-4ABA-A81C-AF7B98095EF3}" destId="{C9594FF0-043A-4C67-B879-26777F539F02}" srcOrd="0" destOrd="0" presId="urn:microsoft.com/office/officeart/2005/8/layout/pyramid1"/>
    <dgm:cxn modelId="{D94531AE-C5B5-456F-8E15-5153451D62FA}" type="presParOf" srcId="{E85A621B-F1F6-4ABA-A81C-AF7B98095EF3}" destId="{BA7009DC-4A14-4200-97B1-77474BC2C283}" srcOrd="1" destOrd="0" presId="urn:microsoft.com/office/officeart/2005/8/layout/pyramid1"/>
    <dgm:cxn modelId="{D24E7C71-45C2-458C-9DC8-35333565F940}" type="presParOf" srcId="{95D09D8C-C6D8-4F1F-9FCA-DD2B0BE3545E}" destId="{2D8CC7F6-8578-4052-A6D1-98D6BAEFC41D}" srcOrd="2" destOrd="0" presId="urn:microsoft.com/office/officeart/2005/8/layout/pyramid1"/>
    <dgm:cxn modelId="{318E27A3-67CE-4ECF-B6DF-80DA5A50C593}" type="presParOf" srcId="{2D8CC7F6-8578-4052-A6D1-98D6BAEFC41D}" destId="{96D397FA-9B4D-49A2-8BEE-C1F83B55CD7D}" srcOrd="0" destOrd="0" presId="urn:microsoft.com/office/officeart/2005/8/layout/pyramid1"/>
    <dgm:cxn modelId="{CE82E38A-E2ED-431D-AC6B-DBD8E7B3B117}" type="presParOf" srcId="{2D8CC7F6-8578-4052-A6D1-98D6BAEFC41D}" destId="{33CD56BE-653E-4442-868F-62845DA5890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6E639-625C-48A2-AC95-5D6AEAEE3C54}">
      <dsp:nvSpPr>
        <dsp:cNvPr id="0" name=""/>
        <dsp:cNvSpPr/>
      </dsp:nvSpPr>
      <dsp:spPr>
        <a:xfrm>
          <a:off x="1890572" y="0"/>
          <a:ext cx="2867254" cy="2732784"/>
        </a:xfrm>
        <a:prstGeom prst="trapezoid">
          <a:avLst>
            <a:gd name="adj" fmla="val 50929"/>
          </a:avLst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+mj-lt"/>
              <a:cs typeface="Times New Roman" panose="02020603050405020304" pitchFamily="18" charset="0"/>
            </a:rPr>
            <a:t>Подготовительная к школе группа: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знакомство со всеми </a:t>
          </a:r>
          <a:r>
            <a:rPr lang="ru-RU" sz="1800" b="0" kern="1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rPr>
            <a:t>буквами русского алфавита и правилами их написания, формирование слогового и слитного  чтения. </a:t>
          </a:r>
          <a:endParaRPr lang="ru-RU" sz="1800" b="0" kern="1200" dirty="0">
            <a:solidFill>
              <a:schemeClr val="tx1"/>
            </a:solidFill>
            <a:latin typeface="+mn-lt"/>
            <a:cs typeface="Times New Roman" panose="02020603050405020304" pitchFamily="18" charset="0"/>
          </a:endParaRPr>
        </a:p>
      </dsp:txBody>
      <dsp:txXfrm>
        <a:off x="1890572" y="0"/>
        <a:ext cx="2867254" cy="2732784"/>
      </dsp:txXfrm>
    </dsp:sp>
    <dsp:sp modelId="{C9594FF0-043A-4C67-B879-26777F539F02}">
      <dsp:nvSpPr>
        <dsp:cNvPr id="0" name=""/>
        <dsp:cNvSpPr/>
      </dsp:nvSpPr>
      <dsp:spPr>
        <a:xfrm>
          <a:off x="880740" y="2738689"/>
          <a:ext cx="4971129" cy="2147630"/>
        </a:xfrm>
        <a:prstGeom prst="trapezoid">
          <a:avLst>
            <a:gd name="adj" fmla="val 50929"/>
          </a:avLst>
        </a:prstGeom>
        <a:solidFill>
          <a:schemeClr val="accent1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+mj-lt"/>
            </a:rPr>
            <a:t>Старшая группа: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продолжается  ознакомление дошкольников с основными свойствами звукового строения слова.</a:t>
          </a:r>
          <a:endParaRPr lang="ru-RU" sz="1800" kern="1200" dirty="0"/>
        </a:p>
      </dsp:txBody>
      <dsp:txXfrm>
        <a:off x="1750688" y="2738689"/>
        <a:ext cx="3231234" cy="2147630"/>
      </dsp:txXfrm>
    </dsp:sp>
    <dsp:sp modelId="{96D397FA-9B4D-49A2-8BEE-C1F83B55CD7D}">
      <dsp:nvSpPr>
        <dsp:cNvPr id="0" name=""/>
        <dsp:cNvSpPr/>
      </dsp:nvSpPr>
      <dsp:spPr>
        <a:xfrm>
          <a:off x="0" y="4880414"/>
          <a:ext cx="6648399" cy="1646663"/>
        </a:xfrm>
        <a:prstGeom prst="trapezoid">
          <a:avLst>
            <a:gd name="adj" fmla="val 50929"/>
          </a:avLst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+mj-lt"/>
            </a:rPr>
            <a:t>Средняя группа:</a:t>
          </a: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+mj-lt"/>
            </a:rPr>
            <a:t>                             </a:t>
          </a:r>
          <a:r>
            <a:rPr lang="ru-RU" sz="1800" kern="1200" dirty="0" smtClean="0">
              <a:solidFill>
                <a:schemeClr val="tx1"/>
              </a:solidFill>
            </a:rPr>
            <a:t>развитие фонематического слуха детей и подготовка их к овладению звуковым анализом слова.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1163470" y="4880414"/>
        <a:ext cx="4321460" cy="1646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86E830-B91E-499E-B031-5EFDD7F0AA70}" type="datetimeFigureOut">
              <a:rPr lang="ru-RU" smtClean="0"/>
              <a:pPr/>
              <a:t>23.10.2017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EB76A9-92F9-4710-B39D-51A2A4FF46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jpeg"/><Relationship Id="rId3" Type="http://schemas.openxmlformats.org/officeDocument/2006/relationships/image" Target="../media/image22.jpeg"/><Relationship Id="rId7" Type="http://schemas.openxmlformats.org/officeDocument/2006/relationships/image" Target="../media/image1.jpeg"/><Relationship Id="rId12" Type="http://schemas.openxmlformats.org/officeDocument/2006/relationships/image" Target="../media/image30.jpeg"/><Relationship Id="rId2" Type="http://schemas.openxmlformats.org/officeDocument/2006/relationships/image" Target="../media/image21.jpeg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gif"/><Relationship Id="rId15" Type="http://schemas.openxmlformats.org/officeDocument/2006/relationships/image" Target="../media/image33.png"/><Relationship Id="rId10" Type="http://schemas.openxmlformats.org/officeDocument/2006/relationships/image" Target="../media/image28.jpeg"/><Relationship Id="rId4" Type="http://schemas.openxmlformats.org/officeDocument/2006/relationships/image" Target="../media/image23.jpeg"/><Relationship Id="rId9" Type="http://schemas.openxmlformats.org/officeDocument/2006/relationships/image" Target="../media/image27.jpeg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175351" cy="1793167"/>
          </a:xfrm>
        </p:spPr>
        <p:txBody>
          <a:bodyPr/>
          <a:lstStyle/>
          <a:p>
            <a:pPr algn="ctr"/>
            <a:r>
              <a:rPr lang="ru-RU" dirty="0" smtClean="0"/>
              <a:t>ПОДГОТОВКА ДЕТЕЙ К ОБУЧЕНИЮ ГРАМОТЕ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 Е.В.Сибирякова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9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1456" y="1844824"/>
            <a:ext cx="57606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Использование схем звукового состава слов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Использование фишек (серого, красного, синего, зеленого , черного цветов)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Использование интонационного выделения звуков в слове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Ведения терминов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, «гласный звук», «твердый  согласный звук», «мягкий согласный звук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7647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Особенности обучения детей  грамоте в  старшей группы.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26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864641"/>
              </p:ext>
            </p:extLst>
          </p:nvPr>
        </p:nvGraphicFramePr>
        <p:xfrm>
          <a:off x="3123524" y="4509120"/>
          <a:ext cx="2088232" cy="5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1764"/>
                <a:gridCol w="688396"/>
                <a:gridCol w="648072"/>
              </a:tblGrid>
              <a:tr h="54000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User\Рабочий стол\ма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737" y="476672"/>
            <a:ext cx="4280693" cy="397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162149"/>
              </p:ext>
            </p:extLst>
          </p:nvPr>
        </p:nvGraphicFramePr>
        <p:xfrm>
          <a:off x="3131839" y="5085184"/>
          <a:ext cx="2144129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887"/>
                <a:gridCol w="706823"/>
                <a:gridCol w="665419"/>
              </a:tblGrid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647195"/>
              </p:ext>
            </p:extLst>
          </p:nvPr>
        </p:nvGraphicFramePr>
        <p:xfrm>
          <a:off x="3131841" y="5877272"/>
          <a:ext cx="2160240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887"/>
                <a:gridCol w="706823"/>
                <a:gridCol w="681530"/>
              </a:tblGrid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8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лис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76672"/>
            <a:ext cx="4211960" cy="315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и лун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4" t="6639" r="7498" b="4008"/>
          <a:stretch/>
        </p:blipFill>
        <p:spPr bwMode="auto">
          <a:xfrm>
            <a:off x="4788024" y="327546"/>
            <a:ext cx="4026090" cy="356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639525"/>
              </p:ext>
            </p:extLst>
          </p:nvPr>
        </p:nvGraphicFramePr>
        <p:xfrm>
          <a:off x="827584" y="5229200"/>
          <a:ext cx="2448272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631"/>
                <a:gridCol w="615933"/>
                <a:gridCol w="579854"/>
                <a:gridCol w="579854"/>
              </a:tblGrid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963017"/>
              </p:ext>
            </p:extLst>
          </p:nvPr>
        </p:nvGraphicFramePr>
        <p:xfrm>
          <a:off x="5436096" y="5229200"/>
          <a:ext cx="2592288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197"/>
                <a:gridCol w="652165"/>
                <a:gridCol w="613963"/>
                <a:gridCol w="613963"/>
              </a:tblGrid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399691"/>
              </p:ext>
            </p:extLst>
          </p:nvPr>
        </p:nvGraphicFramePr>
        <p:xfrm>
          <a:off x="827584" y="4293097"/>
          <a:ext cx="252028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070"/>
                <a:gridCol w="630070"/>
                <a:gridCol w="630070"/>
                <a:gridCol w="63007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772821"/>
              </p:ext>
            </p:extLst>
          </p:nvPr>
        </p:nvGraphicFramePr>
        <p:xfrm>
          <a:off x="5292080" y="4293096"/>
          <a:ext cx="2736304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76"/>
                <a:gridCol w="719157"/>
                <a:gridCol w="648995"/>
                <a:gridCol w="684076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76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921972"/>
              </p:ext>
            </p:extLst>
          </p:nvPr>
        </p:nvGraphicFramePr>
        <p:xfrm>
          <a:off x="1403648" y="1628800"/>
          <a:ext cx="6240016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0004"/>
                <a:gridCol w="1560004"/>
                <a:gridCol w="1560004"/>
                <a:gridCol w="1560004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297461"/>
              </p:ext>
            </p:extLst>
          </p:nvPr>
        </p:nvGraphicFramePr>
        <p:xfrm>
          <a:off x="1331640" y="3212976"/>
          <a:ext cx="6264696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174"/>
                <a:gridCol w="1566174"/>
                <a:gridCol w="1566174"/>
                <a:gridCol w="1566174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03648" y="764704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САНИ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3464711" y="2851425"/>
            <a:ext cx="5000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Особенности обучения детей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грамоте в подготовительной к школе  группе.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772816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Особое внимание уделяется правильному определению звуков: «гласный звук», «твердый согласный звук», «мягкий согласный звук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».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бязательно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включается вычленение и обозначение словесного ударения. 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Необходимо </a:t>
            </a:r>
            <a:r>
              <a:rPr lang="ru-RU" dirty="0" smtClean="0">
                <a:solidFill>
                  <a:srgbClr val="002060"/>
                </a:solidFill>
              </a:rPr>
              <a:t>следить, чтобы выделение ударного гласного звука проходило на фоне слитного произнесения слова с одновременным ведением указки под выложенным </a:t>
            </a:r>
            <a:r>
              <a:rPr lang="ru-RU" dirty="0" smtClean="0">
                <a:solidFill>
                  <a:srgbClr val="002060"/>
                </a:solidFill>
              </a:rPr>
              <a:t>словом.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Закрепляются знания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что звуки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«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ч», «щ», «й»- мягкие согласные звуки,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«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ж», «ш», «ц»- твердые согласные звуки.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9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362190"/>
              </p:ext>
            </p:extLst>
          </p:nvPr>
        </p:nvGraphicFramePr>
        <p:xfrm>
          <a:off x="1515682" y="2492896"/>
          <a:ext cx="6096000" cy="1095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958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16200000">
            <a:off x="3002419" y="1786002"/>
            <a:ext cx="504056" cy="3336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60104" y="39414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4002995"/>
            <a:ext cx="94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рь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4314" y="4002995"/>
            <a:ext cx="533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4002995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5925" y="400299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4002995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4140" y="908720"/>
            <a:ext cx="4420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речка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472297"/>
              </p:ext>
            </p:extLst>
          </p:nvPr>
        </p:nvGraphicFramePr>
        <p:xfrm>
          <a:off x="1259631" y="1844824"/>
          <a:ext cx="6288359" cy="1239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060"/>
                <a:gridCol w="1048060"/>
                <a:gridCol w="999101"/>
                <a:gridCol w="1097018"/>
                <a:gridCol w="1048060"/>
                <a:gridCol w="1048060"/>
              </a:tblGrid>
              <a:tr h="12399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378904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2484" y="519063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Емеля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513" y="3141663"/>
            <a:ext cx="4333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3294063"/>
            <a:ext cx="4333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00064" y="394144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2464" y="409384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4864" y="389145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2905" y="383764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3518" y="3345202"/>
            <a:ext cx="5949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     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4111" y="3789040"/>
            <a:ext cx="39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5856" y="382350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3415" y="3844377"/>
            <a:ext cx="641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3831429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2240" y="382350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3353" y="1327046"/>
            <a:ext cx="369094" cy="40243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7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дети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20" y="1077108"/>
            <a:ext cx="7511480" cy="422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7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02664009"/>
              </p:ext>
            </p:extLst>
          </p:nvPr>
        </p:nvGraphicFramePr>
        <p:xfrm>
          <a:off x="1524000" y="116632"/>
          <a:ext cx="6648400" cy="6527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4641098" y="4679165"/>
            <a:ext cx="500066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4643438" y="2564904"/>
            <a:ext cx="500066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239304"/>
              </p:ext>
            </p:extLst>
          </p:nvPr>
        </p:nvGraphicFramePr>
        <p:xfrm>
          <a:off x="755575" y="116631"/>
          <a:ext cx="8208912" cy="6648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639921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Старшая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Подготовительная к школе группа</a:t>
                      </a:r>
                      <a:endParaRPr lang="ru-RU" dirty="0"/>
                    </a:p>
                  </a:txBody>
                  <a:tcPr/>
                </a:tc>
              </a:tr>
              <a:tr h="1097007"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Умеет правильно понимать и употреблять термины «слово», «звук»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dirty="0" smtClean="0"/>
                        <a:t>Умеет последовательно интонационно выделять звуки в слове и называет их изолированно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Правильно определяет звуки: «гласный</a:t>
                      </a:r>
                      <a:r>
                        <a:rPr lang="ru-RU" sz="1200" baseline="0" dirty="0" smtClean="0"/>
                        <a:t> звук», «твердый согласный звук», « мягкий согласный звук»</a:t>
                      </a:r>
                      <a:endParaRPr lang="ru-RU" sz="1200" dirty="0"/>
                    </a:p>
                  </a:txBody>
                  <a:tcPr/>
                </a:tc>
              </a:tr>
              <a:tr h="109700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Знает,</a:t>
                      </a:r>
                      <a:r>
                        <a:rPr lang="ru-RU" sz="1200" baseline="0" dirty="0" smtClean="0"/>
                        <a:t> что слов много, что слова состоят из звуков, звучат по-разному, слова могут быть длинные и короткие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dirty="0" smtClean="0"/>
                        <a:t>Умеет</a:t>
                      </a:r>
                      <a:r>
                        <a:rPr lang="ru-RU" sz="1200" baseline="0" dirty="0" smtClean="0"/>
                        <a:t> различать  гласные, мягкие согласные , твердые согласные звуки и обозначает  их соответствующими фишками</a:t>
                      </a:r>
                      <a:endParaRPr lang="ru-RU" sz="12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Вычленяет и обозначает словесное ударение</a:t>
                      </a:r>
                      <a:endParaRPr lang="ru-RU" sz="1200" dirty="0"/>
                    </a:p>
                  </a:txBody>
                  <a:tcPr/>
                </a:tc>
              </a:tr>
              <a:tr h="116543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Умеет интонационно выделять звук в слове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dirty="0" smtClean="0"/>
                        <a:t>Учится</a:t>
                      </a:r>
                      <a:r>
                        <a:rPr lang="ru-RU" sz="1200" baseline="0" dirty="0" smtClean="0"/>
                        <a:t> выделять в слове ударный слог и ударный гласный звук</a:t>
                      </a:r>
                      <a:endParaRPr lang="ru-RU" sz="12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Знает,</a:t>
                      </a:r>
                      <a:r>
                        <a:rPr lang="ru-RU" sz="1200" baseline="0" dirty="0" smtClean="0"/>
                        <a:t> что звуки «ч», «щ», «й»- мягкие согласные, они не имеют твердой пары, звуки «ж», «ш», «ц»- твердые согласные, не имеют мягкой пары</a:t>
                      </a:r>
                      <a:endParaRPr lang="ru-RU" sz="1200" dirty="0"/>
                    </a:p>
                  </a:txBody>
                  <a:tcPr/>
                </a:tc>
              </a:tr>
              <a:tr h="87318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Различает на слух</a:t>
                      </a:r>
                      <a:r>
                        <a:rPr lang="ru-RU" sz="1200" baseline="0" dirty="0" smtClean="0"/>
                        <a:t> твердые и мягкие согласные звуки и называет их «братцами»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dirty="0" smtClean="0"/>
                        <a:t>Учится составлять предложения из 2-4 слов, делить предложения на слова, называть их по порядку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Умеет членить предложения на слова</a:t>
                      </a:r>
                      <a:endParaRPr lang="ru-RU" sz="1200" dirty="0"/>
                    </a:p>
                  </a:txBody>
                  <a:tcPr/>
                </a:tc>
              </a:tr>
              <a:tr h="53992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Учиться</a:t>
                      </a:r>
                      <a:r>
                        <a:rPr lang="ru-RU" sz="1200" baseline="0" dirty="0" smtClean="0"/>
                        <a:t> называть слова с заданным звуком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992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Владеет умением выделять и называть первый звук в слове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9926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/>
                        <a:t>Учится</a:t>
                      </a:r>
                      <a:r>
                        <a:rPr lang="ru-RU" sz="1200" baseline="0" dirty="0" smtClean="0"/>
                        <a:t> составлять предложения по «живой модели»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21813"/>
            <a:ext cx="7200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1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60848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Использование наглядного матерела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Образец  произнесения слова воспитателем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Используется   методический прием сравнения звуков речи с природными звуками сравнения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Все занятия проводятся в виде дидактических игр, упражнений, подвижных игр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Особенности обучения детей грамоте в  средней  группы.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773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ле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714356"/>
            <a:ext cx="3816605" cy="286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черепах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643314"/>
            <a:ext cx="4027316" cy="211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крокодил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491683"/>
            <a:ext cx="3366317" cy="336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User\Рабочий стол\заяц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785794"/>
            <a:ext cx="2523544" cy="25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33265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Измерение протяженности слова</a:t>
            </a:r>
          </a:p>
        </p:txBody>
      </p:sp>
    </p:spTree>
    <p:extLst>
      <p:ext uri="{BB962C8B-B14F-4D97-AF65-F5344CB8AC3E}">
        <p14:creationId xmlns:p14="http://schemas.microsoft.com/office/powerpoint/2010/main" val="8714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шарф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657" y="607793"/>
            <a:ext cx="2713484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шоколад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54" y="192630"/>
            <a:ext cx="3417695" cy="19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ми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7" y="3302563"/>
            <a:ext cx="2848423" cy="284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User\Рабочий стол\штанишки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2" r="24681"/>
          <a:stretch/>
        </p:blipFill>
        <p:spPr bwMode="auto">
          <a:xfrm>
            <a:off x="323528" y="174377"/>
            <a:ext cx="185667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User\Рабочий стол\машенька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0" r="18634"/>
          <a:stretch/>
        </p:blipFill>
        <p:spPr bwMode="auto">
          <a:xfrm>
            <a:off x="5980200" y="2996952"/>
            <a:ext cx="2392276" cy="262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User\Рабочий стол\шапочк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420" y="3501008"/>
            <a:ext cx="1991650" cy="265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182" y="113779"/>
            <a:ext cx="2160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Ш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4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артинка мяч для детей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9962" r="9403" b="10589"/>
          <a:stretch/>
        </p:blipFill>
        <p:spPr bwMode="auto">
          <a:xfrm>
            <a:off x="323528" y="149447"/>
            <a:ext cx="3589362" cy="353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тинка насос для дете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4664"/>
            <a:ext cx="240506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картинка насос для детей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2" t="48902"/>
          <a:stretch/>
        </p:blipFill>
        <p:spPr bwMode="auto">
          <a:xfrm>
            <a:off x="6660232" y="4012442"/>
            <a:ext cx="1244979" cy="184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картинка мячик для детей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 t="17073" r="12529" b="10391"/>
          <a:stretch/>
        </p:blipFill>
        <p:spPr bwMode="auto">
          <a:xfrm>
            <a:off x="827584" y="4042865"/>
            <a:ext cx="2623746" cy="25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2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3410" y="404664"/>
            <a:ext cx="2304000" cy="230454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3528" y="4437112"/>
            <a:ext cx="1440000" cy="144016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AutoShape 2" descr="Картинки по запросу картинки мя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C:\Documents and Settings\User\Рабочий стол\картинки\лис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215" y="1628800"/>
            <a:ext cx="211223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6" descr="Картинки по запросу кит картинки для детей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 descr="C:\Documents and Settings\User\Рабочий стол\квртинки для звуковой культуры речи\синиц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53136"/>
            <a:ext cx="2041643" cy="1255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Documents and Settings\User\Рабочий стол\квртинки для звуковой культуры речи\поросенок 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6"/>
          <a:stretch/>
        </p:blipFill>
        <p:spPr bwMode="auto">
          <a:xfrm>
            <a:off x="6948264" y="4697564"/>
            <a:ext cx="1743054" cy="16402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C:\Documents and Settings\User\Рабочий стол\квртинки для звуковой культуры речи\лось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0" b="15211"/>
          <a:stretch/>
        </p:blipFill>
        <p:spPr bwMode="auto">
          <a:xfrm>
            <a:off x="4180215" y="4697564"/>
            <a:ext cx="2471936" cy="153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Documents and Settings\User\Рабочий стол\квртинки для звуковой культуры речи\автобус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933" y="160337"/>
            <a:ext cx="3299660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Картинки по запросу картинка слон для детей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Картинки по запросу картинка слон для детей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 descr="F:\квртинки для звуковой культуры речи\слон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93" y="349484"/>
            <a:ext cx="2524817" cy="1855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9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ведр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358057" cy="140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лен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82" y="338104"/>
            <a:ext cx="2287416" cy="15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User\Рабочий стол\ми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3183"/>
            <a:ext cx="1476724" cy="147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er\Рабочий стол\лиса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1" t="-12471" r="18848"/>
          <a:stretch/>
        </p:blipFill>
        <p:spPr bwMode="auto">
          <a:xfrm>
            <a:off x="334393" y="4868851"/>
            <a:ext cx="1378424" cy="188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User\Рабочий стол\бабочк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79302"/>
            <a:ext cx="2418239" cy="162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User\Рабочий стол\лев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80" y="1950058"/>
            <a:ext cx="2337455" cy="175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31137" y="296652"/>
            <a:ext cx="4489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НАЙДИ БРАТЦА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 descr="Картинки по запросу зебра детские картинки 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93" y="3263021"/>
            <a:ext cx="1346365" cy="148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Картинки по запросу замок навесной  картинки детски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20" y="3678307"/>
            <a:ext cx="1617434" cy="19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квртинки для звуковой культуры речи\машинка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77202"/>
            <a:ext cx="2063781" cy="155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вртинки для звуковой культуры речи\мышка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06" y="4635828"/>
            <a:ext cx="1500726" cy="200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квртинки для звуковой культуры речи\ЛОДКА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1" t="17869" r="21100" b="35319"/>
          <a:stretch/>
        </p:blipFill>
        <p:spPr bwMode="auto">
          <a:xfrm>
            <a:off x="6696714" y="3552065"/>
            <a:ext cx="2346231" cy="149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квртинки для звуковой культуры речи\ложка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443" y="4922498"/>
            <a:ext cx="1935502" cy="193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квртинки для звуковой культуры речи\вагон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657" y="481318"/>
            <a:ext cx="1886947" cy="156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квртинки для звуковой культуры речи\зонтик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846" y="2044386"/>
            <a:ext cx="1694681" cy="169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квртинки для звуковой культуры речи\белка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560" y="4135107"/>
            <a:ext cx="1854097" cy="191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3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774</TotalTime>
  <Words>484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ПОДГОТОВКА ДЕТЕЙ К ОБУЧЕНИЮ ГРАМОТЕ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57</cp:revision>
  <dcterms:created xsi:type="dcterms:W3CDTF">2017-10-21T09:34:52Z</dcterms:created>
  <dcterms:modified xsi:type="dcterms:W3CDTF">2017-10-23T19:18:32Z</dcterms:modified>
</cp:coreProperties>
</file>