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61" r:id="rId2"/>
    <p:sldId id="270" r:id="rId3"/>
    <p:sldId id="271" r:id="rId4"/>
    <p:sldId id="267" r:id="rId5"/>
    <p:sldId id="268" r:id="rId6"/>
    <p:sldId id="272" r:id="rId7"/>
    <p:sldId id="273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orte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orte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orte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orte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orte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Forte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Forte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Forte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Forte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20C2B"/>
    <a:srgbClr val="DE1F10"/>
    <a:srgbClr val="0000FF"/>
    <a:srgbClr val="4429E3"/>
    <a:srgbClr val="FF860D"/>
    <a:srgbClr val="FFFF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/>
    <p:restoredTop sz="93682" autoAdjust="0"/>
  </p:normalViewPr>
  <p:slideViewPr>
    <p:cSldViewPr>
      <p:cViewPr>
        <p:scale>
          <a:sx n="75" d="100"/>
          <a:sy n="75" d="100"/>
        </p:scale>
        <p:origin x="-619" y="2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23595AB-325E-471D-B715-6AEBC2A96389}" type="datetimeFigureOut">
              <a:rPr lang="ru-RU"/>
              <a:pPr>
                <a:defRPr/>
              </a:pPr>
              <a:t>27.12.2022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9342037-1A32-4E5C-A55F-550C5999E6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33135-D4C1-4F06-B086-7EE6DBD1E0F9}" type="datetimeFigureOut">
              <a:rPr lang="ru-RU"/>
              <a:pPr>
                <a:defRPr/>
              </a:pPr>
              <a:t>27.12.2022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7AF00B-1D74-4627-AEA9-D59997A5E5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0EC01D-D506-4E52-8243-E424E88D936D}" type="datetimeFigureOut">
              <a:rPr lang="ru-RU"/>
              <a:pPr>
                <a:defRPr/>
              </a:pPr>
              <a:t>27.12.2022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744BDA-6077-4EA9-9FA8-68BE44B82E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0E8F8-F02C-4E26-AA85-B93E9EC94D75}" type="datetimeFigureOut">
              <a:rPr lang="ru-RU"/>
              <a:pPr>
                <a:defRPr/>
              </a:pPr>
              <a:t>27.12.2022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095BA-2502-46DF-BC9E-34B91DFC01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3D5C94-8ADC-445E-A603-6027367F06D2}" type="datetimeFigureOut">
              <a:rPr lang="ru-RU"/>
              <a:pPr>
                <a:defRPr/>
              </a:pPr>
              <a:t>27.12.2022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487D8B-5BDD-4BEA-8A85-B2B40F0E67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59FB95-360C-4A52-8776-E19D9765FA1B}" type="datetimeFigureOut">
              <a:rPr lang="ru-RU"/>
              <a:pPr>
                <a:defRPr/>
              </a:pPr>
              <a:t>27.12.2022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CEBED3-AA19-4A7F-8359-A80A4097E1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EAC130-3797-4AE7-9328-5D783BF58131}" type="datetimeFigureOut">
              <a:rPr lang="ru-RU"/>
              <a:pPr>
                <a:defRPr/>
              </a:pPr>
              <a:t>27.12.2022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BF661C-DD69-4463-97AA-E32D3611F0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40096A-BC78-4D65-A4E7-2C29EEDE9191}" type="datetimeFigureOut">
              <a:rPr lang="ru-RU"/>
              <a:pPr>
                <a:defRPr/>
              </a:pPr>
              <a:t>27.12.2022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8D1719-5D6D-40FD-8562-696B93C996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C8182E-4389-46CB-9670-930F23025D5C}" type="datetimeFigureOut">
              <a:rPr lang="ru-RU"/>
              <a:pPr>
                <a:defRPr/>
              </a:pPr>
              <a:t>27.12.2022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1C3E5A-4F54-478C-89A7-F75955C877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6690A-9540-43A9-B33E-5E861C4214F6}" type="datetimeFigureOut">
              <a:rPr lang="ru-RU"/>
              <a:pPr>
                <a:defRPr/>
              </a:pPr>
              <a:t>27.12.2022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F73B2E-84BE-4E53-B15E-01F24A8F4B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2DF4FD-82AA-4B38-B862-D78E10DC0027}" type="datetimeFigureOut">
              <a:rPr lang="ru-RU"/>
              <a:pPr>
                <a:defRPr/>
              </a:pPr>
              <a:t>27.12.2022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4F27FB-0CD8-4290-943F-6216BC05FF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6"/>
          <p:cNvGrpSpPr>
            <a:grpSpLocks/>
          </p:cNvGrpSpPr>
          <p:nvPr/>
        </p:nvGrpSpPr>
        <p:grpSpPr bwMode="auto">
          <a:xfrm>
            <a:off x="4718050" y="993775"/>
            <a:ext cx="1847850" cy="1530350"/>
            <a:chOff x="4718762" y="993075"/>
            <a:chExt cx="1847138" cy="1530439"/>
          </a:xfrm>
        </p:grpSpPr>
        <p:sp>
          <p:nvSpPr>
            <p:cNvPr id="6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2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3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 rtlCol="0">
            <a:normAutofit/>
          </a:bodyPr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14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08BD56-0E40-45C3-87D5-F695836DC328}" type="datetimeFigureOut">
              <a:rPr lang="ru-RU"/>
              <a:pPr>
                <a:defRPr/>
              </a:pPr>
              <a:t>27.12.2022</a:t>
            </a:fld>
            <a:endParaRPr lang="ru-RU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130B1-665E-4B59-8FC1-D0E4188C31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34"/>
          <p:cNvGrpSpPr>
            <a:grpSpLocks/>
          </p:cNvGrpSpPr>
          <p:nvPr/>
        </p:nvGrpSpPr>
        <p:grpSpPr bwMode="auto">
          <a:xfrm>
            <a:off x="0" y="0"/>
            <a:ext cx="9251950" cy="6858000"/>
            <a:chOff x="-9" y="-16"/>
            <a:chExt cx="9252346" cy="6858038"/>
          </a:xfrm>
        </p:grpSpPr>
        <p:grpSp>
          <p:nvGrpSpPr>
            <p:cNvPr id="1032" name="Group 638"/>
            <p:cNvGrpSpPr>
              <a:grpSpLocks/>
            </p:cNvGrpSpPr>
            <p:nvPr/>
          </p:nvGrpSpPr>
          <p:grpSpPr bwMode="auto"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</p:grpSp>
        <p:grpSp>
          <p:nvGrpSpPr>
            <p:cNvPr id="1033" name="Group 669"/>
            <p:cNvGrpSpPr>
              <a:grpSpLocks/>
            </p:cNvGrpSpPr>
            <p:nvPr/>
          </p:nvGrpSpPr>
          <p:grpSpPr bwMode="auto"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318" y="3703642"/>
                <a:ext cx="1588" cy="158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/>
                <a:lstStyle/>
                <a:p>
                  <a:pPr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/>
                <a:lstStyle/>
                <a:p>
                  <a:pPr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/>
                <a:lstStyle/>
                <a:p>
                  <a:pPr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/>
                <a:lstStyle/>
                <a:p>
                  <a:pPr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</p:grpSp>
        <p:grpSp>
          <p:nvGrpSpPr>
            <p:cNvPr id="1034" name="Group 715"/>
            <p:cNvGrpSpPr>
              <a:grpSpLocks/>
            </p:cNvGrpSpPr>
            <p:nvPr/>
          </p:nvGrpSpPr>
          <p:grpSpPr bwMode="auto"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/>
                <a:lstStyle/>
                <a:p>
                  <a:pPr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/>
                <a:lstStyle/>
                <a:p>
                  <a:pPr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</p:grpSp>
      </p:grp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1009650" y="676275"/>
            <a:ext cx="71247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09650" y="1806575"/>
            <a:ext cx="7124700" cy="405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13" y="59515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21BE884-BC50-4FF3-B6E3-9DBCD6D6212E}" type="datetimeFigureOut">
              <a:rPr lang="ru-RU"/>
              <a:pPr>
                <a:defRPr/>
              </a:pPr>
              <a:t>27.12.2022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1100" y="5951538"/>
            <a:ext cx="5256213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3088" y="5951538"/>
            <a:ext cx="608012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96DF4A4-2D78-4AD1-B6AA-BB986487E7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72" r:id="rId9"/>
    <p:sldLayoutId id="2147483663" r:id="rId10"/>
    <p:sldLayoutId id="2147483662" r:id="rId11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200" kern="1200">
          <a:solidFill>
            <a:srgbClr val="404040"/>
          </a:solidFill>
          <a:latin typeface="+mj-lt"/>
          <a:ea typeface="+mj-ea"/>
          <a:cs typeface="Trebuchet M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rgbClr val="404040"/>
          </a:solidFill>
          <a:latin typeface="Verdana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rgbClr val="404040"/>
          </a:solidFill>
          <a:latin typeface="Verdana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rgbClr val="404040"/>
          </a:solidFill>
          <a:latin typeface="Verdana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rgbClr val="404040"/>
          </a:solidFill>
          <a:latin typeface="Verdana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ts val="600"/>
        </a:spcAft>
        <a:buClr>
          <a:srgbClr val="404040"/>
        </a:buClr>
        <a:buFont typeface="Wingdings 2" pitchFamily="18" charset="2"/>
        <a:buChar char=""/>
        <a:defRPr kern="1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ts val="600"/>
        </a:spcAft>
        <a:buClr>
          <a:srgbClr val="404040"/>
        </a:buClr>
        <a:buFont typeface="Wingdings 2" pitchFamily="18" charset="2"/>
        <a:buChar char=""/>
        <a:defRPr sz="1600" kern="1200">
          <a:solidFill>
            <a:srgbClr val="40404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ts val="600"/>
        </a:spcAft>
        <a:buClr>
          <a:srgbClr val="404040"/>
        </a:buClr>
        <a:buFont typeface="Wingdings 2" pitchFamily="18" charset="2"/>
        <a:buChar char="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ts val="600"/>
        </a:spcAft>
        <a:buClr>
          <a:srgbClr val="404040"/>
        </a:buClr>
        <a:buFont typeface="Wingdings 2" pitchFamily="18" charset="2"/>
        <a:buChar char=""/>
        <a:defRPr sz="1200" kern="1200">
          <a:solidFill>
            <a:srgbClr val="40404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ts val="600"/>
        </a:spcAft>
        <a:buClr>
          <a:srgbClr val="404040"/>
        </a:buClr>
        <a:buFont typeface="Wingdings 2" pitchFamily="18" charset="2"/>
        <a:buChar char=""/>
        <a:defRPr sz="1200" kern="1200">
          <a:solidFill>
            <a:srgbClr val="40404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ctrTitle"/>
          </p:nvPr>
        </p:nvSpPr>
        <p:spPr>
          <a:xfrm>
            <a:off x="539750" y="908050"/>
            <a:ext cx="8208963" cy="720725"/>
          </a:xfrm>
        </p:spPr>
        <p:txBody>
          <a:bodyPr/>
          <a:lstStyle/>
          <a:p>
            <a:pPr algn="ctr" eaLnBrk="1" hangingPunct="1"/>
            <a:r>
              <a:rPr lang="ru-RU" sz="2000" b="1" smtClean="0">
                <a:solidFill>
                  <a:srgbClr val="0000FF"/>
                </a:solidFill>
                <a:latin typeface="Castellar" pitchFamily="18" charset="0"/>
              </a:rPr>
              <a:t>выступление на заседании РМО музыкальных руководителей ДОУ</a:t>
            </a:r>
            <a:br>
              <a:rPr lang="ru-RU" sz="2000" b="1" smtClean="0">
                <a:solidFill>
                  <a:srgbClr val="0000FF"/>
                </a:solidFill>
                <a:latin typeface="Castellar" pitchFamily="18" charset="0"/>
              </a:rPr>
            </a:br>
            <a:r>
              <a:rPr lang="ru-RU" sz="2000" b="1" smtClean="0">
                <a:solidFill>
                  <a:srgbClr val="0000FF"/>
                </a:solidFill>
                <a:latin typeface="Castellar" pitchFamily="18" charset="0"/>
              </a:rPr>
              <a:t>Новокубанского района</a:t>
            </a:r>
            <a:br>
              <a:rPr lang="ru-RU" sz="2000" b="1" smtClean="0">
                <a:solidFill>
                  <a:srgbClr val="0000FF"/>
                </a:solidFill>
                <a:latin typeface="Castellar" pitchFamily="18" charset="0"/>
              </a:rPr>
            </a:br>
            <a:endParaRPr lang="ru-RU" sz="2000" b="1" smtClean="0">
              <a:solidFill>
                <a:srgbClr val="0000FF"/>
              </a:solidFill>
              <a:latin typeface="Castellar" pitchFamily="18" charset="0"/>
            </a:endParaRPr>
          </a:p>
        </p:txBody>
      </p:sp>
      <p:sp>
        <p:nvSpPr>
          <p:cNvPr id="14338" name="Rectangle 5"/>
          <p:cNvSpPr>
            <a:spLocks noGrp="1"/>
          </p:cNvSpPr>
          <p:nvPr>
            <p:ph type="subTitle" idx="4294967295"/>
          </p:nvPr>
        </p:nvSpPr>
        <p:spPr>
          <a:xfrm>
            <a:off x="827088" y="2636838"/>
            <a:ext cx="8066087" cy="2808287"/>
          </a:xfrm>
        </p:spPr>
        <p:txBody>
          <a:bodyPr/>
          <a:lstStyle/>
          <a:p>
            <a:pPr marL="0" indent="0" algn="ctr"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3600" b="1" smtClean="0">
                <a:solidFill>
                  <a:srgbClr val="E20C2B"/>
                </a:solidFill>
                <a:latin typeface="Rockwell" pitchFamily="18" charset="0"/>
              </a:rPr>
              <a:t>ОХРАНА </a:t>
            </a:r>
            <a:r>
              <a:rPr lang="ru-RU" sz="3600" b="1" smtClean="0">
                <a:solidFill>
                  <a:srgbClr val="E20C2B"/>
                </a:solidFill>
                <a:latin typeface="Arial" charset="0"/>
              </a:rPr>
              <a:t> </a:t>
            </a:r>
            <a:r>
              <a:rPr lang="ru-RU" sz="3600" b="1" smtClean="0">
                <a:solidFill>
                  <a:srgbClr val="E20C2B"/>
                </a:solidFill>
                <a:latin typeface="Rockwell" pitchFamily="18" charset="0"/>
              </a:rPr>
              <a:t>ДЕТСКОГО</a:t>
            </a:r>
            <a:r>
              <a:rPr lang="ru-RU" sz="3600" b="1" smtClean="0">
                <a:solidFill>
                  <a:srgbClr val="E20C2B"/>
                </a:solidFill>
                <a:latin typeface="Arial" charset="0"/>
              </a:rPr>
              <a:t> </a:t>
            </a:r>
            <a:r>
              <a:rPr lang="ru-RU" sz="3600" b="1" smtClean="0">
                <a:solidFill>
                  <a:srgbClr val="E20C2B"/>
                </a:solidFill>
                <a:latin typeface="Rockwell" pitchFamily="18" charset="0"/>
              </a:rPr>
              <a:t> ГОЛОСА</a:t>
            </a:r>
          </a:p>
          <a:p>
            <a:pPr marL="0" indent="0" algn="ctr" eaLnBrk="1" hangingPunct="1">
              <a:lnSpc>
                <a:spcPct val="80000"/>
              </a:lnSpc>
              <a:buFont typeface="Wingdings 2" pitchFamily="18" charset="2"/>
              <a:buNone/>
            </a:pPr>
            <a:endParaRPr lang="ru-RU" sz="3600" b="1" smtClean="0">
              <a:solidFill>
                <a:srgbClr val="E20C2B"/>
              </a:solidFill>
              <a:latin typeface="Arial" charset="0"/>
            </a:endParaRPr>
          </a:p>
          <a:p>
            <a:pPr marL="0" indent="0" algn="ctr" eaLnBrk="1" hangingPunct="1">
              <a:lnSpc>
                <a:spcPct val="80000"/>
              </a:lnSpc>
              <a:buFont typeface="Wingdings 2" pitchFamily="18" charset="2"/>
              <a:buNone/>
            </a:pPr>
            <a:endParaRPr lang="ru-RU" sz="3600" b="1" smtClean="0">
              <a:solidFill>
                <a:srgbClr val="E20C2B"/>
              </a:solidFill>
              <a:latin typeface="Arial" charset="0"/>
            </a:endParaRPr>
          </a:p>
          <a:p>
            <a:pPr marL="0" indent="0" algn="ctr" eaLnBrk="1" hangingPunct="1">
              <a:lnSpc>
                <a:spcPct val="80000"/>
              </a:lnSpc>
              <a:buFont typeface="Wingdings 2" pitchFamily="18" charset="2"/>
              <a:buNone/>
            </a:pPr>
            <a:endParaRPr lang="ru-RU" sz="3600" b="1" smtClean="0">
              <a:solidFill>
                <a:srgbClr val="E20C2B"/>
              </a:solidFill>
              <a:latin typeface="Arial" charset="0"/>
            </a:endParaRPr>
          </a:p>
          <a:p>
            <a:pPr marL="0" indent="0" algn="ctr" eaLnBrk="1" hangingPunct="1">
              <a:lnSpc>
                <a:spcPct val="80000"/>
              </a:lnSpc>
              <a:buFont typeface="Wingdings 2" pitchFamily="18" charset="2"/>
              <a:buNone/>
            </a:pPr>
            <a:endParaRPr lang="ru-RU" sz="3600" b="1" smtClean="0">
              <a:solidFill>
                <a:srgbClr val="E20C2B"/>
              </a:solidFill>
              <a:latin typeface="Arial" charset="0"/>
            </a:endParaRPr>
          </a:p>
          <a:p>
            <a:pPr marL="0" indent="0" algn="ctr" eaLnBrk="1" hangingPunct="1">
              <a:lnSpc>
                <a:spcPct val="80000"/>
              </a:lnSpc>
              <a:buFont typeface="Wingdings 2" pitchFamily="18" charset="2"/>
              <a:buNone/>
            </a:pPr>
            <a:endParaRPr lang="ru-RU" sz="3600" b="1" smtClean="0">
              <a:solidFill>
                <a:srgbClr val="E20C2B"/>
              </a:solidFill>
              <a:latin typeface="Arial" charset="0"/>
            </a:endParaRPr>
          </a:p>
          <a:p>
            <a:pPr marL="0" indent="0" algn="ctr">
              <a:lnSpc>
                <a:spcPct val="80000"/>
              </a:lnSpc>
              <a:buFont typeface="Wingdings 2" pitchFamily="18" charset="2"/>
              <a:buNone/>
            </a:pPr>
            <a:r>
              <a:rPr lang="ru-RU" sz="2000" b="1" smtClean="0">
                <a:solidFill>
                  <a:srgbClr val="0000FF"/>
                </a:solidFill>
                <a:latin typeface="Imprint MT Shadow" pitchFamily="82" charset="0"/>
              </a:rPr>
              <a:t>музыкальный руководитель МДОАУ № 11 Леонович О. А.</a:t>
            </a:r>
          </a:p>
          <a:p>
            <a:pPr marL="0" indent="0" algn="ctr">
              <a:lnSpc>
                <a:spcPct val="80000"/>
              </a:lnSpc>
              <a:buFont typeface="Wingdings 2" pitchFamily="18" charset="2"/>
              <a:buNone/>
            </a:pPr>
            <a:r>
              <a:rPr lang="ru-RU" sz="2000" b="1" smtClean="0">
                <a:solidFill>
                  <a:srgbClr val="0000FF"/>
                </a:solidFill>
                <a:latin typeface="Imprint MT Shadow" pitchFamily="82" charset="0"/>
              </a:rPr>
              <a:t>г. Новокубанск</a:t>
            </a:r>
          </a:p>
          <a:p>
            <a:pPr marL="0" indent="0" algn="ctr">
              <a:lnSpc>
                <a:spcPct val="80000"/>
              </a:lnSpc>
              <a:buFont typeface="Wingdings 2" pitchFamily="18" charset="2"/>
              <a:buNone/>
            </a:pPr>
            <a:r>
              <a:rPr lang="ru-RU" sz="2000" b="1" smtClean="0">
                <a:solidFill>
                  <a:srgbClr val="0000FF"/>
                </a:solidFill>
                <a:latin typeface="Imprint MT Shadow" pitchFamily="82" charset="0"/>
              </a:rPr>
              <a:t>январь 2023 г.</a:t>
            </a:r>
          </a:p>
          <a:p>
            <a:pPr marL="0" indent="0" algn="ctr" eaLnBrk="1" hangingPunct="1">
              <a:lnSpc>
                <a:spcPct val="80000"/>
              </a:lnSpc>
              <a:buFont typeface="Wingdings 2" pitchFamily="18" charset="2"/>
              <a:buNone/>
            </a:pPr>
            <a:endParaRPr lang="ru-RU" sz="2000" b="1" smtClean="0">
              <a:solidFill>
                <a:srgbClr val="0000FF"/>
              </a:solidFill>
              <a:latin typeface="Imprint MT Shadow" pitchFamily="82" charset="0"/>
            </a:endParaRPr>
          </a:p>
        </p:txBody>
      </p:sp>
      <p:sp>
        <p:nvSpPr>
          <p:cNvPr id="14339" name="TextBox 5"/>
          <p:cNvSpPr txBox="1">
            <a:spLocks noChangeArrowheads="1"/>
          </p:cNvSpPr>
          <p:nvPr/>
        </p:nvSpPr>
        <p:spPr bwMode="auto">
          <a:xfrm>
            <a:off x="7092950" y="5805488"/>
            <a:ext cx="184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Verdana" pitchFamily="34" charset="0"/>
            </a:endParaRPr>
          </a:p>
        </p:txBody>
      </p:sp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8175" y="2205038"/>
            <a:ext cx="5618163" cy="270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/>
          </p:cNvSpPr>
          <p:nvPr>
            <p:ph type="title"/>
          </p:nvPr>
        </p:nvSpPr>
        <p:spPr>
          <a:xfrm>
            <a:off x="900113" y="765175"/>
            <a:ext cx="7234237" cy="2447925"/>
          </a:xfrm>
        </p:spPr>
        <p:txBody>
          <a:bodyPr/>
          <a:lstStyle/>
          <a:p>
            <a:pPr algn="ctr"/>
            <a:r>
              <a:rPr lang="ru-RU" b="1" smtClean="0">
                <a:solidFill>
                  <a:srgbClr val="E20C2B"/>
                </a:solidFill>
                <a:latin typeface="Times New Roman" pitchFamily="18" charset="0"/>
                <a:cs typeface="Times New Roman" pitchFamily="18" charset="0"/>
              </a:rPr>
              <a:t>« … Если ребёнка учить правильно петь с детства, его голос приобретает гибкость и силу, которые взрослому человеку даются с трудом…»</a:t>
            </a:r>
          </a:p>
        </p:txBody>
      </p:sp>
      <p:sp>
        <p:nvSpPr>
          <p:cNvPr id="16386" name="Rectangle 3"/>
          <p:cNvSpPr>
            <a:spLocks noGrp="1"/>
          </p:cNvSpPr>
          <p:nvPr>
            <p:ph type="body" idx="1"/>
          </p:nvPr>
        </p:nvSpPr>
        <p:spPr>
          <a:xfrm>
            <a:off x="1009650" y="3213100"/>
            <a:ext cx="7124700" cy="2646363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ru-RU" b="1" smtClean="0">
                <a:solidFill>
                  <a:srgbClr val="0000FF"/>
                </a:solidFill>
              </a:rPr>
              <a:t>Варламов А. Е. </a:t>
            </a:r>
            <a:br>
              <a:rPr lang="ru-RU" b="1" smtClean="0">
                <a:solidFill>
                  <a:srgbClr val="0000FF"/>
                </a:solidFill>
              </a:rPr>
            </a:br>
            <a:r>
              <a:rPr lang="ru-RU" b="1" smtClean="0">
                <a:solidFill>
                  <a:srgbClr val="0000FF"/>
                </a:solidFill>
              </a:rPr>
              <a:t>(русский композитор, певец, педагог, дирижёр)</a:t>
            </a:r>
          </a:p>
          <a:p>
            <a:pPr algn="ctr">
              <a:buFont typeface="Wingdings 2" pitchFamily="18" charset="2"/>
              <a:buNone/>
            </a:pPr>
            <a:endParaRPr lang="ru-RU" smtClean="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/>
          </p:cNvSpPr>
          <p:nvPr>
            <p:ph type="title"/>
          </p:nvPr>
        </p:nvSpPr>
        <p:spPr>
          <a:xfrm>
            <a:off x="1042988" y="404813"/>
            <a:ext cx="7124700" cy="923925"/>
          </a:xfrm>
        </p:spPr>
        <p:txBody>
          <a:bodyPr/>
          <a:lstStyle/>
          <a:p>
            <a:pPr algn="ctr"/>
            <a:r>
              <a:rPr lang="ru-RU" sz="2400" b="1" smtClean="0">
                <a:solidFill>
                  <a:srgbClr val="DE1F10"/>
                </a:solidFill>
                <a:latin typeface="Times New Roman" pitchFamily="18" charset="0"/>
                <a:cs typeface="Times New Roman" pitchFamily="18" charset="0"/>
              </a:rPr>
              <a:t>СОХРАНИМ ГОЛОС РЕБЁНКА ЗДОРОВЫМ!</a:t>
            </a:r>
          </a:p>
        </p:txBody>
      </p:sp>
      <p:sp>
        <p:nvSpPr>
          <p:cNvPr id="18434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z="1600" b="1" smtClean="0">
                <a:solidFill>
                  <a:srgbClr val="0000FF"/>
                </a:solidFill>
              </a:rPr>
              <a:t>занятия с  детьми нужно проводить в хорошо проветренных  помещениях;</a:t>
            </a:r>
          </a:p>
          <a:p>
            <a:pPr>
              <a:lnSpc>
                <a:spcPct val="90000"/>
              </a:lnSpc>
            </a:pPr>
            <a:r>
              <a:rPr lang="ru-RU" sz="1600" b="1" smtClean="0">
                <a:solidFill>
                  <a:srgbClr val="0000FF"/>
                </a:solidFill>
              </a:rPr>
              <a:t>выбор песенного репертуара должен осуществляться с учётом диапазона голоса детей дошкольного возраста (недопустимы песни для взрослых);</a:t>
            </a:r>
          </a:p>
          <a:p>
            <a:pPr>
              <a:lnSpc>
                <a:spcPct val="90000"/>
              </a:lnSpc>
            </a:pPr>
            <a:r>
              <a:rPr lang="ru-RU" sz="1600" b="1" smtClean="0">
                <a:solidFill>
                  <a:srgbClr val="0000FF"/>
                </a:solidFill>
              </a:rPr>
              <a:t>количество песен на музыкальном занятии должно соответствовать для каждой возрастной группы;</a:t>
            </a:r>
          </a:p>
          <a:p>
            <a:pPr>
              <a:lnSpc>
                <a:spcPct val="90000"/>
              </a:lnSpc>
            </a:pPr>
            <a:r>
              <a:rPr lang="ru-RU" sz="1600" b="1" smtClean="0">
                <a:solidFill>
                  <a:srgbClr val="0000FF"/>
                </a:solidFill>
              </a:rPr>
              <a:t>следите, чтобы дети пели  без напряжения;</a:t>
            </a:r>
          </a:p>
          <a:p>
            <a:pPr>
              <a:lnSpc>
                <a:spcPct val="90000"/>
              </a:lnSpc>
            </a:pPr>
            <a:r>
              <a:rPr lang="ru-RU" sz="1600" b="1" smtClean="0">
                <a:solidFill>
                  <a:srgbClr val="0000FF"/>
                </a:solidFill>
              </a:rPr>
              <a:t>не допускайте крика во время пения;</a:t>
            </a:r>
          </a:p>
          <a:p>
            <a:pPr>
              <a:lnSpc>
                <a:spcPct val="90000"/>
              </a:lnSpc>
            </a:pPr>
            <a:r>
              <a:rPr lang="ru-RU" sz="1600" b="1" smtClean="0">
                <a:solidFill>
                  <a:srgbClr val="0000FF"/>
                </a:solidFill>
              </a:rPr>
              <a:t>по возможности ограничить пение во время болезни;</a:t>
            </a:r>
          </a:p>
          <a:p>
            <a:pPr>
              <a:lnSpc>
                <a:spcPct val="90000"/>
              </a:lnSpc>
            </a:pPr>
            <a:r>
              <a:rPr lang="ru-RU" sz="1600" b="1" smtClean="0">
                <a:solidFill>
                  <a:srgbClr val="0000FF"/>
                </a:solidFill>
              </a:rPr>
              <a:t>не разрешайте детям петь на улице в холодную и сырую погоду;</a:t>
            </a:r>
          </a:p>
          <a:p>
            <a:pPr>
              <a:lnSpc>
                <a:spcPct val="90000"/>
              </a:lnSpc>
            </a:pPr>
            <a:r>
              <a:rPr lang="ru-RU" sz="1600" b="1" smtClean="0">
                <a:solidFill>
                  <a:srgbClr val="0000FF"/>
                </a:solidFill>
              </a:rPr>
              <a:t>с разгоряченным голосовым аппаратом нельзя выходить на улицу в холодное время года;</a:t>
            </a:r>
          </a:p>
          <a:p>
            <a:pPr>
              <a:lnSpc>
                <a:spcPct val="90000"/>
              </a:lnSpc>
            </a:pPr>
            <a:r>
              <a:rPr lang="ru-RU" sz="1600" b="1" smtClean="0">
                <a:solidFill>
                  <a:srgbClr val="0000FF"/>
                </a:solidFill>
              </a:rPr>
              <a:t>в случае болезни органов голосового аппарата необходимо своевременно обращаться к ЛОР - врачу (фониатру). </a:t>
            </a:r>
            <a:endParaRPr lang="ru-RU" sz="1600" smtClean="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400" b="1" i="1" smtClean="0">
                <a:solidFill>
                  <a:srgbClr val="0000FF"/>
                </a:solidFill>
                <a:latin typeface="Castellar" pitchFamily="18" charset="0"/>
              </a:rPr>
              <a:t>Певческий диапазон голоса детей </a:t>
            </a:r>
            <a:br>
              <a:rPr lang="ru-RU" sz="2400" b="1" i="1" smtClean="0">
                <a:solidFill>
                  <a:srgbClr val="0000FF"/>
                </a:solidFill>
                <a:latin typeface="Castellar" pitchFamily="18" charset="0"/>
              </a:rPr>
            </a:br>
            <a:r>
              <a:rPr lang="ru-RU" sz="2400" b="1" i="1" smtClean="0">
                <a:solidFill>
                  <a:srgbClr val="0000FF"/>
                </a:solidFill>
                <a:latin typeface="Castellar" pitchFamily="18" charset="0"/>
              </a:rPr>
              <a:t>дошкольного возраста:</a:t>
            </a:r>
          </a:p>
        </p:txBody>
      </p:sp>
      <p:graphicFrame>
        <p:nvGraphicFramePr>
          <p:cNvPr id="18446" name="Group 14"/>
          <p:cNvGraphicFramePr>
            <a:graphicFrameLocks noGrp="1"/>
          </p:cNvGraphicFramePr>
          <p:nvPr>
            <p:ph type="body" idx="1"/>
          </p:nvPr>
        </p:nvGraphicFramePr>
        <p:xfrm>
          <a:off x="1009650" y="1806575"/>
          <a:ext cx="7124700" cy="3376613"/>
        </p:xfrm>
        <a:graphic>
          <a:graphicData uri="http://schemas.openxmlformats.org/drawingml/2006/table">
            <a:tbl>
              <a:tblPr/>
              <a:tblGrid>
                <a:gridCol w="1949450"/>
                <a:gridCol w="5175250"/>
              </a:tblGrid>
              <a:tr h="723900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>
                          <a:srgbClr val="40404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20C2B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Возраст детей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>
                          <a:srgbClr val="40404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20C2B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Диапазон звучания детского голоса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2554288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>
                          <a:srgbClr val="40404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2 - 3 года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>
                          <a:srgbClr val="40404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3 - 4 года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>
                          <a:srgbClr val="40404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4 - 5 лет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>
                          <a:srgbClr val="40404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5 - 6 лет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>
                          <a:srgbClr val="40404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6 -7 лет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>
                          <a:srgbClr val="40404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 </a:t>
                      </a: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ми - ля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>
                          <a:srgbClr val="40404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ре - ля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>
                          <a:srgbClr val="40404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ре - си (до²)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>
                          <a:srgbClr val="40404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(до) ре - до²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>
                          <a:srgbClr val="40404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(до) ре - до² (до²# - ре²)</a:t>
                      </a: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Verdana" pitchFamily="34" charset="0"/>
                        </a:rPr>
                        <a:t> 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/>
          </p:cNvSpPr>
          <p:nvPr>
            <p:ph type="title"/>
          </p:nvPr>
        </p:nvSpPr>
        <p:spPr>
          <a:xfrm>
            <a:off x="1009650" y="676275"/>
            <a:ext cx="7124700" cy="923925"/>
          </a:xfrm>
        </p:spPr>
        <p:txBody>
          <a:bodyPr/>
          <a:lstStyle/>
          <a:p>
            <a:pPr algn="ctr"/>
            <a:r>
              <a:rPr lang="ru-RU" sz="2400" b="1" i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Методические приемы обучения пению, </a:t>
            </a:r>
            <a:br>
              <a:rPr lang="ru-RU" sz="2400" b="1" i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наиболее часто используемые</a:t>
            </a:r>
            <a:br>
              <a:rPr lang="ru-RU" sz="2400" b="1" i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мною на музыкальном занятии в детском саду:</a:t>
            </a:r>
            <a:r>
              <a:rPr lang="ru-RU" sz="2400" i="1" smtClean="0">
                <a:solidFill>
                  <a:srgbClr val="0000FF"/>
                </a:solidFill>
              </a:rPr>
              <a:t/>
            </a:r>
            <a:br>
              <a:rPr lang="ru-RU" sz="2400" i="1" smtClean="0">
                <a:solidFill>
                  <a:srgbClr val="0000FF"/>
                </a:solidFill>
              </a:rPr>
            </a:br>
            <a:endParaRPr lang="ru-RU" sz="2400" i="1" smtClean="0">
              <a:solidFill>
                <a:srgbClr val="0000FF"/>
              </a:solidFill>
            </a:endParaRPr>
          </a:p>
        </p:txBody>
      </p:sp>
      <p:sp>
        <p:nvSpPr>
          <p:cNvPr id="22530" name="Rectangle 4"/>
          <p:cNvSpPr>
            <a:spLocks noGrp="1"/>
          </p:cNvSpPr>
          <p:nvPr>
            <p:ph type="body" sz="half" idx="1"/>
          </p:nvPr>
        </p:nvSpPr>
        <p:spPr>
          <a:xfrm>
            <a:off x="1009650" y="1806575"/>
            <a:ext cx="3994150" cy="4052888"/>
          </a:xfrm>
        </p:spPr>
        <p:txBody>
          <a:bodyPr/>
          <a:lstStyle/>
          <a:p>
            <a:pPr eaLnBrk="1" hangingPunct="1">
              <a:lnSpc>
                <a:spcPct val="140000"/>
              </a:lnSpc>
              <a:spcAft>
                <a:spcPts val="1000"/>
              </a:spcAft>
              <a:buFont typeface="Wingdings" pitchFamily="2" charset="2"/>
              <a:buChar char="Ø"/>
            </a:pPr>
            <a:r>
              <a:rPr lang="ru-RU" sz="600" b="1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000" b="1" smtClean="0">
                <a:solidFill>
                  <a:srgbClr val="DE1F1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Пение вслух с изменением динамики звучания </a:t>
            </a:r>
          </a:p>
          <a:p>
            <a:pPr eaLnBrk="1" hangingPunct="1">
              <a:lnSpc>
                <a:spcPct val="140000"/>
              </a:lnSpc>
              <a:spcAft>
                <a:spcPts val="1000"/>
              </a:spcAft>
              <a:buFont typeface="Wingdings" pitchFamily="2" charset="2"/>
              <a:buChar char="Ø"/>
            </a:pPr>
            <a:r>
              <a:rPr lang="ru-RU" sz="2000" b="1" smtClean="0">
                <a:solidFill>
                  <a:srgbClr val="DE1F1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Эхо</a:t>
            </a:r>
          </a:p>
          <a:p>
            <a:pPr eaLnBrk="1" hangingPunct="1">
              <a:lnSpc>
                <a:spcPct val="140000"/>
              </a:lnSpc>
              <a:spcAft>
                <a:spcPts val="1000"/>
              </a:spcAft>
              <a:buFont typeface="Wingdings" pitchFamily="2" charset="2"/>
              <a:buChar char="Ø"/>
            </a:pPr>
            <a:r>
              <a:rPr lang="ru-RU" sz="2000" b="1" smtClean="0">
                <a:solidFill>
                  <a:srgbClr val="DE1F1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Цепочка </a:t>
            </a:r>
          </a:p>
          <a:p>
            <a:pPr eaLnBrk="1" hangingPunct="1">
              <a:lnSpc>
                <a:spcPct val="140000"/>
              </a:lnSpc>
              <a:spcAft>
                <a:spcPts val="1000"/>
              </a:spcAft>
              <a:buFont typeface="Wingdings" pitchFamily="2" charset="2"/>
              <a:buChar char="Ø"/>
            </a:pPr>
            <a:r>
              <a:rPr lang="ru-RU" sz="2000" b="1" smtClean="0">
                <a:solidFill>
                  <a:srgbClr val="DE1F1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Пение с закрытым ртом </a:t>
            </a:r>
            <a:endParaRPr lang="ru-RU" sz="2000" b="1" smtClean="0">
              <a:solidFill>
                <a:srgbClr val="DE1F10"/>
              </a:solidFill>
              <a:ea typeface="Calibri" pitchFamily="34" charset="0"/>
              <a:cs typeface="Times New Roman" pitchFamily="18" charset="0"/>
            </a:endParaRPr>
          </a:p>
          <a:p>
            <a:pPr eaLnBrk="1" hangingPunct="1">
              <a:lnSpc>
                <a:spcPct val="140000"/>
              </a:lnSpc>
              <a:spcAft>
                <a:spcPts val="1000"/>
              </a:spcAft>
              <a:buFont typeface="Wingdings" pitchFamily="2" charset="2"/>
              <a:buNone/>
            </a:pPr>
            <a:r>
              <a:rPr lang="ru-RU" sz="2000" b="1" smtClean="0">
                <a:solidFill>
                  <a:srgbClr val="DE1F1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(«м…» с переходом на "а…“ или другой гласный звук)</a:t>
            </a:r>
            <a:endParaRPr lang="ru-RU" sz="2000" smtClean="0">
              <a:solidFill>
                <a:srgbClr val="DE1F10"/>
              </a:solidFill>
              <a:ea typeface="Calibri" pitchFamily="34" charset="0"/>
              <a:cs typeface="Times New Roman" pitchFamily="18" charset="0"/>
            </a:endParaRPr>
          </a:p>
          <a:p>
            <a:pPr algn="ctr">
              <a:lnSpc>
                <a:spcPct val="80000"/>
              </a:lnSpc>
              <a:buFont typeface="Wingdings 2" pitchFamily="18" charset="2"/>
              <a:buNone/>
            </a:pPr>
            <a:endParaRPr lang="ru-RU" sz="2000" smtClean="0">
              <a:solidFill>
                <a:srgbClr val="DE1F10"/>
              </a:solidFill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22531" name="Rectangle 5"/>
          <p:cNvSpPr>
            <a:spLocks noGrp="1"/>
          </p:cNvSpPr>
          <p:nvPr>
            <p:ph type="body" sz="half" idx="2"/>
          </p:nvPr>
        </p:nvSpPr>
        <p:spPr>
          <a:xfrm>
            <a:off x="4648200" y="1806575"/>
            <a:ext cx="3486150" cy="4052888"/>
          </a:xfrm>
        </p:spPr>
        <p:txBody>
          <a:bodyPr/>
          <a:lstStyle/>
          <a:p>
            <a:pPr eaLnBrk="1" hangingPunct="1">
              <a:lnSpc>
                <a:spcPct val="150000"/>
              </a:lnSpc>
              <a:spcAft>
                <a:spcPts val="1000"/>
              </a:spcAft>
              <a:buFont typeface="Wingdings" pitchFamily="2" charset="2"/>
              <a:buChar char="Ø"/>
            </a:pPr>
            <a:r>
              <a:rPr lang="ru-RU" sz="2000" b="1" smtClean="0">
                <a:solidFill>
                  <a:srgbClr val="DE1F1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b="1" smtClean="0">
                <a:solidFill>
                  <a:srgbClr val="DE1F1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Хор и дирижер»</a:t>
            </a:r>
            <a:endParaRPr lang="en-US" sz="2000" b="1" smtClean="0">
              <a:solidFill>
                <a:srgbClr val="DE1F1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  <a:spcAft>
                <a:spcPts val="1000"/>
              </a:spcAft>
              <a:buFont typeface="Wingdings" pitchFamily="2" charset="2"/>
              <a:buChar char="Ø"/>
            </a:pPr>
            <a:r>
              <a:rPr lang="ru-RU" sz="2000" b="1" smtClean="0">
                <a:solidFill>
                  <a:srgbClr val="DE1F10"/>
                </a:solidFill>
                <a:latin typeface="Times New Roman" pitchFamily="18" charset="0"/>
              </a:rPr>
              <a:t>Пение</a:t>
            </a:r>
            <a:r>
              <a:rPr lang="ru-RU" sz="2000" b="1" smtClean="0">
                <a:solidFill>
                  <a:srgbClr val="DE1F10"/>
                </a:solidFill>
                <a:latin typeface="Times New Roman" pitchFamily="18" charset="0"/>
                <a:cs typeface="Times New Roman" pitchFamily="18" charset="0"/>
              </a:rPr>
              <a:t> с</a:t>
            </a:r>
            <a:r>
              <a:rPr lang="ru-RU" sz="2000" b="1" smtClean="0">
                <a:solidFill>
                  <a:srgbClr val="DE1F10"/>
                </a:solidFill>
                <a:latin typeface="Times New Roman" pitchFamily="18" charset="0"/>
              </a:rPr>
              <a:t> </a:t>
            </a:r>
            <a:r>
              <a:rPr lang="ru-RU" sz="2000" b="1" smtClean="0">
                <a:solidFill>
                  <a:srgbClr val="DE1F10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2000" b="1" smtClean="0">
                <a:solidFill>
                  <a:srgbClr val="DE1F10"/>
                </a:solidFill>
                <a:latin typeface="Times New Roman" pitchFamily="18" charset="0"/>
              </a:rPr>
              <a:t>ранспонир</a:t>
            </a:r>
            <a:r>
              <a:rPr lang="ru-RU" sz="2000" b="1" smtClean="0">
                <a:solidFill>
                  <a:srgbClr val="DE1F10"/>
                </a:solidFill>
                <a:latin typeface="Times New Roman" pitchFamily="18" charset="0"/>
                <a:cs typeface="Times New Roman" pitchFamily="18" charset="0"/>
              </a:rPr>
              <a:t>ованием </a:t>
            </a:r>
            <a:r>
              <a:rPr lang="ru-RU" sz="2000" b="1" smtClean="0">
                <a:solidFill>
                  <a:srgbClr val="DE1F10"/>
                </a:solidFill>
                <a:latin typeface="Times New Roman" pitchFamily="18" charset="0"/>
              </a:rPr>
              <a:t>мелоди</a:t>
            </a:r>
            <a:r>
              <a:rPr lang="ru-RU" sz="2000" b="1" smtClean="0">
                <a:solidFill>
                  <a:srgbClr val="DE1F1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000" b="1" smtClean="0">
                <a:solidFill>
                  <a:srgbClr val="DE1F10"/>
                </a:solidFill>
                <a:latin typeface="Times New Roman" pitchFamily="18" charset="0"/>
              </a:rPr>
              <a:t> (распевки</a:t>
            </a:r>
            <a:r>
              <a:rPr lang="ru-RU" sz="2000" b="1" smtClean="0">
                <a:solidFill>
                  <a:srgbClr val="DE1F1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2000" b="1" smtClean="0">
              <a:solidFill>
                <a:srgbClr val="DE1F10"/>
              </a:solidFill>
              <a:cs typeface="Times New Roman" pitchFamily="18" charset="0"/>
            </a:endParaRPr>
          </a:p>
          <a:p>
            <a:pPr lvl="1" eaLnBrk="1" hangingPunct="1">
              <a:lnSpc>
                <a:spcPct val="150000"/>
              </a:lnSpc>
              <a:spcAft>
                <a:spcPts val="1000"/>
              </a:spcAft>
              <a:buFont typeface="Wingdings 2" pitchFamily="18" charset="2"/>
              <a:buNone/>
            </a:pPr>
            <a:r>
              <a:rPr lang="ru-RU" sz="2000" b="1" smtClean="0">
                <a:solidFill>
                  <a:srgbClr val="DE1F10"/>
                </a:solidFill>
                <a:latin typeface="Times New Roman" pitchFamily="18" charset="0"/>
              </a:rPr>
              <a:t>Пение </a:t>
            </a:r>
            <a:r>
              <a:rPr lang="en-US" sz="2000" b="1" smtClean="0">
                <a:solidFill>
                  <a:srgbClr val="DE1F10"/>
                </a:solidFill>
                <a:latin typeface="Times New Roman" pitchFamily="18" charset="0"/>
              </a:rPr>
              <a:t>a</a:t>
            </a:r>
            <a:r>
              <a:rPr lang="ru-RU" sz="2000" b="1" smtClean="0">
                <a:solidFill>
                  <a:srgbClr val="DE1F10"/>
                </a:solidFill>
                <a:latin typeface="Times New Roman" pitchFamily="18" charset="0"/>
              </a:rPr>
              <a:t>'capella</a:t>
            </a:r>
            <a:endParaRPr lang="en-US" sz="2000" b="1" smtClean="0">
              <a:solidFill>
                <a:srgbClr val="DE1F10"/>
              </a:solidFill>
              <a:latin typeface="Times New Roman" pitchFamily="18" charset="0"/>
            </a:endParaRPr>
          </a:p>
          <a:p>
            <a:pPr eaLnBrk="1" hangingPunct="1">
              <a:lnSpc>
                <a:spcPct val="150000"/>
              </a:lnSpc>
              <a:spcAft>
                <a:spcPts val="1000"/>
              </a:spcAft>
              <a:buFont typeface="Wingdings" pitchFamily="2" charset="2"/>
              <a:buChar char="Ø"/>
            </a:pPr>
            <a:r>
              <a:rPr lang="en-US" sz="2000" b="1" smtClean="0">
                <a:solidFill>
                  <a:srgbClr val="DE1F10"/>
                </a:solidFill>
                <a:latin typeface="Times New Roman" pitchFamily="18" charset="0"/>
              </a:rPr>
              <a:t>    </a:t>
            </a:r>
            <a:r>
              <a:rPr lang="ru-RU" sz="2000" b="1" smtClean="0">
                <a:solidFill>
                  <a:srgbClr val="DE1F10"/>
                </a:solidFill>
                <a:latin typeface="Times New Roman" pitchFamily="18" charset="0"/>
              </a:rPr>
              <a:t>Сольное и подгрупповое </a:t>
            </a:r>
            <a:r>
              <a:rPr lang="ru-RU" sz="2000" b="1" smtClean="0">
                <a:solidFill>
                  <a:srgbClr val="DE1F1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000" b="1" smtClean="0">
                <a:solidFill>
                  <a:srgbClr val="DE1F10"/>
                </a:solidFill>
                <a:latin typeface="Times New Roman" pitchFamily="18" charset="0"/>
              </a:rPr>
              <a:t>пение</a:t>
            </a:r>
            <a:endParaRPr lang="ru-RU" sz="2000" b="1" smtClean="0">
              <a:solidFill>
                <a:srgbClr val="DE1F10"/>
              </a:solidFill>
            </a:endParaRPr>
          </a:p>
          <a:p>
            <a:pPr algn="ctr">
              <a:lnSpc>
                <a:spcPct val="80000"/>
              </a:lnSpc>
              <a:buFont typeface="Wingdings 2" pitchFamily="18" charset="2"/>
              <a:buNone/>
            </a:pPr>
            <a:endParaRPr lang="ru-RU" sz="2000" smtClean="0">
              <a:solidFill>
                <a:srgbClr val="DE1F1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/>
          </p:cNvSpPr>
          <p:nvPr>
            <p:ph type="title"/>
          </p:nvPr>
        </p:nvSpPr>
        <p:spPr>
          <a:xfrm>
            <a:off x="971550" y="188913"/>
            <a:ext cx="7124700" cy="923925"/>
          </a:xfrm>
        </p:spPr>
        <p:txBody>
          <a:bodyPr/>
          <a:lstStyle/>
          <a:p>
            <a:pPr algn="ctr"/>
            <a:r>
              <a:rPr lang="ru-RU" b="1" i="1" smtClean="0">
                <a:solidFill>
                  <a:srgbClr val="E20C2B"/>
                </a:solidFill>
                <a:latin typeface="Rockwell" pitchFamily="18" charset="0"/>
              </a:rPr>
              <a:t>Педагоги, помните!</a:t>
            </a:r>
          </a:p>
        </p:txBody>
      </p:sp>
      <p:sp>
        <p:nvSpPr>
          <p:cNvPr id="2457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ru-RU" sz="2400" b="1" smtClean="0">
                <a:solidFill>
                  <a:srgbClr val="0000FF"/>
                </a:solidFill>
                <a:latin typeface="Castellar" pitchFamily="18" charset="0"/>
                <a:cs typeface="Times New Roman" pitchFamily="18" charset="0"/>
              </a:rPr>
              <a:t>Оберегайте голоса детей от громкого, форсированного</a:t>
            </a:r>
            <a:r>
              <a:rPr lang="ru-RU" sz="2400" b="1" smtClean="0">
                <a:solidFill>
                  <a:srgbClr val="0000FF"/>
                </a:solidFill>
                <a:latin typeface="Arial" charset="0"/>
                <a:cs typeface="Times New Roman" pitchFamily="18" charset="0"/>
              </a:rPr>
              <a:t> </a:t>
            </a:r>
            <a:r>
              <a:rPr lang="ru-RU" sz="2400" b="1" smtClean="0">
                <a:solidFill>
                  <a:srgbClr val="0000FF"/>
                </a:solidFill>
                <a:latin typeface="Castellar" pitchFamily="18" charset="0"/>
                <a:cs typeface="Times New Roman" pitchFamily="18" charset="0"/>
              </a:rPr>
              <a:t>звучания. </a:t>
            </a:r>
            <a:br>
              <a:rPr lang="ru-RU" sz="2400" b="1" smtClean="0">
                <a:solidFill>
                  <a:srgbClr val="0000FF"/>
                </a:solidFill>
                <a:latin typeface="Castellar" pitchFamily="18" charset="0"/>
                <a:cs typeface="Times New Roman" pitchFamily="18" charset="0"/>
              </a:rPr>
            </a:br>
            <a:r>
              <a:rPr lang="ru-RU" sz="2400" b="1" smtClean="0">
                <a:solidFill>
                  <a:srgbClr val="0000FF"/>
                </a:solidFill>
                <a:latin typeface="Castellar" pitchFamily="18" charset="0"/>
                <a:cs typeface="Times New Roman" pitchFamily="18" charset="0"/>
              </a:rPr>
              <a:t/>
            </a:r>
            <a:br>
              <a:rPr lang="ru-RU" sz="2400" b="1" smtClean="0">
                <a:solidFill>
                  <a:srgbClr val="0000FF"/>
                </a:solidFill>
                <a:latin typeface="Castellar" pitchFamily="18" charset="0"/>
                <a:cs typeface="Times New Roman" pitchFamily="18" charset="0"/>
              </a:rPr>
            </a:br>
            <a:r>
              <a:rPr lang="ru-RU" sz="2400" b="1" smtClean="0">
                <a:solidFill>
                  <a:srgbClr val="0000FF"/>
                </a:solidFill>
                <a:latin typeface="Castellar" pitchFamily="18" charset="0"/>
                <a:cs typeface="Times New Roman" pitchFamily="18" charset="0"/>
              </a:rPr>
              <a:t> </a:t>
            </a:r>
            <a:r>
              <a:rPr lang="ru-RU" sz="2400" b="1" smtClean="0">
                <a:solidFill>
                  <a:srgbClr val="0000FF"/>
                </a:solidFill>
                <a:latin typeface="Castellar" pitchFamily="18" charset="0"/>
              </a:rPr>
              <a:t>Следите, чтобы они пели и разговаривали без напряжения.</a:t>
            </a:r>
            <a:br>
              <a:rPr lang="ru-RU" sz="2400" b="1" smtClean="0">
                <a:solidFill>
                  <a:srgbClr val="0000FF"/>
                </a:solidFill>
                <a:latin typeface="Castellar" pitchFamily="18" charset="0"/>
              </a:rPr>
            </a:br>
            <a:endParaRPr lang="ru-RU" sz="2400" b="1" smtClean="0">
              <a:solidFill>
                <a:srgbClr val="0000FF"/>
              </a:solidFill>
              <a:latin typeface="Arial" charset="0"/>
            </a:endParaRPr>
          </a:p>
          <a:p>
            <a:pPr algn="ctr">
              <a:buFont typeface="Wingdings 2" pitchFamily="18" charset="2"/>
              <a:buNone/>
            </a:pPr>
            <a:r>
              <a:rPr lang="ru-RU" sz="2400" b="1" smtClean="0">
                <a:solidFill>
                  <a:srgbClr val="0000FF"/>
                </a:solidFill>
                <a:latin typeface="Castellar" pitchFamily="18" charset="0"/>
              </a:rPr>
              <a:t>Не разрешайте детям петь на улице в холодную и сырую погоду. </a:t>
            </a:r>
          </a:p>
          <a:p>
            <a:pPr algn="ctr">
              <a:buFont typeface="Wingdings 2" pitchFamily="18" charset="2"/>
              <a:buNone/>
            </a:pPr>
            <a:r>
              <a:rPr lang="ru-RU" sz="2400" b="1" smtClean="0">
                <a:solidFill>
                  <a:srgbClr val="0000FF"/>
                </a:solidFill>
                <a:latin typeface="Castellar" pitchFamily="18" charset="0"/>
              </a:rPr>
              <a:t>Не следует поощрять пение детьми песен, написанных для взрослого исполнения!</a:t>
            </a:r>
            <a:br>
              <a:rPr lang="ru-RU" sz="2400" b="1" smtClean="0">
                <a:solidFill>
                  <a:srgbClr val="0000FF"/>
                </a:solidFill>
                <a:latin typeface="Castellar" pitchFamily="18" charset="0"/>
              </a:rPr>
            </a:br>
            <a:endParaRPr lang="ru-RU" sz="2400" b="1" smtClean="0">
              <a:solidFill>
                <a:srgbClr val="0000FF"/>
              </a:solidFill>
              <a:latin typeface="Castellar" pitchFamily="18" charset="0"/>
            </a:endParaRPr>
          </a:p>
          <a:p>
            <a:endParaRPr lang="ru-RU" sz="2400" b="1" smtClean="0">
              <a:solidFill>
                <a:srgbClr val="0000FF"/>
              </a:solidFill>
              <a:latin typeface="Castellar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400" b="1" i="1" smtClean="0">
                <a:solidFill>
                  <a:srgbClr val="0000FF"/>
                </a:solidFill>
                <a:latin typeface="Imprint MT Shadow" pitchFamily="82" charset="0"/>
              </a:rPr>
              <a:t>Успеха в работе с детьми!</a:t>
            </a:r>
          </a:p>
        </p:txBody>
      </p:sp>
      <p:pic>
        <p:nvPicPr>
          <p:cNvPr id="26626" name="Picture 3"/>
          <p:cNvPicPr>
            <a:picLocks noChangeAspect="1" noChangeArrowheads="1"/>
          </p:cNvPicPr>
          <p:nvPr>
            <p:ph type="body" idx="1"/>
          </p:nvPr>
        </p:nvPicPr>
        <p:blipFill>
          <a:blip r:embed="rId3"/>
          <a:srcRect/>
          <a:stretch>
            <a:fillRect/>
          </a:stretch>
        </p:blipFill>
        <p:spPr/>
      </p:pic>
    </p:spTree>
  </p:cSld>
  <p:clrMapOvr>
    <a:masterClrMapping/>
  </p:clrMapOvr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TC102455596[[fn=Весна]]</Template>
  <TotalTime>905</TotalTime>
  <Words>281</Words>
  <Application>Microsoft Office PowerPoint</Application>
  <PresentationFormat>Экран (4:3)</PresentationFormat>
  <Paragraphs>50</Paragraphs>
  <Slides>7</Slides>
  <Notes>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7</vt:i4>
      </vt:variant>
    </vt:vector>
  </HeadingPairs>
  <TitlesOfParts>
    <vt:vector size="19" baseType="lpstr">
      <vt:lpstr>Forte</vt:lpstr>
      <vt:lpstr>Arial</vt:lpstr>
      <vt:lpstr>Verdana</vt:lpstr>
      <vt:lpstr>Wingdings 2</vt:lpstr>
      <vt:lpstr>Calibri</vt:lpstr>
      <vt:lpstr>Castellar</vt:lpstr>
      <vt:lpstr>Rockwell</vt:lpstr>
      <vt:lpstr>Imprint MT Shadow</vt:lpstr>
      <vt:lpstr>Times New Roman</vt:lpstr>
      <vt:lpstr>Wingdings</vt:lpstr>
      <vt:lpstr>Spring</vt:lpstr>
      <vt:lpstr>Spring</vt:lpstr>
      <vt:lpstr>выступление на заседании РМО музыкальных руководителей ДОУ Новокубанского района </vt:lpstr>
      <vt:lpstr>« … Если ребёнка учить правильно петь с детства, его голос приобретает гибкость и силу, которые взрослому человеку даются с трудом…»</vt:lpstr>
      <vt:lpstr>СОХРАНИМ ГОЛОС РЕБЁНКА ЗДОРОВЫМ!</vt:lpstr>
      <vt:lpstr>Певческий диапазон голоса детей  дошкольного возраста:</vt:lpstr>
      <vt:lpstr>Методические приемы обучения пению,  наиболее часто используемые мною на музыкальном занятии в детском саду: </vt:lpstr>
      <vt:lpstr>Педагоги, помните!</vt:lpstr>
      <vt:lpstr>Успеха в работе с детьми!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компьютер</dc:creator>
  <cp:lastModifiedBy>hobbit</cp:lastModifiedBy>
  <cp:revision>51</cp:revision>
  <dcterms:created xsi:type="dcterms:W3CDTF">2012-04-22T13:14:45Z</dcterms:created>
  <dcterms:modified xsi:type="dcterms:W3CDTF">2022-12-27T02:43:31Z</dcterms:modified>
</cp:coreProperties>
</file>