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9" r:id="rId3"/>
    <p:sldId id="292" r:id="rId4"/>
    <p:sldId id="284" r:id="rId5"/>
    <p:sldId id="291" r:id="rId6"/>
    <p:sldId id="258" r:id="rId7"/>
    <p:sldId id="282" r:id="rId8"/>
    <p:sldId id="266" r:id="rId9"/>
    <p:sldId id="279" r:id="rId10"/>
    <p:sldId id="286" r:id="rId11"/>
    <p:sldId id="27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B9229-8BAC-46FB-87A7-53AF9DCAD2F5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29E8-4593-47B1-8381-561F02BE5D6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6169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B9229-8BAC-46FB-87A7-53AF9DCAD2F5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29E8-4593-47B1-8381-561F02BE5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851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B9229-8BAC-46FB-87A7-53AF9DCAD2F5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29E8-4593-47B1-8381-561F02BE5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1093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B9229-8BAC-46FB-87A7-53AF9DCAD2F5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29E8-4593-47B1-8381-561F02BE5D6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62937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B9229-8BAC-46FB-87A7-53AF9DCAD2F5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29E8-4593-47B1-8381-561F02BE5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085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B9229-8BAC-46FB-87A7-53AF9DCAD2F5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29E8-4593-47B1-8381-561F02BE5D6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5037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B9229-8BAC-46FB-87A7-53AF9DCAD2F5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29E8-4593-47B1-8381-561F02BE5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9604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B9229-8BAC-46FB-87A7-53AF9DCAD2F5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29E8-4593-47B1-8381-561F02BE5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1442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B9229-8BAC-46FB-87A7-53AF9DCAD2F5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29E8-4593-47B1-8381-561F02BE5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309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B9229-8BAC-46FB-87A7-53AF9DCAD2F5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29E8-4593-47B1-8381-561F02BE5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67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B9229-8BAC-46FB-87A7-53AF9DCAD2F5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29E8-4593-47B1-8381-561F02BE5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87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B9229-8BAC-46FB-87A7-53AF9DCAD2F5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29E8-4593-47B1-8381-561F02BE5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1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B9229-8BAC-46FB-87A7-53AF9DCAD2F5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29E8-4593-47B1-8381-561F02BE5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98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B9229-8BAC-46FB-87A7-53AF9DCAD2F5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29E8-4593-47B1-8381-561F02BE5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385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B9229-8BAC-46FB-87A7-53AF9DCAD2F5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29E8-4593-47B1-8381-561F02BE5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477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B9229-8BAC-46FB-87A7-53AF9DCAD2F5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29E8-4593-47B1-8381-561F02BE5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94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B9229-8BAC-46FB-87A7-53AF9DCAD2F5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29E8-4593-47B1-8381-561F02BE5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155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AB9229-8BAC-46FB-87A7-53AF9DCAD2F5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14C29E8-4593-47B1-8381-561F02BE5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2381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8.png"/><Relationship Id="rId18" Type="http://schemas.openxmlformats.org/officeDocument/2006/relationships/image" Target="../media/image32.pn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12" Type="http://schemas.microsoft.com/office/2007/relationships/hdphoto" Target="../media/hdphoto2.wdp"/><Relationship Id="rId17" Type="http://schemas.openxmlformats.org/officeDocument/2006/relationships/image" Target="../media/image31.png"/><Relationship Id="rId2" Type="http://schemas.openxmlformats.org/officeDocument/2006/relationships/image" Target="../media/image19.jpeg"/><Relationship Id="rId16" Type="http://schemas.openxmlformats.org/officeDocument/2006/relationships/image" Target="../media/image30.png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29.png"/><Relationship Id="rId10" Type="http://schemas.openxmlformats.org/officeDocument/2006/relationships/image" Target="../media/image26.png"/><Relationship Id="rId19" Type="http://schemas.openxmlformats.org/officeDocument/2006/relationships/image" Target="../media/image33.png"/><Relationship Id="rId4" Type="http://schemas.microsoft.com/office/2007/relationships/hdphoto" Target="../media/hdphoto1.wdp"/><Relationship Id="rId9" Type="http://schemas.openxmlformats.org/officeDocument/2006/relationships/image" Target="../media/image25.png"/><Relationship Id="rId1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jpeg"/><Relationship Id="rId11" Type="http://schemas.openxmlformats.org/officeDocument/2006/relationships/image" Target="../media/image44.jpeg"/><Relationship Id="rId5" Type="http://schemas.openxmlformats.org/officeDocument/2006/relationships/image" Target="../media/image3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3806" y="705394"/>
            <a:ext cx="10154194" cy="2690950"/>
          </a:xfrm>
        </p:spPr>
        <p:txBody>
          <a:bodyPr>
            <a:normAutofit/>
          </a:bodyPr>
          <a:lstStyle/>
          <a:p>
            <a:r>
              <a:rPr lang="ru-RU" b="1" i="1" dirty="0">
                <a:latin typeface="Bahnschrift Condensed" panose="020B0502040204020203" pitchFamily="34" charset="0"/>
              </a:rPr>
              <a:t>Мастер-класс </a:t>
            </a:r>
            <a:r>
              <a:rPr lang="ru-RU" b="1" i="1" dirty="0" smtClean="0">
                <a:latin typeface="Bahnschrift Condensed" panose="020B0502040204020203" pitchFamily="34" charset="0"/>
              </a:rPr>
              <a:t/>
            </a:r>
            <a:br>
              <a:rPr lang="ru-RU" b="1" i="1" dirty="0" smtClean="0">
                <a:latin typeface="Bahnschrift Condensed" panose="020B0502040204020203" pitchFamily="34" charset="0"/>
              </a:rPr>
            </a:br>
            <a:r>
              <a:rPr lang="ru-RU" b="1" i="1" dirty="0" smtClean="0">
                <a:latin typeface="Bahnschrift Condensed" panose="020B0502040204020203" pitchFamily="34" charset="0"/>
              </a:rPr>
              <a:t>«</a:t>
            </a:r>
            <a:r>
              <a:rPr lang="ru-RU" b="1" i="1" dirty="0">
                <a:latin typeface="Bahnschrift Condensed" panose="020B0502040204020203" pitchFamily="34" charset="0"/>
              </a:rPr>
              <a:t>Как на горке, на пригорке стоят 33 Егорки</a:t>
            </a:r>
            <a:r>
              <a:rPr lang="ru-RU" b="1" i="1" dirty="0" smtClean="0">
                <a:latin typeface="Bahnschrift Condensed" panose="020B0502040204020203" pitchFamily="34" charset="0"/>
              </a:rPr>
              <a:t>»</a:t>
            </a:r>
            <a:r>
              <a:rPr lang="ru-RU" b="1" i="1" dirty="0">
                <a:latin typeface="Bahnschrif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Bahnschrif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i="1" dirty="0">
              <a:latin typeface="Bahnschrift Condensed" panose="020B0502040204020203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99611" y="4859382"/>
            <a:ext cx="6035039" cy="1541417"/>
          </a:xfrm>
        </p:spPr>
        <p:txBody>
          <a:bodyPr>
            <a:noAutofit/>
          </a:bodyPr>
          <a:lstStyle/>
          <a:p>
            <a:pPr algn="r">
              <a:spcBef>
                <a:spcPts val="900"/>
              </a:spcBef>
            </a:pPr>
            <a:r>
              <a:rPr lang="ru-RU" sz="3200" i="1" dirty="0" smtClean="0">
                <a:latin typeface="Bahnschrift Condensed" panose="020B0502040204020203" pitchFamily="34" charset="0"/>
              </a:rPr>
              <a:t>Учитель-логопед</a:t>
            </a:r>
          </a:p>
          <a:p>
            <a:pPr algn="r">
              <a:spcBef>
                <a:spcPts val="900"/>
              </a:spcBef>
            </a:pPr>
            <a:r>
              <a:rPr lang="ru-RU" sz="3200" i="1" dirty="0" smtClean="0">
                <a:latin typeface="Bahnschrift Condensed" panose="020B0502040204020203" pitchFamily="34" charset="0"/>
              </a:rPr>
              <a:t>Шульгина Наталья Владимировна</a:t>
            </a:r>
            <a:endParaRPr lang="ru-RU" sz="3200" i="1" dirty="0">
              <a:latin typeface="Bahnschrift Condensed" panose="020B0502040204020203" pitchFamily="34" charset="0"/>
            </a:endParaRPr>
          </a:p>
        </p:txBody>
      </p:sp>
      <p:pic>
        <p:nvPicPr>
          <p:cNvPr id="5" name="Объект 4" descr="Дыхательная гимнастика для детей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06" y="2977243"/>
            <a:ext cx="8260080" cy="2301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8815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2065" y="282102"/>
            <a:ext cx="1880324" cy="61465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i="1" dirty="0">
                <a:solidFill>
                  <a:schemeClr val="tx1"/>
                </a:solidFill>
                <a:latin typeface="Bahnschrift Condensed" panose="020B0502040204020203" pitchFamily="34" charset="0"/>
              </a:rPr>
              <a:t>33 ЕГОРКИ</a:t>
            </a:r>
          </a:p>
          <a:p>
            <a:r>
              <a:rPr lang="ru-RU" sz="1800" i="1" dirty="0" smtClean="0">
                <a:latin typeface="Bahnschrift Condensed" panose="020B0502040204020203" pitchFamily="34" charset="0"/>
              </a:rPr>
              <a:t>Диафрагмальный вдох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800" i="1" dirty="0" smtClean="0">
                <a:latin typeface="Bahnschrift Condensed" panose="020B0502040204020203" pitchFamily="34" charset="0"/>
              </a:rPr>
              <a:t>Говорим скороговорку «Как на горке,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800" i="1" dirty="0" smtClean="0">
                <a:latin typeface="Bahnschrift Condensed" panose="020B0502040204020203" pitchFamily="34" charset="0"/>
              </a:rPr>
              <a:t>на пригорке, жили 33 Егорки, Раз Егорка, два Егорка, три Егорка…</a:t>
            </a:r>
          </a:p>
          <a:p>
            <a:r>
              <a:rPr lang="ru-RU" sz="1800" i="1" dirty="0" smtClean="0">
                <a:latin typeface="Bahnschrift Condensed" panose="020B0502040204020203" pitchFamily="34" charset="0"/>
              </a:rPr>
              <a:t>Продолжаем считать на одном дыхании пока хватает воздуха </a:t>
            </a:r>
          </a:p>
          <a:p>
            <a:endParaRPr lang="ru-RU" dirty="0"/>
          </a:p>
        </p:txBody>
      </p:sp>
      <p:pic>
        <p:nvPicPr>
          <p:cNvPr id="8" name="Picture 2" descr="https://cdn1.ozone.ru/multimedia/1029214529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" t="2058" r="2071" b="2352"/>
          <a:stretch/>
        </p:blipFill>
        <p:spPr bwMode="auto">
          <a:xfrm>
            <a:off x="1932389" y="107662"/>
            <a:ext cx="10164887" cy="66238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Объект 7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 flipH="1">
            <a:off x="8470359" y="1397424"/>
            <a:ext cx="1062619" cy="13045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Объект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>
            <a:off x="7411673" y="1316816"/>
            <a:ext cx="1077616" cy="1322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Объект 7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 flipH="1">
            <a:off x="6495022" y="552422"/>
            <a:ext cx="1157891" cy="14215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Объект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>
            <a:off x="5616410" y="1288044"/>
            <a:ext cx="1077616" cy="1322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Объект 7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 flipH="1">
            <a:off x="4003155" y="2804596"/>
            <a:ext cx="1041793" cy="12789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Объект 7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 flipH="1">
            <a:off x="2902920" y="1278246"/>
            <a:ext cx="1046701" cy="1285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Объект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>
            <a:off x="3874391" y="1515120"/>
            <a:ext cx="1077616" cy="1322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Объект 7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 flipH="1">
            <a:off x="11139847" y="3282759"/>
            <a:ext cx="1029062" cy="12633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Объект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>
            <a:off x="1975895" y="3095025"/>
            <a:ext cx="1077616" cy="1322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Объект 7"/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 flipH="1">
            <a:off x="2903698" y="3879264"/>
            <a:ext cx="981666" cy="12051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Объект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>
            <a:off x="4032342" y="4038418"/>
            <a:ext cx="1077616" cy="1322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Объект 7"/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 flipH="1">
            <a:off x="7343484" y="5361380"/>
            <a:ext cx="1030108" cy="12646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Объект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>
            <a:off x="9608058" y="4312323"/>
            <a:ext cx="1077616" cy="1322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Объект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>
            <a:off x="6167578" y="5346667"/>
            <a:ext cx="1077616" cy="1322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" name="Объект 7"/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 flipH="1">
            <a:off x="5099053" y="5198378"/>
            <a:ext cx="1019380" cy="12514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Объект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>
            <a:off x="4148284" y="5332218"/>
            <a:ext cx="1077616" cy="1322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Объект 7"/>
          <p:cNvPicPr>
            <a:picLocks noChangeAspect="1"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 flipH="1">
            <a:off x="3009886" y="5032004"/>
            <a:ext cx="1084133" cy="1330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Объект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>
            <a:off x="2085860" y="4445371"/>
            <a:ext cx="1077616" cy="1322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7" name="Объект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>
            <a:off x="1972281" y="1379944"/>
            <a:ext cx="1077616" cy="1322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9" name="Объект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>
            <a:off x="2802231" y="2517174"/>
            <a:ext cx="1077616" cy="1322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" name="Объект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>
            <a:off x="7792576" y="2684040"/>
            <a:ext cx="1077616" cy="1322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1" name="Объект 7"/>
          <p:cNvPicPr>
            <a:picLocks noChangeAspect="1"/>
          </p:cNvPicPr>
          <p:nvPr/>
        </p:nvPicPr>
        <p:blipFill rotWithShape="1"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 flipH="1">
            <a:off x="6496753" y="2542161"/>
            <a:ext cx="1076929" cy="13221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2" name="Объект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>
            <a:off x="9418247" y="1610566"/>
            <a:ext cx="1077616" cy="1322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3" name="Объект 7"/>
          <p:cNvPicPr>
            <a:picLocks noChangeAspect="1"/>
          </p:cNvPicPr>
          <p:nvPr/>
        </p:nvPicPr>
        <p:blipFill rotWithShape="1"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 flipH="1">
            <a:off x="10774738" y="1800655"/>
            <a:ext cx="1288320" cy="15816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4" name="Объект 7"/>
          <p:cNvPicPr>
            <a:picLocks noChangeAspect="1"/>
          </p:cNvPicPr>
          <p:nvPr/>
        </p:nvPicPr>
        <p:blipFill rotWithShape="1"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 flipH="1">
            <a:off x="8844544" y="3132264"/>
            <a:ext cx="1100767" cy="1351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5" name="Объект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>
            <a:off x="9945179" y="2937919"/>
            <a:ext cx="1077616" cy="1322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6" name="Объект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>
            <a:off x="8452017" y="5361380"/>
            <a:ext cx="1077616" cy="1322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7" name="Объект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>
            <a:off x="8114576" y="4024177"/>
            <a:ext cx="1077616" cy="1322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8" name="Объект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 flipH="1">
            <a:off x="5032056" y="3722486"/>
            <a:ext cx="1078357" cy="13238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9" name="Объект 7"/>
          <p:cNvPicPr>
            <a:picLocks noChangeAspect="1"/>
          </p:cNvPicPr>
          <p:nvPr/>
        </p:nvPicPr>
        <p:blipFill rotWithShape="1"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 flipH="1">
            <a:off x="7073967" y="3998889"/>
            <a:ext cx="1013056" cy="12437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" name="Объект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>
            <a:off x="5084601" y="2421826"/>
            <a:ext cx="1077616" cy="1322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" name="Объект 7"/>
          <p:cNvPicPr>
            <a:picLocks noChangeAspect="1"/>
          </p:cNvPicPr>
          <p:nvPr/>
        </p:nvPicPr>
        <p:blipFill rotWithShape="1"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 flipH="1">
            <a:off x="4669187" y="851395"/>
            <a:ext cx="1111144" cy="13641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2" name="Объект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36" b="99177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180"/>
          <a:stretch/>
        </p:blipFill>
        <p:spPr>
          <a:xfrm>
            <a:off x="6016505" y="3999998"/>
            <a:ext cx="1077616" cy="1322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01717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5386" y="2509737"/>
            <a:ext cx="2762818" cy="155642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Bahnschrift Condensed" panose="020B0502040204020203" pitchFamily="34" charset="0"/>
              </a:rPr>
              <a:t>ЛИТЕРАТУРА</a:t>
            </a:r>
            <a:endParaRPr lang="ru-RU" b="1" i="1" dirty="0">
              <a:latin typeface="Bahnschrift Condensed" panose="020B0502040204020203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53151" y="651752"/>
            <a:ext cx="3635990" cy="5885235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 err="1" smtClean="0">
                <a:latin typeface="Bahnschrift Condensed" panose="020B0502040204020203" pitchFamily="34" charset="0"/>
              </a:rPr>
              <a:t>Краузе</a:t>
            </a:r>
            <a:r>
              <a:rPr lang="ru-RU" b="1" i="1" dirty="0" smtClean="0">
                <a:latin typeface="Bahnschrift Condensed" panose="020B0502040204020203" pitchFamily="34" charset="0"/>
              </a:rPr>
              <a:t>  </a:t>
            </a:r>
            <a:r>
              <a:rPr lang="ru-RU" b="1" i="1" dirty="0">
                <a:latin typeface="Bahnschrift Condensed" panose="020B0502040204020203" pitchFamily="34" charset="0"/>
              </a:rPr>
              <a:t>Е. "Логопедический массаж и артикуляционная гимнастика. Практическое пособие"</a:t>
            </a:r>
          </a:p>
          <a:p>
            <a:r>
              <a:rPr lang="ru-RU" b="1" i="1" dirty="0" err="1" smtClean="0">
                <a:latin typeface="Bahnschrift Condensed" panose="020B0502040204020203" pitchFamily="34" charset="0"/>
              </a:rPr>
              <a:t>Анищенкова</a:t>
            </a:r>
            <a:r>
              <a:rPr lang="ru-RU" b="1" i="1" dirty="0" smtClean="0">
                <a:latin typeface="Bahnschrift Condensed" panose="020B0502040204020203" pitchFamily="34" charset="0"/>
              </a:rPr>
              <a:t> </a:t>
            </a:r>
            <a:r>
              <a:rPr lang="ru-RU" b="1" i="1" dirty="0">
                <a:latin typeface="Bahnschrift Condensed" panose="020B0502040204020203" pitchFamily="34" charset="0"/>
              </a:rPr>
              <a:t>Е. С. "Артикуляционная гимнастика для развития речи дошкольников"</a:t>
            </a:r>
          </a:p>
          <a:p>
            <a:r>
              <a:rPr lang="ru-RU" b="1" i="1" dirty="0" smtClean="0">
                <a:latin typeface="Bahnschrift Condensed" panose="020B0502040204020203" pitchFamily="34" charset="0"/>
              </a:rPr>
              <a:t>"</a:t>
            </a:r>
            <a:r>
              <a:rPr lang="ru-RU" b="1" i="1" dirty="0" err="1" smtClean="0">
                <a:latin typeface="Bahnschrift Condensed" panose="020B0502040204020203" pitchFamily="34" charset="0"/>
              </a:rPr>
              <a:t>Тра</a:t>
            </a:r>
            <a:r>
              <a:rPr lang="ru-RU" b="1" i="1" dirty="0" smtClean="0">
                <a:latin typeface="Bahnschrift Condensed" panose="020B0502040204020203" pitchFamily="34" charset="0"/>
              </a:rPr>
              <a:t>-ля-ля </a:t>
            </a:r>
            <a:r>
              <a:rPr lang="ru-RU" b="1" i="1" dirty="0">
                <a:latin typeface="Bahnschrift Condensed" panose="020B0502040204020203" pitchFamily="34" charset="0"/>
              </a:rPr>
              <a:t>для язычка. Артикуляционная гимнастика. Для детей 2-4 лет", 2003</a:t>
            </a:r>
          </a:p>
          <a:p>
            <a:r>
              <a:rPr lang="ru-RU" b="1" i="1" dirty="0" err="1" smtClean="0">
                <a:latin typeface="Bahnschrift Condensed" panose="020B0502040204020203" pitchFamily="34" charset="0"/>
              </a:rPr>
              <a:t>Костыгина</a:t>
            </a:r>
            <a:r>
              <a:rPr lang="ru-RU" b="1" i="1" dirty="0" smtClean="0">
                <a:latin typeface="Bahnschrift Condensed" panose="020B0502040204020203" pitchFamily="34" charset="0"/>
              </a:rPr>
              <a:t> </a:t>
            </a:r>
            <a:r>
              <a:rPr lang="ru-RU" b="1" i="1" dirty="0">
                <a:latin typeface="Bahnschrift Condensed" panose="020B0502040204020203" pitchFamily="34" charset="0"/>
              </a:rPr>
              <a:t>В. "</a:t>
            </a:r>
            <a:r>
              <a:rPr lang="ru-RU" b="1" i="1" dirty="0" err="1">
                <a:latin typeface="Bahnschrift Condensed" panose="020B0502040204020203" pitchFamily="34" charset="0"/>
              </a:rPr>
              <a:t>Бу-Бу-Бу</a:t>
            </a:r>
            <a:r>
              <a:rPr lang="ru-RU" b="1" i="1" dirty="0">
                <a:latin typeface="Bahnschrift Condensed" panose="020B0502040204020203" pitchFamily="34" charset="0"/>
              </a:rPr>
              <a:t>. Артикуляционная гимнастика (2-4 года)" </a:t>
            </a:r>
            <a:r>
              <a:rPr lang="ru-RU" b="1" i="1" dirty="0" smtClean="0">
                <a:latin typeface="Bahnschrift Condensed" panose="020B0502040204020203" pitchFamily="34" charset="0"/>
              </a:rPr>
              <a:t>2007</a:t>
            </a:r>
          </a:p>
          <a:p>
            <a:r>
              <a:rPr lang="ru-RU" b="1" i="1" dirty="0" smtClean="0">
                <a:latin typeface="Bahnschrift Condensed" panose="020B0502040204020203" pitchFamily="34" charset="0"/>
              </a:rPr>
              <a:t> </a:t>
            </a:r>
            <a:r>
              <a:rPr lang="ru-RU" b="1" i="1" dirty="0" err="1">
                <a:latin typeface="Bahnschrift Condensed" panose="020B0502040204020203" pitchFamily="34" charset="0"/>
              </a:rPr>
              <a:t>Пожиленко</a:t>
            </a:r>
            <a:r>
              <a:rPr lang="ru-RU" b="1" i="1" dirty="0">
                <a:latin typeface="Bahnschrift Condensed" panose="020B0502040204020203" pitchFamily="34" charset="0"/>
              </a:rPr>
              <a:t> Е. А. "Артикуляционная гимнастика: методические рекомендации по развитию моторики, дыхания и голоса у детей..." 2006</a:t>
            </a:r>
          </a:p>
          <a:p>
            <a:r>
              <a:rPr lang="ru-RU" b="1" i="1" dirty="0" err="1" smtClean="0">
                <a:latin typeface="Bahnschrift Condensed" panose="020B0502040204020203" pitchFamily="34" charset="0"/>
              </a:rPr>
              <a:t>Алмазова</a:t>
            </a:r>
            <a:r>
              <a:rPr lang="ru-RU" b="1" i="1" dirty="0" smtClean="0">
                <a:latin typeface="Bahnschrift Condensed" panose="020B0502040204020203" pitchFamily="34" charset="0"/>
              </a:rPr>
              <a:t> </a:t>
            </a:r>
            <a:r>
              <a:rPr lang="ru-RU" b="1" i="1" dirty="0">
                <a:latin typeface="Bahnschrift Condensed" panose="020B0502040204020203" pitchFamily="34" charset="0"/>
              </a:rPr>
              <a:t>Е. С. Логопедическая работа по восстановлению голоса у детей. - М, 2005.</a:t>
            </a:r>
          </a:p>
          <a:p>
            <a:r>
              <a:rPr lang="ru-RU" b="1" i="1" dirty="0" err="1" smtClean="0">
                <a:latin typeface="Bahnschrift Condensed" panose="020B0502040204020203" pitchFamily="34" charset="0"/>
              </a:rPr>
              <a:t>Микляева</a:t>
            </a:r>
            <a:r>
              <a:rPr lang="ru-RU" b="1" i="1" dirty="0" smtClean="0">
                <a:latin typeface="Bahnschrift Condensed" panose="020B0502040204020203" pitchFamily="34" charset="0"/>
              </a:rPr>
              <a:t> </a:t>
            </a:r>
            <a:r>
              <a:rPr lang="ru-RU" b="1" i="1" dirty="0">
                <a:latin typeface="Bahnschrift Condensed" panose="020B0502040204020203" pitchFamily="34" charset="0"/>
              </a:rPr>
              <a:t>Н. В., Полозова О.А., </a:t>
            </a:r>
            <a:r>
              <a:rPr lang="ru-RU" b="1" i="1" dirty="0" err="1">
                <a:latin typeface="Bahnschrift Condensed" panose="020B0502040204020203" pitchFamily="34" charset="0"/>
              </a:rPr>
              <a:t>Родинова</a:t>
            </a:r>
            <a:r>
              <a:rPr lang="ru-RU" b="1" i="1" dirty="0">
                <a:latin typeface="Bahnschrift Condensed" panose="020B0502040204020203" pitchFamily="34" charset="0"/>
              </a:rPr>
              <a:t> Ю.Н. Фонетическая и логопедическая ритмика в ДОУ. - М., 2006.</a:t>
            </a:r>
          </a:p>
          <a:p>
            <a:r>
              <a:rPr lang="ru-RU" b="1" i="1" dirty="0">
                <a:latin typeface="Bahnschrift Condensed" panose="020B0502040204020203" pitchFamily="34" charset="0"/>
              </a:rPr>
              <a:t>Коноваленко С. В. и Коноваленко В. В</a:t>
            </a:r>
            <a:r>
              <a:rPr lang="ru-RU" b="1" i="1" dirty="0" smtClean="0">
                <a:latin typeface="Bahnschrift Condensed" panose="020B0502040204020203" pitchFamily="34" charset="0"/>
              </a:rPr>
              <a:t>. Нетрадиционные </a:t>
            </a:r>
            <a:r>
              <a:rPr lang="ru-RU" b="1" i="1" dirty="0">
                <a:latin typeface="Bahnschrift Condensed" panose="020B0502040204020203" pitchFamily="34" charset="0"/>
              </a:rPr>
              <a:t>упражнения по совершенствованию артикуляционной моторики </a:t>
            </a:r>
            <a:r>
              <a:rPr lang="ru-RU" b="1" i="1" dirty="0" err="1">
                <a:latin typeface="Bahnschrift Condensed" panose="020B0502040204020203" pitchFamily="34" charset="0"/>
              </a:rPr>
              <a:t>опубликованны</a:t>
            </a:r>
            <a:r>
              <a:rPr lang="ru-RU" b="1" i="1" dirty="0">
                <a:latin typeface="Bahnschrift Condensed" panose="020B0502040204020203" pitchFamily="34" charset="0"/>
              </a:rPr>
              <a:t> в </a:t>
            </a:r>
            <a:r>
              <a:rPr lang="ru-RU" b="1" i="1" dirty="0" err="1">
                <a:latin typeface="Bahnschrift Condensed" panose="020B0502040204020203" pitchFamily="34" charset="0"/>
              </a:rPr>
              <a:t>книгaх</a:t>
            </a:r>
            <a:r>
              <a:rPr lang="ru-RU" b="1" i="1" dirty="0">
                <a:latin typeface="Bahnschrift Condensed" panose="020B0502040204020203" pitchFamily="34" charset="0"/>
              </a:rPr>
              <a:t> "Хлоп-топ" и "Хлоп-топ-2</a:t>
            </a:r>
            <a:r>
              <a:rPr lang="ru-RU" b="1" i="1" dirty="0" smtClean="0">
                <a:latin typeface="Bahnschrift Condensed" panose="020B0502040204020203" pitchFamily="34" charset="0"/>
              </a:rPr>
              <a:t>".</a:t>
            </a:r>
          </a:p>
          <a:p>
            <a:r>
              <a:rPr lang="ru-RU" b="1" i="1" dirty="0" err="1" smtClean="0">
                <a:latin typeface="Bahnschrift Condensed" panose="020B0502040204020203" pitchFamily="34" charset="0"/>
              </a:rPr>
              <a:t>Бурлакина</a:t>
            </a:r>
            <a:r>
              <a:rPr lang="ru-RU" b="1" i="1" dirty="0" smtClean="0">
                <a:latin typeface="Bahnschrift Condensed" panose="020B0502040204020203" pitchFamily="34" charset="0"/>
              </a:rPr>
              <a:t> О.В.  Комплексы упражнений для формирования правильного речевого дыхания.</a:t>
            </a:r>
          </a:p>
          <a:p>
            <a:r>
              <a:rPr lang="ru-RU" b="1" i="1" dirty="0">
                <a:latin typeface="Bahnschrift Condensed" panose="020B0502040204020203" pitchFamily="34" charset="0"/>
              </a:rPr>
              <a:t>Белякова Л.И. Методика развития речевого дыхания у дошкольников с нарушениями речи</a:t>
            </a:r>
            <a:endParaRPr lang="ru-RU" b="1" i="1" dirty="0" smtClean="0">
              <a:latin typeface="Bahnschrift Condensed" panose="020B0502040204020203" pitchFamily="34" charset="0"/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3668724" y="12047854"/>
            <a:ext cx="309994" cy="699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https://skidka-voronezh.ru/images/prodacts/sourse/61671/61671248_logopedicheskiy-massaj-i-artikulyatsionnaya-gimnastika-prakticheskoe-posobie-korona-pri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1997" y="2627652"/>
            <a:ext cx="1160171" cy="1691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www.bookovka.ua/546122-thickbox_default/artikulyacionnaya-gimnastika-dlya-razvitiya-rechi-doshkolniko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9748" y="298384"/>
            <a:ext cx="1558763" cy="1869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happybooks.ru/image/cache/catalog/import_yml/404/50/cover-500x7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1762" y="4572020"/>
            <a:ext cx="1424100" cy="1993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s://img0.liveinternet.ru/images/attach/c/11/115/272/115272824_large_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4100" y="298384"/>
            <a:ext cx="1367942" cy="189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s://cdn1.ozone.ru/s3/multimedia-l/601320078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351" y="298384"/>
            <a:ext cx="1466446" cy="192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https://dereksiz.org/almazova-e-s-logopedicheskaya-rabota-po-vosstanovleniyu-golosa/171554_html_m18610a2f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286" y="298384"/>
            <a:ext cx="1354923" cy="1999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https://img2.labirint.ru/books/42284/coverbig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2967" y="4623498"/>
            <a:ext cx="1292568" cy="189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2" name="Picture 16" descr="https://www.centrmag.ru/catalog/vd022_010317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2395" y="4475743"/>
            <a:ext cx="1380362" cy="206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4" name="Picture 18" descr="https://img.labirint.ru/rcimg/c81125f6489de4dd8cba4b11cb9bebf9/1920x1080/comments_pic/1520/0_01bc48bd0895899eedae95ab12589fd3_1431594257.jpg?1431594375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53" r="27998"/>
          <a:stretch/>
        </p:blipFill>
        <p:spPr bwMode="auto">
          <a:xfrm>
            <a:off x="6827566" y="4517934"/>
            <a:ext cx="1323125" cy="2019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24" descr="C:\Users\%D0%9D%D0%B0%D1%82%D0%B0%D1%88%D0%B0\Desktop\1005248758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42" name="Picture 26" descr="http://900igr.net/up/datai/196653/0004-002-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503" y="2297983"/>
            <a:ext cx="1388294" cy="212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00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5529943"/>
            <a:ext cx="8534400" cy="1018902"/>
          </a:xfrm>
        </p:spPr>
        <p:txBody>
          <a:bodyPr>
            <a:normAutofit fontScale="90000"/>
          </a:bodyPr>
          <a:lstStyle/>
          <a:p>
            <a:r>
              <a:rPr lang="ru-RU" i="1" dirty="0">
                <a:latin typeface="Bahnschrift Condensed" panose="020B0502040204020203" pitchFamily="34" charset="0"/>
              </a:rPr>
              <a:t>Дыхательная гимнастика — </a:t>
            </a:r>
            <a:br>
              <a:rPr lang="ru-RU" i="1" dirty="0">
                <a:latin typeface="Bahnschrift Condensed" panose="020B0502040204020203" pitchFamily="34" charset="0"/>
              </a:rPr>
            </a:br>
            <a:r>
              <a:rPr lang="ru-RU" i="1" dirty="0">
                <a:latin typeface="Bahnschrift Condensed" panose="020B0502040204020203" pitchFamily="34" charset="0"/>
              </a:rPr>
              <a:t>это комплекс упражнений, направленных на развитие </a:t>
            </a:r>
            <a:br>
              <a:rPr lang="ru-RU" i="1" dirty="0">
                <a:latin typeface="Bahnschrift Condensed" panose="020B0502040204020203" pitchFamily="34" charset="0"/>
              </a:rPr>
            </a:br>
            <a:r>
              <a:rPr lang="ru-RU" i="1" dirty="0">
                <a:latin typeface="Bahnschrift Condensed" panose="020B0502040204020203" pitchFamily="34" charset="0"/>
              </a:rPr>
              <a:t>и укрепление дыхательной системы организма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905897" y="374469"/>
            <a:ext cx="4432663" cy="4911634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latin typeface="Bahnschrift Condensed" panose="020B0502040204020203" pitchFamily="34" charset="0"/>
              </a:rPr>
              <a:t>Укрепление </a:t>
            </a:r>
            <a:r>
              <a:rPr lang="ru-RU" b="1" i="1" dirty="0">
                <a:latin typeface="Bahnschrift Condensed" panose="020B0502040204020203" pitchFamily="34" charset="0"/>
              </a:rPr>
              <a:t>иммунитета </a:t>
            </a:r>
          </a:p>
          <a:p>
            <a:r>
              <a:rPr lang="ru-RU" b="1" i="1" dirty="0" smtClean="0">
                <a:latin typeface="Bahnschrift Condensed" panose="020B0502040204020203" pitchFamily="34" charset="0"/>
              </a:rPr>
              <a:t>Развитие </a:t>
            </a:r>
            <a:r>
              <a:rPr lang="ru-RU" b="1" i="1" dirty="0">
                <a:latin typeface="Bahnschrift Condensed" panose="020B0502040204020203" pitchFamily="34" charset="0"/>
              </a:rPr>
              <a:t>мышц гортани, носоглотки</a:t>
            </a:r>
          </a:p>
          <a:p>
            <a:r>
              <a:rPr lang="ru-RU" b="1" i="1" dirty="0" smtClean="0">
                <a:latin typeface="Bahnschrift Condensed" panose="020B0502040204020203" pitchFamily="34" charset="0"/>
              </a:rPr>
              <a:t>Корректировка </a:t>
            </a:r>
            <a:r>
              <a:rPr lang="ru-RU" b="1" i="1" dirty="0">
                <a:latin typeface="Bahnschrift Condensed" panose="020B0502040204020203" pitchFamily="34" charset="0"/>
              </a:rPr>
              <a:t>дефектов речевого дыхания </a:t>
            </a:r>
            <a:endParaRPr lang="ru-RU" b="1" i="1" dirty="0" smtClean="0">
              <a:latin typeface="Bahnschrift Condensed" panose="020B0502040204020203" pitchFamily="34" charset="0"/>
            </a:endParaRPr>
          </a:p>
          <a:p>
            <a:r>
              <a:rPr lang="ru-RU" b="1" i="1" dirty="0" smtClean="0">
                <a:latin typeface="Bahnschrift Condensed" panose="020B0502040204020203" pitchFamily="34" charset="0"/>
              </a:rPr>
              <a:t>Повысить </a:t>
            </a:r>
            <a:r>
              <a:rPr lang="ru-RU" b="1" i="1" dirty="0">
                <a:latin typeface="Bahnschrift Condensed" panose="020B0502040204020203" pitchFamily="34" charset="0"/>
              </a:rPr>
              <a:t>уровень кислорода в крови </a:t>
            </a:r>
          </a:p>
          <a:p>
            <a:r>
              <a:rPr lang="ru-RU" b="1" i="1" dirty="0" smtClean="0">
                <a:latin typeface="Bahnschrift Condensed" panose="020B0502040204020203" pitchFamily="34" charset="0"/>
              </a:rPr>
              <a:t>Улучшить </a:t>
            </a:r>
            <a:r>
              <a:rPr lang="ru-RU" b="1" i="1" dirty="0">
                <a:latin typeface="Bahnschrift Condensed" panose="020B0502040204020203" pitchFamily="34" charset="0"/>
              </a:rPr>
              <a:t>обменные процессы детского организма </a:t>
            </a:r>
          </a:p>
          <a:p>
            <a:r>
              <a:rPr lang="ru-RU" b="1" i="1" dirty="0" smtClean="0">
                <a:latin typeface="Bahnschrift Condensed" panose="020B0502040204020203" pitchFamily="34" charset="0"/>
              </a:rPr>
              <a:t>Научить </a:t>
            </a:r>
            <a:r>
              <a:rPr lang="ru-RU" b="1" i="1" dirty="0">
                <a:latin typeface="Bahnschrift Condensed" panose="020B0502040204020203" pitchFamily="34" charset="0"/>
              </a:rPr>
              <a:t>детей носовому дыханию </a:t>
            </a:r>
          </a:p>
          <a:p>
            <a:r>
              <a:rPr lang="ru-RU" b="1" i="1" dirty="0" smtClean="0">
                <a:latin typeface="Bahnschrift Condensed" panose="020B0502040204020203" pitchFamily="34" charset="0"/>
              </a:rPr>
              <a:t>Избавиться </a:t>
            </a:r>
            <a:r>
              <a:rPr lang="ru-RU" b="1" i="1" dirty="0">
                <a:latin typeface="Bahnschrift Condensed" panose="020B0502040204020203" pitchFamily="34" charset="0"/>
              </a:rPr>
              <a:t>от поверхностного дыхания </a:t>
            </a:r>
          </a:p>
          <a:p>
            <a:r>
              <a:rPr lang="ru-RU" b="1" i="1" dirty="0" smtClean="0">
                <a:latin typeface="Bahnschrift Condensed" panose="020B0502040204020203" pitchFamily="34" charset="0"/>
              </a:rPr>
              <a:t>Развить </a:t>
            </a:r>
            <a:r>
              <a:rPr lang="ru-RU" b="1" i="1" dirty="0">
                <a:latin typeface="Bahnschrift Condensed" panose="020B0502040204020203" pitchFamily="34" charset="0"/>
              </a:rPr>
              <a:t>плавный вдох, длительный выдох </a:t>
            </a:r>
          </a:p>
          <a:p>
            <a:r>
              <a:rPr lang="ru-RU" b="1" i="1" dirty="0" smtClean="0">
                <a:latin typeface="Bahnschrift Condensed" panose="020B0502040204020203" pitchFamily="34" charset="0"/>
              </a:rPr>
              <a:t>Укрепить </a:t>
            </a:r>
            <a:r>
              <a:rPr lang="ru-RU" b="1" i="1" dirty="0">
                <a:latin typeface="Bahnschrift Condensed" panose="020B0502040204020203" pitchFamily="34" charset="0"/>
              </a:rPr>
              <a:t>физиологическое дыхание дошкольников </a:t>
            </a:r>
          </a:p>
          <a:p>
            <a:r>
              <a:rPr lang="ru-RU" b="1" i="1" dirty="0" smtClean="0">
                <a:latin typeface="Bahnschrift Condensed" panose="020B0502040204020203" pitchFamily="34" charset="0"/>
              </a:rPr>
              <a:t>Тренировать </a:t>
            </a:r>
            <a:r>
              <a:rPr lang="ru-RU" b="1" i="1" dirty="0">
                <a:latin typeface="Bahnschrift Condensed" panose="020B0502040204020203" pitchFamily="34" charset="0"/>
              </a:rPr>
              <a:t>силу, ритм </a:t>
            </a:r>
            <a:r>
              <a:rPr lang="ru-RU" b="1" i="1" dirty="0" smtClean="0">
                <a:latin typeface="Bahnschrift Condensed" panose="020B0502040204020203" pitchFamily="34" charset="0"/>
              </a:rPr>
              <a:t>вдоха-выдоха у детей имеющих дефекты звукопроизношения</a:t>
            </a:r>
            <a:endParaRPr lang="ru-RU" b="1" i="1" dirty="0">
              <a:latin typeface="Bahnschrift Condensed" panose="020B0502040204020203" pitchFamily="34" charset="0"/>
            </a:endParaRPr>
          </a:p>
          <a:p>
            <a:endParaRPr lang="ru-RU" dirty="0"/>
          </a:p>
        </p:txBody>
      </p:sp>
      <p:pic>
        <p:nvPicPr>
          <p:cNvPr id="7" name="Picture 2" descr="https://www.culture.ru/storage/images/2253383b406f09f19a347cf9b3786154/44557c4a216c6bfca46b2a7c03fcd26b.jpe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0" b="6752"/>
          <a:stretch/>
        </p:blipFill>
        <p:spPr bwMode="auto">
          <a:xfrm>
            <a:off x="788715" y="780287"/>
            <a:ext cx="5588152" cy="37220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19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5914417"/>
            <a:ext cx="8534400" cy="603115"/>
          </a:xfrm>
        </p:spPr>
        <p:txBody>
          <a:bodyPr>
            <a:normAutofit fontScale="90000"/>
          </a:bodyPr>
          <a:lstStyle/>
          <a:p>
            <a:r>
              <a:rPr lang="ru-RU" i="1" dirty="0">
                <a:latin typeface="Bahnschrift Condensed" panose="020B0502040204020203" pitchFamily="34" charset="0"/>
              </a:rPr>
              <a:t>Основные рекомендации по </a:t>
            </a:r>
            <a:r>
              <a:rPr lang="ru-RU" i="1" dirty="0" smtClean="0">
                <a:latin typeface="Bahnschrift Condensed" panose="020B0502040204020203" pitchFamily="34" charset="0"/>
              </a:rPr>
              <a:t/>
            </a:r>
            <a:br>
              <a:rPr lang="ru-RU" i="1" dirty="0" smtClean="0">
                <a:latin typeface="Bahnschrift Condensed" panose="020B0502040204020203" pitchFamily="34" charset="0"/>
              </a:rPr>
            </a:br>
            <a:r>
              <a:rPr lang="ru-RU" i="1" dirty="0" smtClean="0">
                <a:latin typeface="Bahnschrift Condensed" panose="020B0502040204020203" pitchFamily="34" charset="0"/>
              </a:rPr>
              <a:t>проведению </a:t>
            </a:r>
            <a:r>
              <a:rPr lang="ru-RU" i="1" dirty="0">
                <a:latin typeface="Bahnschrift Condensed" panose="020B0502040204020203" pitchFamily="34" charset="0"/>
              </a:rPr>
              <a:t>для всех возрастных </a:t>
            </a:r>
            <a:r>
              <a:rPr lang="ru-RU" i="1" dirty="0" smtClean="0">
                <a:latin typeface="Bahnschrift Condensed" panose="020B0502040204020203" pitchFamily="34" charset="0"/>
              </a:rPr>
              <a:t>групп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4211" y="466928"/>
            <a:ext cx="4753551" cy="4494177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i="1" dirty="0" smtClean="0">
                <a:latin typeface="Bahnschrift Condensed" panose="020B0502040204020203" pitchFamily="34" charset="0"/>
              </a:rPr>
              <a:t>Занятия </a:t>
            </a:r>
            <a:r>
              <a:rPr lang="ru-RU" i="1" dirty="0">
                <a:latin typeface="Bahnschrift Condensed" panose="020B0502040204020203" pitchFamily="34" charset="0"/>
              </a:rPr>
              <a:t>по дыхательной гимнастике бодрят организм, поэтому проводить их перед сном не желательно.</a:t>
            </a:r>
            <a:endParaRPr lang="ru-RU" dirty="0">
              <a:latin typeface="Bahnschrift Condensed" panose="020B0502040204020203" pitchFamily="34" charset="0"/>
            </a:endParaRPr>
          </a:p>
          <a:p>
            <a:pPr lvl="0"/>
            <a:r>
              <a:rPr lang="ru-RU" i="1" dirty="0">
                <a:latin typeface="Bahnschrift Condensed" panose="020B0502040204020203" pitchFamily="34" charset="0"/>
              </a:rPr>
              <a:t>Выполнять упражнения на голодный желудок может быть опасно </a:t>
            </a:r>
            <a:r>
              <a:rPr lang="ru-RU" i="1" dirty="0" smtClean="0">
                <a:latin typeface="Bahnschrift Condensed" panose="020B0502040204020203" pitchFamily="34" charset="0"/>
              </a:rPr>
              <a:t>- </a:t>
            </a:r>
            <a:r>
              <a:rPr lang="ru-RU" i="1" dirty="0">
                <a:latin typeface="Bahnschrift Condensed" panose="020B0502040204020203" pitchFamily="34" charset="0"/>
              </a:rPr>
              <a:t>возможны головокружения. При этом сразу после еды проводить гимнастику также не стоит, чтобы избежать проблем с пищеварением. Оптимальное время </a:t>
            </a:r>
            <a:r>
              <a:rPr lang="ru-RU" i="1" dirty="0" smtClean="0">
                <a:latin typeface="Bahnschrift Condensed" panose="020B0502040204020203" pitchFamily="34" charset="0"/>
              </a:rPr>
              <a:t>- </a:t>
            </a:r>
            <a:r>
              <a:rPr lang="ru-RU" i="1" dirty="0">
                <a:latin typeface="Bahnschrift Condensed" panose="020B0502040204020203" pitchFamily="34" charset="0"/>
              </a:rPr>
              <a:t>через час после приема пищи.</a:t>
            </a:r>
            <a:endParaRPr lang="ru-RU" dirty="0">
              <a:latin typeface="Bahnschrift Condensed" panose="020B0502040204020203" pitchFamily="34" charset="0"/>
            </a:endParaRPr>
          </a:p>
          <a:p>
            <a:pPr lvl="0"/>
            <a:r>
              <a:rPr lang="ru-RU" i="1" dirty="0">
                <a:latin typeface="Bahnschrift Condensed" panose="020B0502040204020203" pitchFamily="34" charset="0"/>
              </a:rPr>
              <a:t>Проведение гимнастики обязательно происходит на свежем воздухе. Если нет возможности выйти на улицу, необходимо хорошо проветрить помещение.</a:t>
            </a:r>
            <a:endParaRPr lang="ru-RU" dirty="0">
              <a:latin typeface="Bahnschrift Condensed" panose="020B0502040204020203" pitchFamily="34" charset="0"/>
            </a:endParaRPr>
          </a:p>
          <a:p>
            <a:pPr lvl="0"/>
            <a:r>
              <a:rPr lang="ru-RU" i="1" dirty="0">
                <a:latin typeface="Bahnschrift Condensed" panose="020B0502040204020203" pitchFamily="34" charset="0"/>
              </a:rPr>
              <a:t>В комнате, где проводятся занятия, не должно быть пыли, которую вдохнут дети.</a:t>
            </a:r>
            <a:endParaRPr lang="ru-RU" dirty="0">
              <a:latin typeface="Bahnschrift Condensed" panose="020B0502040204020203" pitchFamily="34" charset="0"/>
            </a:endParaRPr>
          </a:p>
          <a:p>
            <a:pPr lvl="0"/>
            <a:r>
              <a:rPr lang="ru-RU" i="1" dirty="0">
                <a:latin typeface="Bahnschrift Condensed" panose="020B0502040204020203" pitchFamily="34" charset="0"/>
              </a:rPr>
              <a:t>Желательно, чтобы одежда была свободной и не сдавливала грудную клетку и живот</a:t>
            </a:r>
            <a:r>
              <a:rPr lang="ru-RU" i="1" dirty="0" smtClean="0">
                <a:latin typeface="Bahnschrift Condensed" panose="020B0502040204020203" pitchFamily="34" charset="0"/>
              </a:rPr>
              <a:t>.</a:t>
            </a:r>
            <a:endParaRPr lang="ru-RU" dirty="0">
              <a:latin typeface="Bahnschrift Condensed" panose="020B0502040204020203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876925" y="466927"/>
            <a:ext cx="5805994" cy="578147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i="1" dirty="0">
                <a:latin typeface="Bahnschrift Condensed" panose="020B0502040204020203" pitchFamily="34" charset="0"/>
              </a:rPr>
              <a:t>Для детей возраста два-три года подойдет комплекс из одного-трех занятий, протяженностью не более 10-ти минут. В силу возрастных особенностей они не смогут заниматься дольше и могут отвлечься вскоре после начала выполнения.</a:t>
            </a:r>
          </a:p>
          <a:p>
            <a:pPr lvl="0"/>
            <a:r>
              <a:rPr lang="ru-RU" i="1" dirty="0">
                <a:latin typeface="Bahnschrift Condensed" panose="020B0502040204020203" pitchFamily="34" charset="0"/>
              </a:rPr>
              <a:t>Чтобы привлечь к выполнению дошкольников, следует проводить гимнастику в форме игры. Также можно предлагать детям понюхать цветы или угадать, какой запах появился в воздухе.</a:t>
            </a:r>
          </a:p>
          <a:p>
            <a:pPr lvl="0"/>
            <a:r>
              <a:rPr lang="ru-RU" i="1" dirty="0">
                <a:latin typeface="Bahnschrift Condensed" panose="020B0502040204020203" pitchFamily="34" charset="0"/>
              </a:rPr>
              <a:t>Тело во время занятий должно быть расслабленным, мышцы шеи, рук и груди не напряжены.</a:t>
            </a:r>
          </a:p>
          <a:p>
            <a:pPr lvl="0"/>
            <a:r>
              <a:rPr lang="ru-RU" i="1" dirty="0">
                <a:latin typeface="Bahnschrift Condensed" panose="020B0502040204020203" pitchFamily="34" charset="0"/>
              </a:rPr>
              <a:t>При вдохе и выдохе щеки не должны надуваться (исключением являются игровые упражнения для младшего возраста). За этим можно проследить, приложив к ним руки</a:t>
            </a:r>
            <a:r>
              <a:rPr lang="ru-RU" i="1" dirty="0" smtClean="0">
                <a:latin typeface="Bahnschrift Condensed" panose="020B0502040204020203" pitchFamily="34" charset="0"/>
              </a:rPr>
              <a:t>.</a:t>
            </a:r>
          </a:p>
          <a:p>
            <a:pPr marL="0" indent="0">
              <a:buNone/>
            </a:pPr>
            <a:r>
              <a:rPr lang="ru-RU" i="1" dirty="0" smtClean="0">
                <a:latin typeface="Bahnschrift Condensed" panose="020B0502040204020203" pitchFamily="34" charset="0"/>
              </a:rPr>
              <a:t>ВАЖНО</a:t>
            </a:r>
            <a:r>
              <a:rPr lang="ru-RU" i="1" dirty="0">
                <a:latin typeface="Bahnschrift Condensed" panose="020B0502040204020203" pitchFamily="34" charset="0"/>
              </a:rPr>
              <a:t>! </a:t>
            </a:r>
            <a:endParaRPr lang="ru-RU" i="1" dirty="0" smtClean="0">
              <a:latin typeface="Bahnschrift Condensed" panose="020B0502040204020203" pitchFamily="34" charset="0"/>
            </a:endParaRPr>
          </a:p>
          <a:p>
            <a:pPr marL="0" indent="0">
              <a:buNone/>
            </a:pPr>
            <a:r>
              <a:rPr lang="ru-RU" i="1" dirty="0" smtClean="0">
                <a:latin typeface="Bahnschrift Condensed" panose="020B0502040204020203" pitchFamily="34" charset="0"/>
              </a:rPr>
              <a:t>У </a:t>
            </a:r>
            <a:r>
              <a:rPr lang="ru-RU" i="1" dirty="0">
                <a:latin typeface="Bahnschrift Condensed" panose="020B0502040204020203" pitchFamily="34" charset="0"/>
              </a:rPr>
              <a:t>дыхательной гимнастики существуют противопоказания. Занятиями запрещено заниматься лицам, страдающим от порока сердца и во время острых воспалительных заболеваний легких и вирусных инфекций..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600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8680" y="4937760"/>
            <a:ext cx="5619246" cy="1393371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latin typeface="Bahnschrift Condensed" panose="020B0502040204020203" pitchFamily="34" charset="0"/>
              </a:rPr>
              <a:t>дыхательная гимнастика </a:t>
            </a:r>
            <a:r>
              <a:rPr lang="ru-RU" sz="3200" i="1" dirty="0">
                <a:latin typeface="Bahnschrift Condensed" panose="020B0502040204020203" pitchFamily="34" charset="0"/>
              </a:rPr>
              <a:t>с </a:t>
            </a:r>
            <a:r>
              <a:rPr lang="ru-RU" sz="3200" i="1" dirty="0" smtClean="0">
                <a:latin typeface="Bahnschrift Condensed" panose="020B0502040204020203" pitchFamily="34" charset="0"/>
              </a:rPr>
              <a:t>детьми</a:t>
            </a:r>
            <a:r>
              <a:rPr lang="ru-RU" i="1" dirty="0">
                <a:latin typeface="Bahnschrift Condensed" panose="020B0502040204020203" pitchFamily="34" charset="0"/>
              </a:rPr>
              <a:t/>
            </a:r>
            <a:br>
              <a:rPr lang="ru-RU" i="1" dirty="0">
                <a:latin typeface="Bahnschrift Condensed" panose="020B0502040204020203" pitchFamily="34" charset="0"/>
              </a:rPr>
            </a:br>
            <a:endParaRPr lang="ru-RU" i="1" dirty="0">
              <a:latin typeface="Bahnschrift Condensed" panose="020B0502040204020203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1223" y="1262062"/>
            <a:ext cx="5090643" cy="3449275"/>
          </a:xfrm>
        </p:spPr>
        <p:txBody>
          <a:bodyPr>
            <a:normAutofit/>
          </a:bodyPr>
          <a:lstStyle/>
          <a:p>
            <a:pPr lvl="0"/>
            <a:r>
              <a:rPr lang="ru-RU" i="1" dirty="0" smtClean="0">
                <a:latin typeface="Bahnschrift Condensed" panose="020B0502040204020203" pitchFamily="34" charset="0"/>
              </a:rPr>
              <a:t>ребенок </a:t>
            </a:r>
            <a:r>
              <a:rPr lang="ru-RU" i="1" dirty="0">
                <a:latin typeface="Bahnschrift Condensed" panose="020B0502040204020203" pitchFamily="34" charset="0"/>
              </a:rPr>
              <a:t>обязательно должен быть спокоен, не рассержен и не слишком игрив;</a:t>
            </a:r>
            <a:endParaRPr lang="ru-RU" dirty="0">
              <a:latin typeface="Bahnschrift Condensed" panose="020B0502040204020203" pitchFamily="34" charset="0"/>
            </a:endParaRPr>
          </a:p>
          <a:p>
            <a:pPr lvl="0"/>
            <a:r>
              <a:rPr lang="ru-RU" i="1" dirty="0">
                <a:latin typeface="Bahnschrift Condensed" panose="020B0502040204020203" pitchFamily="34" charset="0"/>
              </a:rPr>
              <a:t>упражнения нужно выполнять в спокойном темпе, чтобы малыш не переусердствовал и вы всегда могли контролировать его состояние;</a:t>
            </a:r>
            <a:endParaRPr lang="ru-RU" dirty="0">
              <a:latin typeface="Bahnschrift Condensed" panose="020B0502040204020203" pitchFamily="34" charset="0"/>
            </a:endParaRPr>
          </a:p>
          <a:p>
            <a:pPr lvl="0"/>
            <a:r>
              <a:rPr lang="ru-RU" i="1" dirty="0">
                <a:latin typeface="Bahnschrift Condensed" panose="020B0502040204020203" pitchFamily="34" charset="0"/>
              </a:rPr>
              <a:t>во время занятий нельзя делать резких выдохов;</a:t>
            </a:r>
            <a:endParaRPr lang="ru-RU" dirty="0">
              <a:latin typeface="Bahnschrift Condensed" panose="020B0502040204020203" pitchFamily="34" charset="0"/>
            </a:endParaRPr>
          </a:p>
          <a:p>
            <a:pPr lvl="0"/>
            <a:r>
              <a:rPr lang="ru-RU" i="1" dirty="0">
                <a:latin typeface="Bahnschrift Condensed" panose="020B0502040204020203" pitchFamily="34" charset="0"/>
              </a:rPr>
              <a:t>плечи малыша должны оставаться в спокойном состоянии.</a:t>
            </a:r>
            <a:endParaRPr lang="ru-RU" dirty="0">
              <a:latin typeface="Bahnschrift Condensed" panose="020B0502040204020203" pitchFamily="34" charset="0"/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79065" y="235132"/>
            <a:ext cx="5633963" cy="1541418"/>
          </a:xfrm>
        </p:spPr>
        <p:txBody>
          <a:bodyPr/>
          <a:lstStyle/>
          <a:p>
            <a:r>
              <a:rPr lang="ru-RU" b="1" i="1" dirty="0">
                <a:latin typeface="Bahnschrift Condensed" panose="020B0502040204020203" pitchFamily="34" charset="0"/>
              </a:rPr>
              <a:t>Обязательно прекратите занятия, если: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5662644" cy="3030538"/>
          </a:xfrm>
        </p:spPr>
        <p:txBody>
          <a:bodyPr>
            <a:normAutofit/>
          </a:bodyPr>
          <a:lstStyle/>
          <a:p>
            <a:pPr lvl="0"/>
            <a:r>
              <a:rPr lang="ru-RU" i="1" dirty="0" smtClean="0">
                <a:latin typeface="Bahnschrift Condensed" panose="020B0502040204020203" pitchFamily="34" charset="0"/>
              </a:rPr>
              <a:t>ребенок </a:t>
            </a:r>
            <a:r>
              <a:rPr lang="ru-RU" i="1" dirty="0">
                <a:latin typeface="Bahnschrift Condensed" panose="020B0502040204020203" pitchFamily="34" charset="0"/>
              </a:rPr>
              <a:t>часто дышит, резко побледнел или покраснел;</a:t>
            </a:r>
          </a:p>
          <a:p>
            <a:pPr lvl="0"/>
            <a:r>
              <a:rPr lang="ru-RU" i="1" dirty="0">
                <a:latin typeface="Bahnschrift Condensed" panose="020B0502040204020203" pitchFamily="34" charset="0"/>
              </a:rPr>
              <a:t>малыш жалуется, что у него онемели ручки или ножки;</a:t>
            </a:r>
          </a:p>
          <a:p>
            <a:pPr lvl="0"/>
            <a:r>
              <a:rPr lang="ru-RU" i="1" dirty="0">
                <a:latin typeface="Bahnschrift Condensed" panose="020B0502040204020203" pitchFamily="34" charset="0"/>
              </a:rPr>
              <a:t>у ребенка начали дрожать кисти рук.</a:t>
            </a:r>
          </a:p>
          <a:p>
            <a:r>
              <a:rPr lang="ru-RU" i="1" dirty="0">
                <a:latin typeface="Bahnschrift Condensed" panose="020B0502040204020203" pitchFamily="34" charset="0"/>
              </a:rPr>
              <a:t>Перед началом занятий попросите ребенка рассказывать о своем самочувствии и сразу же предупреждать, если он вдруг почувствует недомогание.</a:t>
            </a:r>
          </a:p>
          <a:p>
            <a:endParaRPr lang="ru-RU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85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469" y="4487332"/>
            <a:ext cx="11416937" cy="1896051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latin typeface="Bahnschrift Condensed" panose="020B0502040204020203" pitchFamily="34" charset="0"/>
              </a:rPr>
              <a:t>Совет! </a:t>
            </a:r>
            <a:br>
              <a:rPr lang="ru-RU" sz="3200" i="1" dirty="0" smtClean="0">
                <a:latin typeface="Bahnschrift Condensed" panose="020B0502040204020203" pitchFamily="34" charset="0"/>
              </a:rPr>
            </a:br>
            <a:r>
              <a:rPr lang="ru-RU" sz="3200" i="1" dirty="0" smtClean="0">
                <a:latin typeface="Bahnschrift Condensed" panose="020B0502040204020203" pitchFamily="34" charset="0"/>
              </a:rPr>
              <a:t>Для </a:t>
            </a:r>
            <a:r>
              <a:rPr lang="ru-RU" sz="3200" i="1" dirty="0">
                <a:latin typeface="Bahnschrift Condensed" panose="020B0502040204020203" pitchFamily="34" charset="0"/>
              </a:rPr>
              <a:t>развития легких полезно надувать </a:t>
            </a:r>
            <a:r>
              <a:rPr lang="ru-RU" sz="3200" i="1" dirty="0" smtClean="0">
                <a:latin typeface="Bahnschrift Condensed" panose="020B0502040204020203" pitchFamily="34" charset="0"/>
              </a:rPr>
              <a:t/>
            </a:r>
            <a:br>
              <a:rPr lang="ru-RU" sz="3200" i="1" dirty="0" smtClean="0">
                <a:latin typeface="Bahnschrift Condensed" panose="020B0502040204020203" pitchFamily="34" charset="0"/>
              </a:rPr>
            </a:br>
            <a:r>
              <a:rPr lang="ru-RU" sz="3200" i="1" dirty="0" smtClean="0">
                <a:latin typeface="Bahnschrift Condensed" panose="020B0502040204020203" pitchFamily="34" charset="0"/>
              </a:rPr>
              <a:t>мыльные </a:t>
            </a:r>
            <a:r>
              <a:rPr lang="ru-RU" sz="3200" i="1" dirty="0">
                <a:latin typeface="Bahnschrift Condensed" panose="020B0502040204020203" pitchFamily="34" charset="0"/>
              </a:rPr>
              <a:t>пузыри или воздушные </a:t>
            </a:r>
            <a:r>
              <a:rPr lang="ru-RU" sz="3200" i="1" dirty="0" smtClean="0">
                <a:latin typeface="Bahnschrift Condensed" panose="020B0502040204020203" pitchFamily="34" charset="0"/>
              </a:rPr>
              <a:t>шарики </a:t>
            </a:r>
            <a:endParaRPr lang="ru-RU" sz="3200" i="1" dirty="0">
              <a:latin typeface="Bahnschrift Condensed" panose="020B0502040204020203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 dirty="0">
                <a:latin typeface="Bahnschrift Condensed" panose="020B0502040204020203" pitchFamily="34" charset="0"/>
              </a:rPr>
              <a:t>ПОСОБИЯ ДЛЯ ДЫХАТЕЛЬНОЙ ГИМНАСТИКИ СВОИМИ РУКАМИ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6675" y="1411705"/>
            <a:ext cx="5365192" cy="2889362"/>
          </a:xfrm>
        </p:spPr>
        <p:txBody>
          <a:bodyPr>
            <a:normAutofit/>
          </a:bodyPr>
          <a:lstStyle/>
          <a:p>
            <a:pPr lvl="0"/>
            <a:r>
              <a:rPr lang="ru-RU" sz="2400" i="1" dirty="0">
                <a:latin typeface="Bahnschrift Condensed" panose="020B0502040204020203" pitchFamily="34" charset="0"/>
              </a:rPr>
              <a:t>Если специальные пособия для занятий дыхательной гимнастикой смастерить своими руками, это существенно облегчит занятия и подготовку к ним. Это могут быть картинки, к которым на ниточки привязаны отдельные элементы. </a:t>
            </a:r>
            <a:endParaRPr lang="ru-RU" sz="2400" dirty="0">
              <a:latin typeface="Bahnschrift Condensed" panose="020B0502040204020203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i="1" dirty="0">
                <a:latin typeface="Bahnschrift Condensed" panose="020B0502040204020203" pitchFamily="34" charset="0"/>
              </a:rPr>
              <a:t>ГИМНАСТИКА НА УЛИЦЕ ВО ВРЕМЯ ПРОГУЛКИ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806544" y="1262061"/>
            <a:ext cx="5984861" cy="3903497"/>
          </a:xfrm>
        </p:spPr>
        <p:txBody>
          <a:bodyPr>
            <a:normAutofit/>
          </a:bodyPr>
          <a:lstStyle/>
          <a:p>
            <a:pPr lvl="0"/>
            <a:r>
              <a:rPr lang="ru-RU" sz="2400" i="1" dirty="0">
                <a:latin typeface="Bahnschrift Condensed" panose="020B0502040204020203" pitchFamily="34" charset="0"/>
              </a:rPr>
              <a:t>Отличное решение — делать дыхательные упражнения для детей во время прогулки. На открытом воздухе легкие лучше насыщаются кислородом, чем в закрытых помещениях. Упражнения на воздухе нужно выполнять в теплую погоду, чтобы ребенок не простудился. </a:t>
            </a:r>
            <a:endParaRPr lang="ru-RU" sz="2400" dirty="0">
              <a:latin typeface="Bahnschrift Condensed" panose="020B0502040204020203" pitchFamily="34" charset="0"/>
            </a:endParaRPr>
          </a:p>
          <a:p>
            <a:r>
              <a:rPr lang="ru-RU" sz="2400" i="1" dirty="0">
                <a:latin typeface="Bahnschrift Condensed" panose="020B0502040204020203" pitchFamily="34" charset="0"/>
              </a:rPr>
              <a:t>Совет! </a:t>
            </a:r>
            <a:br>
              <a:rPr lang="ru-RU" sz="2400" i="1" dirty="0">
                <a:latin typeface="Bahnschrift Condensed" panose="020B0502040204020203" pitchFamily="34" charset="0"/>
              </a:rPr>
            </a:br>
            <a:r>
              <a:rPr lang="ru-RU" sz="2400" i="1" dirty="0">
                <a:latin typeface="Bahnschrift Condensed" panose="020B0502040204020203" pitchFamily="34" charset="0"/>
              </a:rPr>
              <a:t>Для развития легких полезно надувать мыльные пузыри или воздушные шарики</a:t>
            </a:r>
            <a:endParaRPr lang="ru-RU" sz="2400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133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3828" y="5693009"/>
            <a:ext cx="6386903" cy="929552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Bahnschrift Condensed" panose="020B0502040204020203" pitchFamily="34" charset="0"/>
              </a:rPr>
              <a:t>Дыхательные тренажёры</a:t>
            </a:r>
            <a:endParaRPr lang="ru-RU" i="1" dirty="0">
              <a:latin typeface="Bahnschrift Condensed" panose="020B0502040204020203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2080" y="200298"/>
            <a:ext cx="4649787" cy="870856"/>
          </a:xfrm>
        </p:spPr>
        <p:txBody>
          <a:bodyPr/>
          <a:lstStyle/>
          <a:p>
            <a:pPr algn="ctr"/>
            <a:r>
              <a:rPr lang="ru-RU" i="1" dirty="0" smtClean="0">
                <a:latin typeface="Bahnschrift Condensed" panose="020B0502040204020203" pitchFamily="34" charset="0"/>
              </a:rPr>
              <a:t>«</a:t>
            </a:r>
            <a:r>
              <a:rPr lang="ru-RU" i="1" dirty="0" err="1" smtClean="0">
                <a:latin typeface="Bahnschrift Condensed" panose="020B0502040204020203" pitchFamily="34" charset="0"/>
              </a:rPr>
              <a:t>Ветрячок</a:t>
            </a:r>
            <a:r>
              <a:rPr lang="ru-RU" i="1" dirty="0" smtClean="0">
                <a:latin typeface="Bahnschrift Condensed" panose="020B0502040204020203" pitchFamily="34" charset="0"/>
              </a:rPr>
              <a:t> детский»</a:t>
            </a:r>
            <a:endParaRPr lang="ru-RU" i="1" dirty="0">
              <a:latin typeface="Bahnschrift Condensed" panose="020B0502040204020203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92"/>
          <a:stretch/>
        </p:blipFill>
        <p:spPr>
          <a:xfrm>
            <a:off x="2873829" y="1136766"/>
            <a:ext cx="2553430" cy="21321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143749" y="685800"/>
            <a:ext cx="4752975" cy="57626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i="1" dirty="0" smtClean="0">
                <a:latin typeface="Bahnschrift Condensed" panose="020B0502040204020203" pitchFamily="34" charset="0"/>
              </a:rPr>
              <a:t>«</a:t>
            </a:r>
            <a:r>
              <a:rPr lang="ru-RU" i="1" dirty="0" err="1" smtClean="0">
                <a:latin typeface="Bahnschrift Condensed" panose="020B0502040204020203" pitchFamily="34" charset="0"/>
              </a:rPr>
              <a:t>Зондозаменитель</a:t>
            </a:r>
            <a:r>
              <a:rPr lang="ru-RU" i="1" dirty="0" smtClean="0">
                <a:latin typeface="Bahnschrift Condensed" panose="020B0502040204020203" pitchFamily="34" charset="0"/>
              </a:rPr>
              <a:t> диск-вертушка»</a:t>
            </a:r>
            <a:endParaRPr lang="ru-RU" i="1" dirty="0">
              <a:latin typeface="Bahnschrift Condensed" panose="020B0502040204020203" pitchFamily="34" charset="0"/>
            </a:endParaRPr>
          </a:p>
        </p:txBody>
      </p:sp>
      <p:pic>
        <p:nvPicPr>
          <p:cNvPr id="10" name="Объект 6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06"/>
          <a:stretch/>
        </p:blipFill>
        <p:spPr>
          <a:xfrm>
            <a:off x="408963" y="2671338"/>
            <a:ext cx="3163693" cy="24168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Объек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171" y="1430221"/>
            <a:ext cx="3719170" cy="24784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Объект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6" r="8396"/>
          <a:stretch/>
        </p:blipFill>
        <p:spPr>
          <a:xfrm>
            <a:off x="9758357" y="2893521"/>
            <a:ext cx="2244608" cy="26449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Объект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2"/>
          <a:stretch/>
        </p:blipFill>
        <p:spPr>
          <a:xfrm>
            <a:off x="3814353" y="3034056"/>
            <a:ext cx="3010121" cy="22889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3492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8186" y="5554494"/>
            <a:ext cx="7247108" cy="1138135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Bahnschrift Condensed" panose="020B0502040204020203" pitchFamily="34" charset="0"/>
              </a:rPr>
              <a:t>Дыхательные упражнения с водой </a:t>
            </a:r>
            <a:endParaRPr lang="ru-RU" i="1" dirty="0">
              <a:latin typeface="Bahnschrift Condensed" panose="020B0502040204020203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44366" y="685800"/>
            <a:ext cx="3277501" cy="576262"/>
          </a:xfrm>
        </p:spPr>
        <p:txBody>
          <a:bodyPr/>
          <a:lstStyle/>
          <a:p>
            <a:r>
              <a:rPr lang="ru-RU" i="1" dirty="0" smtClean="0">
                <a:latin typeface="Bahnschrift Condensed" panose="020B0502040204020203" pitchFamily="34" charset="0"/>
              </a:rPr>
              <a:t>«Дуем </a:t>
            </a:r>
            <a:r>
              <a:rPr lang="ru-RU" i="1" dirty="0" smtClean="0">
                <a:latin typeface="Bahnschrift Condensed" panose="020B0502040204020203" pitchFamily="34" charset="0"/>
              </a:rPr>
              <a:t>на </a:t>
            </a:r>
            <a:r>
              <a:rPr lang="ru-RU" i="1" dirty="0" smtClean="0">
                <a:latin typeface="Bahnschrift Condensed" panose="020B0502040204020203" pitchFamily="34" charset="0"/>
              </a:rPr>
              <a:t>кувшинку»</a:t>
            </a:r>
            <a:endParaRPr lang="ru-RU" i="1" dirty="0">
              <a:latin typeface="Bahnschrift Condensed" panose="020B0502040204020203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49" b="9824"/>
          <a:stretch/>
        </p:blipFill>
        <p:spPr>
          <a:xfrm>
            <a:off x="2423940" y="1519862"/>
            <a:ext cx="3394774" cy="31146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746794" y="685800"/>
            <a:ext cx="2997406" cy="576262"/>
          </a:xfrm>
        </p:spPr>
        <p:txBody>
          <a:bodyPr/>
          <a:lstStyle/>
          <a:p>
            <a:r>
              <a:rPr lang="ru-RU" i="1" dirty="0">
                <a:latin typeface="Bahnschrift Condensed" panose="020B0502040204020203" pitchFamily="34" charset="0"/>
              </a:rPr>
              <a:t>СПРАВКА! 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374673" y="1262062"/>
            <a:ext cx="5308246" cy="1261894"/>
          </a:xfrm>
        </p:spPr>
        <p:txBody>
          <a:bodyPr>
            <a:normAutofit fontScale="92500"/>
          </a:bodyPr>
          <a:lstStyle/>
          <a:p>
            <a:r>
              <a:rPr lang="ru-RU" i="1" dirty="0" smtClean="0">
                <a:latin typeface="Bahnschrift Condensed" panose="020B0502040204020203" pitchFamily="34" charset="0"/>
              </a:rPr>
              <a:t>Упражнения </a:t>
            </a:r>
            <a:r>
              <a:rPr lang="ru-RU" i="1" dirty="0">
                <a:latin typeface="Bahnschrift Condensed" panose="020B0502040204020203" pitchFamily="34" charset="0"/>
              </a:rPr>
              <a:t>на дыхание насыщают клетки мозга ребенка кислородом — это помогает ему лучше запоминать информацию и активнее участвовать в учебном процессе.</a:t>
            </a:r>
            <a:endParaRPr lang="ru-RU" dirty="0">
              <a:latin typeface="Bahnschrift Condensed" panose="020B0502040204020203" pitchFamily="34" charset="0"/>
            </a:endParaRPr>
          </a:p>
          <a:p>
            <a:endParaRPr lang="ru-RU" dirty="0">
              <a:latin typeface="Bahnschrift Condensed" panose="020B0502040204020203" pitchFamily="34" charset="0"/>
            </a:endParaRPr>
          </a:p>
        </p:txBody>
      </p:sp>
      <p:pic>
        <p:nvPicPr>
          <p:cNvPr id="8" name="Picture 6" descr="https://sun9-11.userapi.com/impg/pGhR9ZWFWZnLndwyqyTAhev7sI9X2_NsfRiYkg/osWnUc-VNt4.jpg?size=1280x960&amp;quality=96&amp;sign=d2babc638f8b20b027fd4bcf961e2003&amp;type=album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14" t="10868" r="4098" b="18794"/>
          <a:stretch/>
        </p:blipFill>
        <p:spPr bwMode="auto">
          <a:xfrm>
            <a:off x="401288" y="3634429"/>
            <a:ext cx="4045305" cy="26746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1.bp.blogspot.com/-8RFEz4hI17M/XrP_TJQs-7I/AAAAAAAAAHA/Br0MstDJf9MzBR8wNos_Gt3H1ZgyPXVbwCK4BGAsYHg/20200507_183324%255B1%255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794" y="2523956"/>
            <a:ext cx="3105822" cy="32719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93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8308" y="5875505"/>
            <a:ext cx="6790797" cy="787941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Bahnschrift Condensed" panose="020B0502040204020203" pitchFamily="34" charset="0"/>
              </a:rPr>
              <a:t>Дыхательное упражнение «листопад»</a:t>
            </a:r>
            <a:endParaRPr lang="ru-RU" i="1" dirty="0">
              <a:latin typeface="Bahnschrift Condensed" panose="020B0502040204020203" pitchFamily="34" charset="0"/>
            </a:endParaRPr>
          </a:p>
        </p:txBody>
      </p:sp>
      <p:pic>
        <p:nvPicPr>
          <p:cNvPr id="10" name="Объект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838" y="2723721"/>
            <a:ext cx="4547638" cy="30305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6" r="11374"/>
          <a:stretch/>
        </p:blipFill>
        <p:spPr>
          <a:xfrm>
            <a:off x="416279" y="294708"/>
            <a:ext cx="3764604" cy="32867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964" y="1966780"/>
            <a:ext cx="3702772" cy="24675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Объект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854" y="294708"/>
            <a:ext cx="3463047" cy="2307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Объект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524" y="3716451"/>
            <a:ext cx="3918516" cy="26123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1380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843" y="4487332"/>
            <a:ext cx="6140382" cy="1507067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latin typeface="Bahnschrift Condensed" panose="020B0502040204020203" pitchFamily="34" charset="0"/>
              </a:rPr>
              <a:t>Дыхательные  упражнения  </a:t>
            </a:r>
            <a:br>
              <a:rPr lang="ru-RU" sz="3200" i="1" dirty="0" smtClean="0">
                <a:latin typeface="Bahnschrift Condensed" panose="020B0502040204020203" pitchFamily="34" charset="0"/>
              </a:rPr>
            </a:br>
            <a:r>
              <a:rPr lang="ru-RU" sz="3200" i="1" dirty="0" smtClean="0">
                <a:latin typeface="Bahnschrift Condensed" panose="020B0502040204020203" pitchFamily="34" charset="0"/>
              </a:rPr>
              <a:t>с мячиками</a:t>
            </a:r>
            <a:endParaRPr lang="ru-RU" sz="3200" i="1" dirty="0">
              <a:latin typeface="Bahnschrift Condensed" panose="020B0502040204020203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07075" y="685800"/>
            <a:ext cx="5652107" cy="57626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i="1" dirty="0" smtClean="0">
                <a:latin typeface="Bahnschrift Condensed" panose="020B0502040204020203" pitchFamily="34" charset="0"/>
              </a:rPr>
              <a:t>Упражнение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i="1" dirty="0" smtClean="0">
                <a:latin typeface="Bahnschrift Condensed" panose="020B0502040204020203" pitchFamily="34" charset="0"/>
              </a:rPr>
              <a:t>«Забей гол в ворота»</a:t>
            </a:r>
            <a:endParaRPr lang="ru-RU" i="1" dirty="0">
              <a:latin typeface="Bahnschrift Condensed" panose="020B0502040204020203" pitchFamily="34" charset="0"/>
            </a:endParaRPr>
          </a:p>
        </p:txBody>
      </p:sp>
      <p:pic>
        <p:nvPicPr>
          <p:cNvPr id="9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43" r="24304" b="14098"/>
          <a:stretch/>
        </p:blipFill>
        <p:spPr>
          <a:xfrm>
            <a:off x="1157592" y="591416"/>
            <a:ext cx="2684834" cy="25992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Объект 7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99"/>
          <a:stretch/>
        </p:blipFill>
        <p:spPr>
          <a:xfrm>
            <a:off x="4461168" y="1457343"/>
            <a:ext cx="4547062" cy="26574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Объект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443" b="11264"/>
          <a:stretch/>
        </p:blipFill>
        <p:spPr>
          <a:xfrm>
            <a:off x="7117438" y="3721188"/>
            <a:ext cx="2390134" cy="26891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1915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1700</TotalTime>
  <Words>623</Words>
  <Application>Microsoft Office PowerPoint</Application>
  <PresentationFormat>Широкоэкранный</PresentationFormat>
  <Paragraphs>69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Bahnschrift Condensed</vt:lpstr>
      <vt:lpstr>Calibri</vt:lpstr>
      <vt:lpstr>Century Gothic</vt:lpstr>
      <vt:lpstr>Times New Roman</vt:lpstr>
      <vt:lpstr>Wingdings 3</vt:lpstr>
      <vt:lpstr>Сектор</vt:lpstr>
      <vt:lpstr>Мастер-класс  «Как на горке, на пригорке стоят 33 Егорки» </vt:lpstr>
      <vt:lpstr>Дыхательная гимнастика —  это комплекс упражнений, направленных на развитие  и укрепление дыхательной системы организма </vt:lpstr>
      <vt:lpstr>Основные рекомендации по  проведению для всех возрастных групп </vt:lpstr>
      <vt:lpstr>дыхательная гимнастика с детьми </vt:lpstr>
      <vt:lpstr>Совет!  Для развития легких полезно надувать  мыльные пузыри или воздушные шарики </vt:lpstr>
      <vt:lpstr>Дыхательные тренажёры</vt:lpstr>
      <vt:lpstr>Дыхательные упражнения с водой </vt:lpstr>
      <vt:lpstr>Дыхательное упражнение «листопад»</vt:lpstr>
      <vt:lpstr>Дыхательные  упражнения   с мячиками</vt:lpstr>
      <vt:lpstr>Презентация PowerPoint</vt:lpstr>
      <vt:lpstr>ЛИТЕРАТУРА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Наташа</cp:lastModifiedBy>
  <cp:revision>56</cp:revision>
  <dcterms:created xsi:type="dcterms:W3CDTF">2021-10-29T19:28:40Z</dcterms:created>
  <dcterms:modified xsi:type="dcterms:W3CDTF">2021-11-08T21:04:30Z</dcterms:modified>
</cp:coreProperties>
</file>