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9" r:id="rId3"/>
    <p:sldId id="261" r:id="rId4"/>
    <p:sldId id="262" r:id="rId5"/>
    <p:sldId id="263" r:id="rId6"/>
    <p:sldId id="258" r:id="rId7"/>
    <p:sldId id="264" r:id="rId8"/>
    <p:sldId id="265" r:id="rId9"/>
    <p:sldId id="266" r:id="rId10"/>
    <p:sldId id="267" r:id="rId11"/>
    <p:sldId id="268" r:id="rId12"/>
    <p:sldId id="270" r:id="rId13"/>
    <p:sldId id="269" r:id="rId14"/>
    <p:sldId id="271" r:id="rId15"/>
    <p:sldId id="25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8AF082-FF79-4EC5-B391-6C07D134AB5C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3E6CAE-0934-497B-92DA-917346596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3E6CAE-0934-497B-92DA-9173465966C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rusol.ru/istoriya-ordena" TargetMode="External"/><Relationship Id="rId3" Type="http://schemas.openxmlformats.org/officeDocument/2006/relationships/hyperlink" Target="https://gwar.mil.ru/informations" TargetMode="External"/><Relationship Id="rId7" Type="http://schemas.openxmlformats.org/officeDocument/2006/relationships/hyperlink" Target="https://www.google.ru/" TargetMode="Externa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nsultant.ru/" TargetMode="External"/><Relationship Id="rId5" Type="http://schemas.openxmlformats.org/officeDocument/2006/relationships/hyperlink" Target="https://ru.wikipedia.org/" TargetMode="External"/><Relationship Id="rId4" Type="http://schemas.openxmlformats.org/officeDocument/2006/relationships/hyperlink" Target="https://mamson80.wixsite.com/" TargetMode="External"/><Relationship Id="rId9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2"/>
            <a:ext cx="7772400" cy="107157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Gabriola" pitchFamily="82" charset="0"/>
              </a:rPr>
              <a:t>Муниципальное общеобразовательное учреждение</a:t>
            </a:r>
            <a:br>
              <a:rPr lang="ru-RU" sz="2400" b="1" dirty="0" smtClean="0">
                <a:latin typeface="Gabriola" pitchFamily="82" charset="0"/>
              </a:rPr>
            </a:br>
            <a:r>
              <a:rPr lang="ru-RU" sz="2400" b="1" dirty="0" smtClean="0">
                <a:latin typeface="Gabriola" pitchFamily="82" charset="0"/>
              </a:rPr>
              <a:t> «</a:t>
            </a:r>
            <a:r>
              <a:rPr lang="ru-RU" sz="2400" b="1" dirty="0" err="1" smtClean="0">
                <a:latin typeface="Gabriola" pitchFamily="82" charset="0"/>
              </a:rPr>
              <a:t>Щучейская</a:t>
            </a:r>
            <a:r>
              <a:rPr lang="ru-RU" sz="2400" b="1" dirty="0" smtClean="0">
                <a:latin typeface="Gabriola" pitchFamily="82" charset="0"/>
              </a:rPr>
              <a:t> основная общеобразовательная школа»</a:t>
            </a:r>
            <a:endParaRPr lang="ru-RU" sz="2400" b="1" dirty="0">
              <a:latin typeface="Gabriola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4643446"/>
            <a:ext cx="4572032" cy="92391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Gabriola" pitchFamily="82" charset="0"/>
              </a:rPr>
              <a:t>Автор: </a:t>
            </a:r>
            <a:r>
              <a:rPr lang="ru-RU" sz="2400" dirty="0" err="1" smtClean="0">
                <a:solidFill>
                  <a:schemeClr val="tx1"/>
                </a:solidFill>
                <a:latin typeface="Gabriola" pitchFamily="82" charset="0"/>
              </a:rPr>
              <a:t>Лавцевич</a:t>
            </a:r>
            <a:r>
              <a:rPr lang="ru-RU" sz="2400" dirty="0" smtClean="0">
                <a:solidFill>
                  <a:schemeClr val="tx1"/>
                </a:solidFill>
                <a:latin typeface="Gabriola" pitchFamily="82" charset="0"/>
              </a:rPr>
              <a:t> Виктория</a:t>
            </a:r>
            <a:r>
              <a:rPr lang="ru-RU" sz="2400" smtClean="0">
                <a:solidFill>
                  <a:schemeClr val="tx1"/>
                </a:solidFill>
                <a:latin typeface="Gabriola" pitchFamily="82" charset="0"/>
              </a:rPr>
              <a:t>, </a:t>
            </a:r>
            <a:r>
              <a:rPr lang="ru-RU" sz="2400" smtClean="0">
                <a:solidFill>
                  <a:schemeClr val="tx1"/>
                </a:solidFill>
                <a:latin typeface="Gabriola" pitchFamily="82" charset="0"/>
              </a:rPr>
              <a:t>11 </a:t>
            </a:r>
            <a:r>
              <a:rPr lang="ru-RU" sz="2400" dirty="0" smtClean="0">
                <a:solidFill>
                  <a:schemeClr val="tx1"/>
                </a:solidFill>
                <a:latin typeface="Gabriola" pitchFamily="82" charset="0"/>
              </a:rPr>
              <a:t>лет.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Gabriola" pitchFamily="82" charset="0"/>
              </a:rPr>
              <a:t>Руководитель : </a:t>
            </a:r>
            <a:r>
              <a:rPr lang="ru-RU" sz="2400" dirty="0" err="1" smtClean="0">
                <a:solidFill>
                  <a:schemeClr val="tx1"/>
                </a:solidFill>
                <a:latin typeface="Gabriola" pitchFamily="82" charset="0"/>
              </a:rPr>
              <a:t>Береснева</a:t>
            </a:r>
            <a:r>
              <a:rPr lang="ru-RU" sz="2400" dirty="0" smtClean="0">
                <a:solidFill>
                  <a:schemeClr val="tx1"/>
                </a:solidFill>
                <a:latin typeface="Gabriola" pitchFamily="82" charset="0"/>
              </a:rPr>
              <a:t> Г.А., учитель</a:t>
            </a:r>
            <a:endParaRPr lang="ru-RU" sz="2400" dirty="0">
              <a:solidFill>
                <a:schemeClr val="tx1"/>
              </a:solidFill>
              <a:latin typeface="Gabriola" pitchFamily="82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00100" y="2428868"/>
            <a:ext cx="7572428" cy="135732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Gabriola" pitchFamily="82" charset="0"/>
              </a:rPr>
              <a:t>Тема: «Орден Александра Невского</a:t>
            </a:r>
          </a:p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Gabriola" pitchFamily="82" charset="0"/>
              </a:rPr>
              <a:t>       и его орденоносцы.»</a:t>
            </a:r>
            <a:endParaRPr lang="ru-RU" sz="4800" b="1" dirty="0">
              <a:solidFill>
                <a:srgbClr val="002060"/>
              </a:solidFill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 Октябрьской революции 1917 года орден прекратил своё существование как российская награда.</a:t>
            </a:r>
            <a:endParaRPr lang="ru-RU" sz="2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29 июля 1942 года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СССР учреждён новый орден Александра Невского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(за годы войны награждены 40 217 офицеров Советской Армии)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29264"/>
            <a:ext cx="8229600" cy="6968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643174" y="2857496"/>
            <a:ext cx="3714776" cy="3571900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215082"/>
            <a:ext cx="9144000" cy="642918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Bahnschrift Light Condensed" pitchFamily="34" charset="0"/>
              </a:rPr>
              <a:t>  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После распада Советского Союза орден был сохранён , но не имел официального статута </a:t>
            </a:r>
            <a:r>
              <a:rPr lang="ru-RU" sz="2400" dirty="0" smtClean="0">
                <a:latin typeface="Bahnschrift Light Condensed" pitchFamily="34" charset="0"/>
              </a:rPr>
              <a:t>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488" y="428605"/>
            <a:ext cx="5643602" cy="2214577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 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 сентября 2010 г.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орден Александра Невского вновь входит в государственную наградную систему РФ, утверждены его статут и описание</a:t>
            </a:r>
            <a:r>
              <a:rPr lang="ru-RU" dirty="0" smtClean="0">
                <a:latin typeface="Bahnschrift Light Condensed" pitchFamily="34" charset="0"/>
              </a:rPr>
              <a:t>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928926" y="2786058"/>
            <a:ext cx="3143272" cy="2000264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2643182"/>
            <a:ext cx="1928826" cy="2357454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85786" y="5143512"/>
            <a:ext cx="2071702" cy="114300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В.Е.Фортов,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Президент Российской академии наук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(2013 —  2017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929322" y="5357826"/>
            <a:ext cx="2357454" cy="92869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А.С. Соколов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Министр культуры и массовых коммуникаций РФ(2004—2008)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43636" y="2500306"/>
            <a:ext cx="2057408" cy="2714644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000364" y="4929198"/>
            <a:ext cx="2786082" cy="71438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Орден Александра Невского и его орденоносцы 21 века.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000" r="-23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20" y="1571612"/>
            <a:ext cx="4286280" cy="150019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Орденом Александра Невского награждаются граждане РФ, замещающие должности государственной службы, за особые личные заслуги перед Отечеством в деле государственного строительства.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20" y="3214686"/>
            <a:ext cx="4286280" cy="164307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Граждане РФ могут быть награждены при условии, что ранее они были награждены орденом РФ, а лица, замещающие должности государственной службы, должны иметь общий стаж государственной службы не менее 20 лет.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20" y="5000636"/>
            <a:ext cx="4286280" cy="171451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Видные зарубежные политические и общественные деятели, представители делового сообщества иностранных государств за заслуги в развитии многостороннего сотрудничества с РФ и оказании содействия в её социально-экономическом развитии.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034" y="285728"/>
            <a:ext cx="3643338" cy="107157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Основания для награждения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орденом Александра Невского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Condensed" pitchFamily="34" charset="0"/>
              </a:rPr>
              <a:t>Список использованных источников: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Bahnschrift Light Condense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https://gwar.mil.ru/informations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https://mamson80.wixsite.com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https://ru.wikipedia.org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http://www.consultant.ru</a:t>
            </a:r>
            <a:endParaRPr lang="ru-RU" dirty="0" smtClean="0"/>
          </a:p>
          <a:p>
            <a:r>
              <a:rPr lang="en-US" dirty="0" smtClean="0">
                <a:hlinkClick r:id="rId7"/>
              </a:rPr>
              <a:t>https://www.google.ru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https://www.prlib.ru</a:t>
            </a:r>
            <a:endParaRPr lang="ru-RU" dirty="0" smtClean="0">
              <a:hlinkClick r:id="rId5"/>
            </a:endParaRPr>
          </a:p>
          <a:p>
            <a:r>
              <a:rPr lang="en-US" dirty="0" smtClean="0">
                <a:hlinkClick r:id="rId8"/>
              </a:rPr>
              <a:t>https://www.rusol.ru/istoriya-ordena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32" name="Picture 8" descr="E:\картинки 2\спс4.jpg"/>
          <p:cNvPicPr>
            <a:picLocks noChangeAspect="1" noChangeArrowheads="1"/>
          </p:cNvPicPr>
          <p:nvPr/>
        </p:nvPicPr>
        <p:blipFill>
          <a:blip r:embed="rId9" cstate="print"/>
          <a:srcRect t="31035" b="41379"/>
          <a:stretch>
            <a:fillRect/>
          </a:stretch>
        </p:blipFill>
        <p:spPr bwMode="auto">
          <a:xfrm>
            <a:off x="1142976" y="5929330"/>
            <a:ext cx="5984693" cy="928670"/>
          </a:xfrm>
          <a:prstGeom prst="rect">
            <a:avLst/>
          </a:prstGeom>
          <a:noFill/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21 мая (1 июня) 1725 г.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Согласно с волей Петра Великого,  императрица Екатерина I учреждает орден в честь Святого Благоверного Великого князя Александра Невского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1571612"/>
            <a:ext cx="2071702" cy="2714644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4357694"/>
            <a:ext cx="1928826" cy="57150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Императрица Екатерина 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488" y="2357430"/>
            <a:ext cx="1428760" cy="2071702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0" y="1857364"/>
            <a:ext cx="2000264" cy="1928826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714612" y="4643446"/>
            <a:ext cx="1571636" cy="70008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Орден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Св. А. Невского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43438" y="3929066"/>
            <a:ext cx="2071702" cy="85725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Звезда </a:t>
            </a:r>
          </a:p>
          <a:p>
            <a:pPr lvl="0"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девизом ордена</a:t>
            </a:r>
          </a:p>
          <a:p>
            <a:pPr lvl="0"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«ЗА ТРУДЫ И ОТЕЧЕСТВО»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929454" y="3429000"/>
            <a:ext cx="2071670" cy="2357454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358082" y="5857892"/>
            <a:ext cx="1271590" cy="42862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А. Невский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7658096" cy="178595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Одни из первых кавалеров ордена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Святого Александра Невского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(всего 18 человек)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(награждение 21 мая 1725 г.)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72074"/>
            <a:ext cx="8229600" cy="105408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282" y="785794"/>
            <a:ext cx="2143108" cy="2914664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282" y="3786190"/>
            <a:ext cx="2143140" cy="114300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Граф </a:t>
            </a:r>
          </a:p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Г.П. Чернышёв</a:t>
            </a:r>
          </a:p>
          <a:p>
            <a:pPr algn="ctr"/>
            <a:r>
              <a:rPr lang="ru-RU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русский военачальник и государственный деятель.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868" y="2285992"/>
            <a:ext cx="1985970" cy="2914664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00430" y="5357826"/>
            <a:ext cx="2500330" cy="121444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Граф </a:t>
            </a:r>
          </a:p>
          <a:p>
            <a:pPr algn="ctr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А.И.Ушаков</a:t>
            </a:r>
          </a:p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русский военный и государственный деятель</a:t>
            </a:r>
            <a:endParaRPr lang="ru-RU" sz="12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715140" y="1643050"/>
            <a:ext cx="2200284" cy="2928958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643670" y="4714884"/>
            <a:ext cx="2500330" cy="121444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Граф </a:t>
            </a:r>
          </a:p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С.А.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Салтыков 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командир Преображенского полка, сенатор, </a:t>
            </a:r>
            <a:r>
              <a:rPr lang="ru-RU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обер-гофмейстер</a:t>
            </a:r>
            <a:r>
              <a:rPr lang="ru-RU" sz="1200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/>
          </a:bodyPr>
          <a:lstStyle/>
          <a:p>
            <a:r>
              <a:rPr lang="ru-RU" sz="27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Представители кавалеров ордена Св. Александра Невского, награждённых 30 августа 1725</a:t>
            </a:r>
            <a:br>
              <a:rPr lang="ru-RU" sz="27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(всего 64 человека)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857760"/>
            <a:ext cx="8229600" cy="126840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714744" y="2143116"/>
            <a:ext cx="2000264" cy="2500330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1472" y="1500174"/>
            <a:ext cx="2000264" cy="2500330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786578" y="2571744"/>
            <a:ext cx="2071702" cy="2571768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2910" y="4071942"/>
            <a:ext cx="2071702" cy="92869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Фредерик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король  Дании и Норвегии </a:t>
            </a:r>
          </a:p>
          <a:p>
            <a:pPr algn="ctr"/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( 1699 —1730)</a:t>
            </a: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29058" y="4786322"/>
            <a:ext cx="1857388" cy="121444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Екатерина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Алексеевна, </a:t>
            </a:r>
          </a:p>
          <a:p>
            <a:pPr algn="ctr"/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Российская императрица </a:t>
            </a:r>
          </a:p>
          <a:p>
            <a:pPr algn="ctr"/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(1684 -  1727)</a:t>
            </a: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715140" y="5357826"/>
            <a:ext cx="2200284" cy="112871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Август II</a:t>
            </a:r>
          </a:p>
          <a:p>
            <a:pPr algn="ctr"/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король польский и великий князь литовский</a:t>
            </a:r>
          </a:p>
          <a:p>
            <a:pPr algn="ctr"/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(1709  — 1733)</a:t>
            </a: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Во второй четверти и середине XVIII столетия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орден Св. Александра Невского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был выдан около 300 раз.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34010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357554" y="2071678"/>
            <a:ext cx="2357454" cy="2928958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868" y="5072074"/>
            <a:ext cx="1928826" cy="98583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А.Л. Нарышкин,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русский государственный деятель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20" y="1428736"/>
            <a:ext cx="2286016" cy="2571768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4071942"/>
            <a:ext cx="2143140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Б.Г. Юсупов, 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московский (1740-41) и петербургский (1749-50) губернатор</a:t>
            </a:r>
            <a:endParaRPr lang="ru-RU" sz="1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357950" y="2928934"/>
            <a:ext cx="2214578" cy="2571768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15074" y="5643578"/>
            <a:ext cx="2428892" cy="92869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А.Д.Голицын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,   </a:t>
            </a:r>
          </a:p>
          <a:p>
            <a:pPr algn="ctr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сенатор,  действительный тайный советник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50019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Яркие представители кавалеров ордена Св. Александра Невского, награждённые в период царствования Екатерины II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(всего более 250 человек)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286388"/>
            <a:ext cx="8229600" cy="8397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1714488"/>
            <a:ext cx="1857388" cy="2357454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71736" y="2214554"/>
            <a:ext cx="1857388" cy="2428892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43438" y="1785926"/>
            <a:ext cx="1857388" cy="2500330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715140" y="2000240"/>
            <a:ext cx="2143140" cy="2500330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4286256"/>
            <a:ext cx="1643074" cy="71438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А.В. Суворов</a:t>
            </a:r>
          </a:p>
          <a:p>
            <a:pPr algn="ctr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генерал-майор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643174" y="4857760"/>
            <a:ext cx="1643074" cy="71438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М.И. Кутузов 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генерал от инфантерии </a:t>
            </a: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86314" y="4429132"/>
            <a:ext cx="1643074" cy="71438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Ф.Ф. Ушаков</a:t>
            </a:r>
          </a:p>
          <a:p>
            <a:pPr algn="ctr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вице-адмирал 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000892" y="4714884"/>
            <a:ext cx="1857388" cy="85725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А.И. Мусин-Пушкин</a:t>
            </a:r>
          </a:p>
          <a:p>
            <a:pPr algn="ctr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тайный советник, историк 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1797 году орден Св. Александра Невского впервые получил официальный статут и описание.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928926" y="1785926"/>
            <a:ext cx="3357586" cy="4357718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643306" y="6215082"/>
            <a:ext cx="1643074" cy="50006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Павел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I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858016" y="2571744"/>
            <a:ext cx="2000264" cy="2071702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20" y="2071678"/>
            <a:ext cx="2428924" cy="2428892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929454" y="4857760"/>
            <a:ext cx="1857388" cy="71438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 ордена</a:t>
            </a:r>
          </a:p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1860-е годы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42910" y="4786322"/>
            <a:ext cx="1643074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Орден Св. Александра Невского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t="-9000" r="-30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Соборная церковь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Троицком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Александро-Невском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монастыре – церковь ордена Св. Александра Невского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14752"/>
            <a:ext cx="8229600" cy="2411411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/>
          </a:bodyPr>
          <a:lstStyle/>
          <a:p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00570"/>
            <a:ext cx="8229600" cy="162559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14348" y="214290"/>
            <a:ext cx="2000264" cy="2857496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929322" y="214290"/>
            <a:ext cx="2643206" cy="2786082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3214686"/>
            <a:ext cx="2500330" cy="192882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Бриллиантовый орден Св. Александра Невского 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(всего получили 14 человек за период 1812–1814 гг.)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857852" y="3143248"/>
            <a:ext cx="2786114" cy="142876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 ордена Святого Александра Невского, вручаемый за военные заслуги </a:t>
            </a:r>
          </a:p>
          <a:p>
            <a:pPr algn="ctr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(середина XIX века)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71868" y="2928934"/>
            <a:ext cx="1928826" cy="2500330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00430" y="5643578"/>
            <a:ext cx="2000264" cy="71438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Правила ношения ордена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86050" y="571480"/>
            <a:ext cx="2500330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Известно 3674 факта награждения за время существования ордена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</TotalTime>
  <Words>384</Words>
  <PresentationFormat>Экран (4:3)</PresentationFormat>
  <Paragraphs>80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Муниципальное общеобразовательное учреждение  «Щучейская основная общеобразовательная школа»</vt:lpstr>
      <vt:lpstr>21 мая (1 июня) 1725 г.  Согласно с волей Петра Великого,  императрица Екатерина I учреждает орден в честь Святого Благоверного Великого князя Александра Невского. </vt:lpstr>
      <vt:lpstr>Одни из первых кавалеров ордена  Святого Александра Невского  (всего 18 человек) (награждение 21 мая 1725 г.)  </vt:lpstr>
      <vt:lpstr>Представители кавалеров ордена Св. Александра Невского, награждённых 30 августа 1725  (всего 64 человека)</vt:lpstr>
      <vt:lpstr>Во второй четверти и середине XVIII столетия  орден Св. Александра Невского  был выдан около 300 раз.  </vt:lpstr>
      <vt:lpstr>Яркие представители кавалеров ордена Св. Александра Невского, награждённые в период царствования Екатерины II  (всего более 250 человек)</vt:lpstr>
      <vt:lpstr>В 1797 году орден Св. Александра Невского впервые получил официальный статут и описание.</vt:lpstr>
      <vt:lpstr>Соборная церковь  в Троицком Александро-Невском монастыре – церковь ордена Св. Александра Невского</vt:lpstr>
      <vt:lpstr>Слайд 9</vt:lpstr>
      <vt:lpstr>После Октябрьской революции 1917 года орден прекратил своё существование как российская награда.</vt:lpstr>
      <vt:lpstr>29 июля 1942 года  в СССР учреждён новый орден Александра Невского  (за годы войны награждены 40 217 офицеров Советской Армии)</vt:lpstr>
      <vt:lpstr>Слайд 12</vt:lpstr>
      <vt:lpstr>Слайд 13</vt:lpstr>
      <vt:lpstr>Слайд 14</vt:lpstr>
      <vt:lpstr>Список использованных источников: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73</cp:revision>
  <dcterms:created xsi:type="dcterms:W3CDTF">2020-10-06T19:17:46Z</dcterms:created>
  <dcterms:modified xsi:type="dcterms:W3CDTF">2020-10-20T06:17:46Z</dcterms:modified>
</cp:coreProperties>
</file>