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03" r:id="rId4"/>
    <p:sldId id="302" r:id="rId5"/>
    <p:sldId id="257" r:id="rId6"/>
    <p:sldId id="264" r:id="rId7"/>
    <p:sldId id="266" r:id="rId8"/>
    <p:sldId id="275" r:id="rId9"/>
    <p:sldId id="280" r:id="rId10"/>
    <p:sldId id="287" r:id="rId11"/>
    <p:sldId id="299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300" r:id="rId24"/>
    <p:sldId id="301" r:id="rId25"/>
    <p:sldId id="304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jpe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9.jpe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2.jpe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5.jpe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8.jpe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23.jpeg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 /><Relationship Id="rId2" Type="http://schemas.openxmlformats.org/officeDocument/2006/relationships/image" Target="../media/image26.jpeg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 /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3.jpeg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1556792"/>
            <a:ext cx="5472608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НРАВСТВЕННО – ПАТРИОТИЧЕСКОЕ </a:t>
            </a:r>
          </a:p>
          <a:p>
            <a:pPr algn="ctr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ВОСПИТАНИЕ </a:t>
            </a:r>
          </a:p>
          <a:p>
            <a:pPr algn="ctr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В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МБДОУ 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д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/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с №1</a:t>
            </a:r>
          </a:p>
          <a:p>
            <a:pPr algn="ctr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32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Дюймовочка</a:t>
            </a:r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 Дигора   РСО- Алания</a:t>
            </a:r>
          </a:p>
          <a:p>
            <a:pPr algn="ctr"/>
            <a:r>
              <a:rPr lang="ru-RU" sz="1600" b="1" cap="none" spc="0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Составила воспитатель  старшей группы: </a:t>
            </a:r>
            <a:r>
              <a:rPr lang="ru-RU" sz="1600" b="1" cap="none" spc="0" dirty="0" err="1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Хадаева</a:t>
            </a:r>
            <a:r>
              <a:rPr lang="ru-RU" sz="1600" b="1" cap="none" spc="0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ля\Desktop\IMG-20221230-WA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1611179" cy="2864318"/>
          </a:xfrm>
          <a:prstGeom prst="rect">
            <a:avLst/>
          </a:prstGeom>
          <a:noFill/>
        </p:spPr>
      </p:pic>
      <p:pic>
        <p:nvPicPr>
          <p:cNvPr id="1027" name="Picture 3" descr="C:\Users\Лиля\Desktop\IMG-20230103-WA0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564904"/>
            <a:ext cx="1788965" cy="3180383"/>
          </a:xfrm>
          <a:prstGeom prst="rect">
            <a:avLst/>
          </a:prstGeom>
          <a:noFill/>
        </p:spPr>
      </p:pic>
      <p:pic>
        <p:nvPicPr>
          <p:cNvPr id="1028" name="Picture 4" descr="C:\Users\Лиля\Desktop\IMG-20230103-WA0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692696"/>
            <a:ext cx="2304256" cy="4096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ля\Desktop\IMG-20221127-WA0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916832"/>
            <a:ext cx="5534968" cy="4151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иля\Desktop\IMG-20221230-WA0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2592288" cy="4608513"/>
          </a:xfrm>
          <a:prstGeom prst="rect">
            <a:avLst/>
          </a:prstGeom>
          <a:noFill/>
        </p:spPr>
      </p:pic>
      <p:pic>
        <p:nvPicPr>
          <p:cNvPr id="2051" name="Picture 3" descr="C:\Users\Лиля\Desktop\IMG-20230103-WA0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908720"/>
            <a:ext cx="2242425" cy="3986533"/>
          </a:xfrm>
          <a:prstGeom prst="rect">
            <a:avLst/>
          </a:prstGeom>
          <a:noFill/>
        </p:spPr>
      </p:pic>
      <p:pic>
        <p:nvPicPr>
          <p:cNvPr id="2052" name="Picture 4" descr="C:\Users\Лиля\Desktop\IMG-20221230-WA00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4466" y="1124745"/>
            <a:ext cx="2511279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иля\Desktop\IMG-20230103-WA0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3240360" cy="3729471"/>
          </a:xfrm>
          <a:prstGeom prst="rect">
            <a:avLst/>
          </a:prstGeom>
          <a:noFill/>
        </p:spPr>
      </p:pic>
      <p:pic>
        <p:nvPicPr>
          <p:cNvPr id="3075" name="Picture 3" descr="C:\Users\Лиля\Desktop\IMG-20230103-WA0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836712"/>
            <a:ext cx="3637536" cy="2046114"/>
          </a:xfrm>
          <a:prstGeom prst="rect">
            <a:avLst/>
          </a:prstGeom>
          <a:noFill/>
        </p:spPr>
      </p:pic>
      <p:pic>
        <p:nvPicPr>
          <p:cNvPr id="3076" name="Picture 4" descr="C:\Users\Лиля\Desktop\IMG-20230105-WA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564904"/>
            <a:ext cx="424847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иля\Desktop\IMG-20221230-WA0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2944825" cy="2448272"/>
          </a:xfrm>
          <a:prstGeom prst="rect">
            <a:avLst/>
          </a:prstGeom>
          <a:noFill/>
        </p:spPr>
      </p:pic>
      <p:pic>
        <p:nvPicPr>
          <p:cNvPr id="4099" name="Picture 3" descr="C:\Users\Лиля\Desktop\IMG-20221230-WA0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836712"/>
            <a:ext cx="3672408" cy="2064725"/>
          </a:xfrm>
          <a:prstGeom prst="rect">
            <a:avLst/>
          </a:prstGeom>
          <a:noFill/>
        </p:spPr>
      </p:pic>
      <p:pic>
        <p:nvPicPr>
          <p:cNvPr id="4101" name="Picture 5" descr="C:\Users\Лиля\Desktop\IMG-20230103-WA0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276872"/>
            <a:ext cx="208823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иля\Desktop\IMG-20221230-WA0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4032447" cy="3024336"/>
          </a:xfrm>
          <a:prstGeom prst="rect">
            <a:avLst/>
          </a:prstGeom>
          <a:noFill/>
        </p:spPr>
      </p:pic>
      <p:pic>
        <p:nvPicPr>
          <p:cNvPr id="5123" name="Picture 3" descr="C:\Users\Лиля\Desktop\IMG-20221230-WA0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05064"/>
            <a:ext cx="3712413" cy="2088232"/>
          </a:xfrm>
          <a:prstGeom prst="rect">
            <a:avLst/>
          </a:prstGeom>
          <a:noFill/>
        </p:spPr>
      </p:pic>
      <p:pic>
        <p:nvPicPr>
          <p:cNvPr id="5124" name="Picture 4" descr="C:\Users\Лиля\Desktop\IMG-20230103-WA0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124744"/>
            <a:ext cx="2376264" cy="43887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Лиля\Desktop\20221230_121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71532" y="1220755"/>
            <a:ext cx="3648406" cy="2736304"/>
          </a:xfrm>
          <a:prstGeom prst="rect">
            <a:avLst/>
          </a:prstGeom>
          <a:noFill/>
        </p:spPr>
      </p:pic>
      <p:pic>
        <p:nvPicPr>
          <p:cNvPr id="6148" name="Picture 4" descr="C:\Users\Лиля\Desktop\20221230_132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80928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иля\Desktop\20221230_121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20688"/>
            <a:ext cx="2592288" cy="1944216"/>
          </a:xfrm>
          <a:prstGeom prst="rect">
            <a:avLst/>
          </a:prstGeom>
          <a:noFill/>
        </p:spPr>
      </p:pic>
      <p:pic>
        <p:nvPicPr>
          <p:cNvPr id="7171" name="Picture 3" descr="C:\Users\Лиля\Desktop\20221230_121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19505" y="1256759"/>
            <a:ext cx="3936437" cy="2952328"/>
          </a:xfrm>
          <a:prstGeom prst="rect">
            <a:avLst/>
          </a:prstGeom>
          <a:noFill/>
        </p:spPr>
      </p:pic>
      <p:pic>
        <p:nvPicPr>
          <p:cNvPr id="2050" name="Picture 2" descr="C:\Users\Лиля\Desktop\IMG-20230108-WA0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276872"/>
            <a:ext cx="4273079" cy="3339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иля\Desktop\для презен по патриот восп\IMG-20221127-WA0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08720"/>
            <a:ext cx="3456384" cy="4864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иля\Desktop\для презен по патриот восп\20180409_114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7084" y="1268760"/>
            <a:ext cx="5610034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5837" y="836712"/>
            <a:ext cx="6103081" cy="427809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«Любовь к родному краю, родной 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культуре, родной речи начинается 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с малого – любви к своей семье, к 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своему жилищу, к своему детскому 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саду. Постепенно расширяясь, эта 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любовь переходит в любовь к 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родной стране, к ее истории,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 прошлому и настоящему, ко всему </a:t>
            </a:r>
          </a:p>
          <a:p>
            <a:pPr algn="ctr"/>
            <a:r>
              <a:rPr lang="ru-RU" sz="2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человечеству»</a:t>
            </a:r>
          </a:p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jaVu Serif" pitchFamily="18" charset="0"/>
              <a:ea typeface="DejaVu Serif" pitchFamily="18" charset="0"/>
            </a:endParaRPr>
          </a:p>
          <a:p>
            <a:pPr algn="r"/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Д.С Лихачев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Лиля\Desktop\для презен по патриот восп\IMG-20181126-WA0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3528392" cy="2646294"/>
          </a:xfrm>
          <a:prstGeom prst="rect">
            <a:avLst/>
          </a:prstGeom>
          <a:noFill/>
        </p:spPr>
      </p:pic>
      <p:pic>
        <p:nvPicPr>
          <p:cNvPr id="10243" name="Picture 3" descr="C:\Users\Лиля\Desktop\для презен по патриот восп\IMG-20181126-WA00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5" y="3140968"/>
            <a:ext cx="4104457" cy="29403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ля\Desktop\для презен по патриот восп\IMG-20181126-WA0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935707" y="-215405"/>
            <a:ext cx="5040560" cy="7288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иля\Desktop\для презен по патриот восп\IMG-20220901-WA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280511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иля\Desktop\IMG-20230108-WA0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72816"/>
            <a:ext cx="6441899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иля\Desktop\IMG-20230108-WA0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6144684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059832" y="992401"/>
            <a:ext cx="52565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 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      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Успех  патриотического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воспитания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наших детей во многом зависит и от родителей, семьи, той атмосферы, которая царит дома.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Мы стремимся к тому, чтобы в результате нашей работы у ребенка появилось или укрепилось сознание собственной индивидуальности, повысилась самооценка, чтобы он почувствовал интерес и уважение к себе со стороны окружающих, как взрослых, так и ровесников.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14422"/>
            <a:ext cx="64294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4098" name="WordArt 2" descr="1311170788_1311110903_russian-flag"/>
          <p:cNvSpPr>
            <a:spLocks noChangeArrowheads="1" noChangeShapeType="1" noTextEdit="1"/>
          </p:cNvSpPr>
          <p:nvPr/>
        </p:nvSpPr>
        <p:spPr bwMode="auto">
          <a:xfrm>
            <a:off x="2699792" y="-138128"/>
            <a:ext cx="4324350" cy="2705100"/>
          </a:xfrm>
          <a:prstGeom prst="rect">
            <a:avLst/>
          </a:prstGeom>
        </p:spPr>
        <p:txBody>
          <a:bodyPr wrap="none" fromWordArt="1">
            <a:prstTxWarp prst="textArchDown">
              <a:avLst/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 Black"/>
              </a:rPr>
              <a:t>Спасибо </a:t>
            </a:r>
          </a:p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 Black"/>
              </a:rPr>
              <a:t>за </a:t>
            </a:r>
          </a:p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 Black"/>
              </a:rPr>
              <a:t>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628800"/>
            <a:ext cx="51125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 Основными целями нравственно-патриотического воспитания детей данного возраста является:</a:t>
            </a:r>
            <a:br>
              <a:rPr lang="ru-RU" sz="2000" b="1" i="1" dirty="0">
                <a:solidFill>
                  <a:srgbClr val="FF0000"/>
                </a:solidFill>
              </a:rPr>
            </a:br>
            <a:endParaRPr lang="ru-RU" sz="2000" b="1" i="1" dirty="0">
              <a:solidFill>
                <a:srgbClr val="FF0000"/>
              </a:solidFill>
            </a:endParaRPr>
          </a:p>
          <a:p>
            <a:r>
              <a:rPr lang="ru-RU" sz="2000" b="1" i="1" dirty="0">
                <a:solidFill>
                  <a:srgbClr val="FF0000"/>
                </a:solidFill>
              </a:rPr>
              <a:t>• Способствовать воспитанию у детей чувства патриотизма – любви к семье, детскому саду, родной природе;</a:t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• Осознание себя, как гражданина своей страны, уважительно и с гордостью относящегося к его символике – флагу, гербу, (гимну).</a:t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• Воспитание уважения к своему народу.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276872"/>
            <a:ext cx="58326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            Задача педагогов и родителей –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 как можно раньше пробудить в детях любовь к родной земле, формировать у них такие черты характера, которые помогут стать достойным человеком и достойным гражданином своей страны, воспитывать любовь и уважение к родному дому,  детскому саду, родной улице, хутору формировать чувство гордости за достижения страны, любовь и уважение к армии, гордость за мужество воинов, развивать интерес к доступным ребенку явлениям общественной жизни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85989" y="908720"/>
            <a:ext cx="73068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СИСТЕМА  И 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ПОСЛЕДОВАТЕЛЬНОСТЬ </a:t>
            </a:r>
          </a:p>
          <a:p>
            <a:pPr algn="ctr"/>
            <a:r>
              <a:rPr lang="ru-RU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РАБОТЫ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16216" y="2852936"/>
            <a:ext cx="1944216" cy="1008112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РОДНАЯ УЛИЦА,</a:t>
            </a:r>
          </a:p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РАЙОН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35896" y="4437112"/>
            <a:ext cx="1944216" cy="1008112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СТРАНА , </a:t>
            </a:r>
          </a:p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ЕЕ СТОЛИЦА, СИМВОЛИКА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4437112"/>
            <a:ext cx="1944216" cy="1008112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И ОБЯЗАННОСТИ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35896" y="2852936"/>
            <a:ext cx="1944216" cy="1008112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ДЕТСКИЙ САД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2852936"/>
            <a:ext cx="1944216" cy="1008112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СЕМЬЯ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16216" y="4437112"/>
            <a:ext cx="1944216" cy="1008112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РОДНОЙ ГОРОД</a:t>
            </a:r>
          </a:p>
        </p:txBody>
      </p:sp>
      <p:pic>
        <p:nvPicPr>
          <p:cNvPr id="1027" name="Picture 3" descr="C:\Users\М.видео\Desktop\17s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657225" cy="657225"/>
          </a:xfrm>
          <a:prstGeom prst="rect">
            <a:avLst/>
          </a:prstGeom>
          <a:noFill/>
        </p:spPr>
      </p:pic>
      <p:pic>
        <p:nvPicPr>
          <p:cNvPr id="18" name="Picture 3" descr="C:\Users\М.видео\Desktop\17s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164288" y="3861048"/>
            <a:ext cx="657225" cy="657225"/>
          </a:xfrm>
          <a:prstGeom prst="rect">
            <a:avLst/>
          </a:prstGeom>
          <a:noFill/>
        </p:spPr>
      </p:pic>
      <p:pic>
        <p:nvPicPr>
          <p:cNvPr id="19" name="Picture 3" descr="C:\Users\М.видео\Desktop\17s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068960"/>
            <a:ext cx="657225" cy="657225"/>
          </a:xfrm>
          <a:prstGeom prst="rect">
            <a:avLst/>
          </a:prstGeom>
          <a:noFill/>
        </p:spPr>
      </p:pic>
      <p:pic>
        <p:nvPicPr>
          <p:cNvPr id="20" name="Picture 3" descr="C:\Users\М.видео\Desktop\17s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740218" y="4597216"/>
            <a:ext cx="657225" cy="657225"/>
          </a:xfrm>
          <a:prstGeom prst="rect">
            <a:avLst/>
          </a:prstGeom>
          <a:noFill/>
        </p:spPr>
      </p:pic>
      <p:pic>
        <p:nvPicPr>
          <p:cNvPr id="21" name="Picture 3" descr="C:\Users\М.видео\Desktop\17s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915816" y="4581128"/>
            <a:ext cx="657225" cy="657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2978" y="692696"/>
            <a:ext cx="65197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ПОЗНАВАТЕЛЬНО – РЕЧЕВОЕ РАЗВИТИЕ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jaVu Serif" pitchFamily="18" charset="0"/>
              <a:ea typeface="DejaVu Serif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Составление рассказов на тему:</a:t>
            </a:r>
          </a:p>
          <a:p>
            <a:pPr lvl="0"/>
            <a:r>
              <a:rPr lang="ru-RU" b="1" dirty="0">
                <a:latin typeface="DejaVu Serif" pitchFamily="18" charset="0"/>
                <a:ea typeface="DejaVu Serif" pitchFamily="18" charset="0"/>
              </a:rPr>
              <a:t>«Мой любимый детский сад»;</a:t>
            </a:r>
          </a:p>
          <a:p>
            <a:pPr lvl="0"/>
            <a:r>
              <a:rPr lang="ru-RU" b="1" dirty="0">
                <a:latin typeface="DejaVu Serif" pitchFamily="18" charset="0"/>
                <a:ea typeface="DejaVu Serif" pitchFamily="18" charset="0"/>
              </a:rPr>
              <a:t>«Моя семья»;</a:t>
            </a:r>
          </a:p>
          <a:p>
            <a:pPr lvl="0"/>
            <a:r>
              <a:rPr lang="ru-RU" b="1" dirty="0">
                <a:latin typeface="DejaVu Serif" pitchFamily="18" charset="0"/>
                <a:ea typeface="DejaVu Serif" pitchFamily="18" charset="0"/>
              </a:rPr>
              <a:t>«Каким я хочу быть». «Где бы я хотел побывать». «Город, в котором я живу»;</a:t>
            </a:r>
          </a:p>
          <a:p>
            <a:pPr lvl="0"/>
            <a:r>
              <a:rPr lang="ru-RU" b="1" dirty="0">
                <a:latin typeface="DejaVu Serif" pitchFamily="18" charset="0"/>
                <a:ea typeface="DejaVu Serif" pitchFamily="18" charset="0"/>
              </a:rPr>
              <a:t>«Я хочу, чтоб мой город стал…».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pPr lvl="0"/>
            <a:r>
              <a:rPr lang="ru-RU" b="1" dirty="0">
                <a:latin typeface="DejaVu Serif" pitchFamily="18" charset="0"/>
                <a:ea typeface="DejaVu Serif" pitchFamily="18" charset="0"/>
              </a:rPr>
              <a:t>Тематические беседы: «Красная книга »; «Мой край – моя святыня»; «Береги планету эту», «Русские матрешки», «Осетинская невеста» и др.</a:t>
            </a:r>
          </a:p>
          <a:p>
            <a:pPr lvl="0"/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pPr lvl="0"/>
            <a:r>
              <a:rPr lang="ru-RU" b="1" dirty="0">
                <a:latin typeface="DejaVu Serif" pitchFamily="18" charset="0"/>
                <a:ea typeface="DejaVu Serif" pitchFamily="18" charset="0"/>
              </a:rPr>
              <a:t>Работа с глобусом,  картой России.</a:t>
            </a:r>
          </a:p>
          <a:p>
            <a:pPr lvl="0" algn="r"/>
            <a:r>
              <a:rPr lang="ru-RU" b="1" dirty="0">
                <a:latin typeface="DejaVu Serif" pitchFamily="18" charset="0"/>
                <a:ea typeface="DejaVu Serif" pitchFamily="18" charset="0"/>
              </a:rPr>
              <a:t>Рассматривание  альбомов, картинок: «Моя семья», «Мой       город Дигора», « Как наши предки мир открывали»,«Родная природа», «Достопримечательности  РСО- Алания» и др.</a:t>
            </a:r>
          </a:p>
          <a:p>
            <a:pPr lvl="0" algn="r"/>
            <a:r>
              <a:rPr lang="ru-RU" b="1" dirty="0">
                <a:latin typeface="DejaVu Serif" pitchFamily="18" charset="0"/>
                <a:ea typeface="DejaVu Serif" pitchFamily="18" charset="0"/>
              </a:rPr>
              <a:t>                                         </a:t>
            </a:r>
          </a:p>
          <a:p>
            <a:pPr lvl="0" algn="r"/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641" y="692696"/>
            <a:ext cx="77364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ХУДОЖЕСТВЕННО - ЭСТЕТИЧЕСКОЕ  РАЗВИТИЕ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jaVu Serif" pitchFamily="18" charset="0"/>
              <a:ea typeface="DejaVu Serif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b="1" dirty="0">
                <a:latin typeface="DejaVu Serif" pitchFamily="18" charset="0"/>
                <a:ea typeface="DejaVu Serif" pitchFamily="18" charset="0"/>
              </a:rPr>
              <a:t>                                         </a:t>
            </a:r>
          </a:p>
          <a:p>
            <a:pPr lvl="0" algn="r"/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196752"/>
            <a:ext cx="68407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-Выставка фотогазет: «Наши защитники», «Самые Милые и Красивые», «В мире животных»</a:t>
            </a:r>
          </a:p>
          <a:p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-Проведение праздников: «День матери», «Новый год», «День защитников  Отечества»</a:t>
            </a:r>
          </a:p>
          <a:p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-Участие в праздниках и развлечениях на основе русского и осетинского фольклора:   День рождения К.Л. Хетагурова,  День  осетинского  языка,«Осень золотая», «Зимушка хрустальная»;</a:t>
            </a:r>
          </a:p>
          <a:p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-Коллективная работа детей для оформления группы к празднику «Новый год» – «</a:t>
            </a:r>
            <a:r>
              <a:rPr lang="ru-RU" sz="1600" b="1" dirty="0" err="1">
                <a:latin typeface="DejaVu Serif" pitchFamily="18" charset="0"/>
                <a:ea typeface="DejaVu Serif" pitchFamily="18" charset="0"/>
              </a:rPr>
              <a:t>Снеговички</a:t>
            </a:r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»,  национальная кукла,  флаг  России;</a:t>
            </a:r>
          </a:p>
          <a:p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-Выставки совместных работ детей и родителей: «Дары осени», «Зимушка  хрустальная», по сказкам  К.И. Чуковского, по произведениям   К.Л. Хетагурова;</a:t>
            </a:r>
          </a:p>
          <a:p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-Изготовление поделок к праздникам «День Защитников Отечества», «Международный женский день»</a:t>
            </a:r>
          </a:p>
          <a:p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-Прослушивание песен о Родине, дружбе, семье, природе, защитниках Отечества, мамах и </a:t>
            </a:r>
            <a:r>
              <a:rPr lang="ru-RU" sz="1600" b="1" dirty="0" err="1">
                <a:latin typeface="DejaVu Serif" pitchFamily="18" charset="0"/>
                <a:ea typeface="DejaVu Serif" pitchFamily="18" charset="0"/>
              </a:rPr>
              <a:t>др</a:t>
            </a:r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; </a:t>
            </a:r>
            <a:r>
              <a:rPr lang="ru-RU" sz="1600" b="1" dirty="0" err="1">
                <a:latin typeface="DejaVu Serif" pitchFamily="18" charset="0"/>
                <a:ea typeface="DejaVu Serif" pitchFamily="18" charset="0"/>
              </a:rPr>
              <a:t>аудиоэнциклопедий</a:t>
            </a:r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 «Полет в космос», «Календарь природы»</a:t>
            </a:r>
          </a:p>
          <a:p>
            <a:pPr algn="ctr"/>
            <a:endParaRPr lang="ru-RU" sz="1600" b="1" dirty="0">
              <a:latin typeface="DejaVu Serif" pitchFamily="18" charset="0"/>
              <a:ea typeface="DejaVu Serif" pitchFamily="18" charset="0"/>
            </a:endParaRPr>
          </a:p>
          <a:p>
            <a:pPr lvl="0" algn="ctr"/>
            <a:r>
              <a:rPr lang="ru-RU" sz="1600" b="1" dirty="0">
                <a:latin typeface="DejaVu Serif" pitchFamily="18" charset="0"/>
                <a:ea typeface="DejaVu Serif" pitchFamily="18" charset="0"/>
              </a:rPr>
              <a:t>                                         </a:t>
            </a:r>
          </a:p>
          <a:p>
            <a:pPr lvl="0" algn="r"/>
            <a:endParaRPr lang="ru-RU" sz="1600" dirty="0"/>
          </a:p>
          <a:p>
            <a:pPr lvl="0"/>
            <a:endParaRPr lang="ru-RU" sz="1600" dirty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7333" y="692696"/>
            <a:ext cx="65710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СОЦИАЛЬНО - ЛИЧНОСТНОЕ  РАЗВИТИЕ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jaVu Serif" pitchFamily="18" charset="0"/>
              <a:ea typeface="DejaVu Serif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Оформление уголков по  нравственно- патриотическому воспитанию  во всех возрастных  группах;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Сюжетно ролевые игры: больница,  строители, моряки, инспектор  ГИБДДД;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Режиссерские игры: «Семья», «Защитники Родины», «В гостях у зверей»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Экскурсии по  родному  городу- музей, Аллея  славы,  школа,  церковь, парк культуры и отдыха,  к памятникам погибших  воинов  во время ВОВ,  библиотека;</a:t>
            </a: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                               </a:t>
            </a: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                                     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pPr lvl="0" algn="r"/>
            <a:r>
              <a:rPr lang="ru-RU" b="1" dirty="0">
                <a:latin typeface="DejaVu Serif" pitchFamily="18" charset="0"/>
                <a:ea typeface="DejaVu Serif" pitchFamily="18" charset="0"/>
              </a:rPr>
              <a:t>                                         </a:t>
            </a:r>
          </a:p>
          <a:p>
            <a:pPr lvl="0" algn="r"/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714356"/>
            <a:ext cx="488146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ВЗАИМОДЕЙСТВИЕ С РОДИТЕЛЯМИ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7"/>
            <a:ext cx="792088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-Анкетирование «Что я знаю о родном городе…»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-Участие в оформлении патриотического уголка- изготовление  </a:t>
            </a:r>
            <a:r>
              <a:rPr lang="ru-RU" b="1" dirty="0" err="1">
                <a:latin typeface="DejaVu Serif" pitchFamily="18" charset="0"/>
                <a:ea typeface="DejaVu Serif" pitchFamily="18" charset="0"/>
              </a:rPr>
              <a:t>генеологического</a:t>
            </a:r>
            <a:r>
              <a:rPr lang="ru-RU" b="1" dirty="0">
                <a:latin typeface="DejaVu Serif" pitchFamily="18" charset="0"/>
                <a:ea typeface="DejaVu Serif" pitchFamily="18" charset="0"/>
              </a:rPr>
              <a:t> дерева,  герба семьи;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-Проведение родительского собрания  по теме</a:t>
            </a: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 «Нравственное воспитание» по возрастным  группам;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-Участие в мероприятиях, спортивных развлечениях.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-Консультации для родителей «Моя семья»,   «Роль национальных игр и игрушек в воспитании детей»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r>
              <a:rPr lang="ru-RU" b="1" dirty="0">
                <a:latin typeface="DejaVu Serif" pitchFamily="18" charset="0"/>
                <a:ea typeface="DejaVu Serif" pitchFamily="18" charset="0"/>
              </a:rPr>
              <a:t>-Папки – передвижки: «Народный календарь праздников»,  по временам  года, «Мама, папа, я – дружная семья», «Достопримечательности   родного города», «Легенда о том, как у осетин  появился праздник  «</a:t>
            </a:r>
            <a:r>
              <a:rPr lang="ru-RU" b="1" dirty="0" err="1">
                <a:latin typeface="DejaVu Serif" pitchFamily="18" charset="0"/>
                <a:ea typeface="DejaVu Serif" pitchFamily="18" charset="0"/>
              </a:rPr>
              <a:t>Джеоргоба</a:t>
            </a:r>
            <a:r>
              <a:rPr lang="ru-RU" b="1" dirty="0">
                <a:latin typeface="DejaVu Serif" pitchFamily="18" charset="0"/>
                <a:ea typeface="DejaVu Serif" pitchFamily="18" charset="0"/>
              </a:rPr>
              <a:t>» , «Природа  Осетии» и др.</a:t>
            </a: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endParaRPr lang="ru-RU" b="1" dirty="0">
              <a:latin typeface="DejaVu Serif" pitchFamily="18" charset="0"/>
              <a:ea typeface="DejaVu Serif" pitchFamily="18" charset="0"/>
            </a:endParaRPr>
          </a:p>
          <a:p>
            <a:pPr lvl="0" algn="r"/>
            <a:r>
              <a:rPr lang="ru-RU" b="1" dirty="0">
                <a:latin typeface="DejaVu Serif" pitchFamily="18" charset="0"/>
                <a:ea typeface="DejaVu Serif" pitchFamily="18" charset="0"/>
              </a:rPr>
              <a:t>                                         </a:t>
            </a:r>
          </a:p>
          <a:p>
            <a:pPr lvl="0" algn="r"/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624</Words>
  <Application>Microsoft Office PowerPoint</Application>
  <PresentationFormat>Экран (4:3)</PresentationFormat>
  <Paragraphs>95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Ириночка</dc:creator>
  <cp:lastModifiedBy>Неизвестный пользователь</cp:lastModifiedBy>
  <cp:revision>123</cp:revision>
  <dcterms:created xsi:type="dcterms:W3CDTF">2013-04-17T06:00:40Z</dcterms:created>
  <dcterms:modified xsi:type="dcterms:W3CDTF">2023-01-11T13:55:11Z</dcterms:modified>
</cp:coreProperties>
</file>