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8" r:id="rId3"/>
    <p:sldId id="281" r:id="rId4"/>
    <p:sldId id="259" r:id="rId5"/>
    <p:sldId id="257" r:id="rId6"/>
    <p:sldId id="260" r:id="rId7"/>
    <p:sldId id="264" r:id="rId8"/>
    <p:sldId id="262" r:id="rId9"/>
    <p:sldId id="263" r:id="rId10"/>
    <p:sldId id="269" r:id="rId11"/>
    <p:sldId id="266" r:id="rId12"/>
    <p:sldId id="272" r:id="rId13"/>
    <p:sldId id="280" r:id="rId14"/>
    <p:sldId id="273" r:id="rId15"/>
    <p:sldId id="282" r:id="rId16"/>
    <p:sldId id="274" r:id="rId17"/>
    <p:sldId id="275" r:id="rId18"/>
    <p:sldId id="283" r:id="rId19"/>
    <p:sldId id="285" r:id="rId20"/>
    <p:sldId id="279"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705E"/>
    <a:srgbClr val="57D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9259" autoAdjust="0"/>
  </p:normalViewPr>
  <p:slideViewPr>
    <p:cSldViewPr>
      <p:cViewPr>
        <p:scale>
          <a:sx n="66" d="100"/>
          <a:sy n="66" d="100"/>
        </p:scale>
        <p:origin x="-1974" y="-3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0BB320-0212-4948-897E-D3770E6D1D9A}" type="datetimeFigureOut">
              <a:rPr lang="ru-RU" smtClean="0"/>
              <a:pPr/>
              <a:t>02.06.2022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0D3190-56AE-416D-8C0A-6E423F8253A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80D3190-56AE-416D-8C0A-6E423F8253AB}" type="slidenum">
              <a:rPr lang="ru-RU" smtClean="0"/>
              <a:pPr/>
              <a:t>12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3CAFAF-F440-4BEA-83C0-06215780B219}" type="datetimeFigureOut">
              <a:rPr lang="ru-RU" smtClean="0"/>
              <a:pPr/>
              <a:t>02.06.2022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0763C2-2CF3-4A8D-A2F6-52AAD25DF55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0000"/>
            <a:lum/>
          </a:blip>
          <a:srcRect/>
          <a:stretch>
            <a:fillRect l="-17000" r="-17000"/>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userDrawn="1"/>
        </p:nvSpPr>
        <p:spPr>
          <a:xfrm>
            <a:off x="357158" y="285728"/>
            <a:ext cx="8501122" cy="6215106"/>
          </a:xfrm>
          <a:prstGeom prst="roundRect">
            <a:avLst>
              <a:gd name="adj" fmla="val 9106"/>
            </a:avLst>
          </a:prstGeom>
          <a:noFill/>
          <a:ln>
            <a:solidFill>
              <a:srgbClr val="57D3FF"/>
            </a:solidFill>
          </a:ln>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descr="0_75c96_b715e7d3_XL.jpeg"/>
          <p:cNvPicPr>
            <a:picLocks noChangeAspect="1"/>
          </p:cNvPicPr>
          <p:nvPr userDrawn="1"/>
        </p:nvPicPr>
        <p:blipFill>
          <a:blip r:embed="rId14" cstate="print">
            <a:clrChange>
              <a:clrFrom>
                <a:srgbClr val="FFFFFF"/>
              </a:clrFrom>
              <a:clrTo>
                <a:srgbClr val="FFFFFF">
                  <a:alpha val="0"/>
                </a:srgbClr>
              </a:clrTo>
            </a:clrChange>
          </a:blip>
          <a:srcRect l="8363" t="8363"/>
          <a:stretch>
            <a:fillRect/>
          </a:stretch>
        </p:blipFill>
        <p:spPr>
          <a:xfrm>
            <a:off x="71406" y="71414"/>
            <a:ext cx="2000264" cy="2000264"/>
          </a:xfrm>
          <a:prstGeom prst="rect">
            <a:avLst/>
          </a:prstGeom>
        </p:spPr>
      </p:pic>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3CAFAF-F440-4BEA-83C0-06215780B219}" type="datetimeFigureOut">
              <a:rPr lang="ru-RU" smtClean="0"/>
              <a:pPr/>
              <a:t>02.06.2022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corowina.ucoz.com</a:t>
            </a:r>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42910" y="571480"/>
            <a:ext cx="7772400" cy="1857388"/>
          </a:xfrm>
        </p:spPr>
        <p:txBody>
          <a:bodyPr>
            <a:normAutofit/>
          </a:bodyPr>
          <a:lstStyle/>
          <a:p>
            <a:r>
              <a:rPr lang="ru-RU" sz="4800" b="1" i="1" dirty="0" smtClean="0">
                <a:solidFill>
                  <a:srgbClr val="FF0000"/>
                </a:solidFill>
              </a:rPr>
              <a:t>«ЗДОРОВЯЧОК»</a:t>
            </a:r>
            <a:endParaRPr lang="ru-RU" sz="4800" b="1" i="1" dirty="0">
              <a:solidFill>
                <a:srgbClr val="FF0000"/>
              </a:solidFill>
            </a:endParaRPr>
          </a:p>
        </p:txBody>
      </p:sp>
      <p:sp>
        <p:nvSpPr>
          <p:cNvPr id="5" name="Подзаголовок 4"/>
          <p:cNvSpPr>
            <a:spLocks noGrp="1"/>
          </p:cNvSpPr>
          <p:nvPr>
            <p:ph type="subTitle" idx="1"/>
          </p:nvPr>
        </p:nvSpPr>
        <p:spPr>
          <a:xfrm>
            <a:off x="1371600" y="3286124"/>
            <a:ext cx="7129490" cy="3143272"/>
          </a:xfrm>
        </p:spPr>
        <p:txBody>
          <a:bodyPr>
            <a:normAutofit fontScale="92500" lnSpcReduction="20000"/>
          </a:bodyPr>
          <a:lstStyle/>
          <a:p>
            <a:endParaRPr lang="ru-RU" dirty="0" smtClean="0">
              <a:solidFill>
                <a:srgbClr val="002060"/>
              </a:solidFill>
            </a:endParaRP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r>
              <a:rPr lang="ru-RU" sz="1800" dirty="0" smtClean="0">
                <a:latin typeface="Times New Roman" pitchFamily="18" charset="0"/>
                <a:cs typeface="Times New Roman" pitchFamily="18" charset="0"/>
              </a:rPr>
              <a:t> </a:t>
            </a:r>
          </a:p>
          <a:p>
            <a:endParaRPr lang="ru-RU" sz="1800" dirty="0" smtClean="0">
              <a:latin typeface="Times New Roman" pitchFamily="18" charset="0"/>
              <a:cs typeface="Times New Roman" pitchFamily="18" charset="0"/>
            </a:endParaRPr>
          </a:p>
          <a:p>
            <a:r>
              <a:rPr lang="ru-RU" sz="2000" dirty="0" smtClean="0">
                <a:solidFill>
                  <a:schemeClr val="bg2">
                    <a:lumMod val="10000"/>
                  </a:schemeClr>
                </a:solidFill>
                <a:latin typeface="Times New Roman" pitchFamily="18" charset="0"/>
                <a:cs typeface="Times New Roman" pitchFamily="18" charset="0"/>
              </a:rPr>
              <a:t>                                       Инструктор по физкультуре: Грачева Е.П.	      Воспитатели :  Сорокина О.М.</a:t>
            </a:r>
          </a:p>
          <a:p>
            <a:r>
              <a:rPr lang="ru-RU" sz="2000" dirty="0" smtClean="0">
                <a:solidFill>
                  <a:schemeClr val="bg2">
                    <a:lumMod val="10000"/>
                  </a:schemeClr>
                </a:solidFill>
                <a:latin typeface="Times New Roman" pitchFamily="18" charset="0"/>
                <a:cs typeface="Times New Roman" pitchFamily="18" charset="0"/>
              </a:rPr>
              <a:t>                                                </a:t>
            </a:r>
            <a:r>
              <a:rPr lang="ru-RU" sz="2000" dirty="0" err="1" smtClean="0">
                <a:solidFill>
                  <a:schemeClr val="bg2">
                    <a:lumMod val="10000"/>
                  </a:schemeClr>
                </a:solidFill>
                <a:latin typeface="Times New Roman" pitchFamily="18" charset="0"/>
                <a:cs typeface="Times New Roman" pitchFamily="18" charset="0"/>
              </a:rPr>
              <a:t>Канаичева</a:t>
            </a:r>
            <a:r>
              <a:rPr lang="ru-RU" sz="2000" dirty="0" smtClean="0">
                <a:solidFill>
                  <a:schemeClr val="bg2">
                    <a:lumMod val="10000"/>
                  </a:schemeClr>
                </a:solidFill>
                <a:latin typeface="Times New Roman" pitchFamily="18" charset="0"/>
                <a:cs typeface="Times New Roman" pitchFamily="18" charset="0"/>
              </a:rPr>
              <a:t> М.А.</a:t>
            </a:r>
          </a:p>
          <a:p>
            <a:r>
              <a:rPr lang="ru-RU" sz="2000" dirty="0" smtClean="0">
                <a:solidFill>
                  <a:schemeClr val="bg2">
                    <a:lumMod val="10000"/>
                  </a:schemeClr>
                </a:solidFill>
                <a:latin typeface="Times New Roman" pitchFamily="18" charset="0"/>
                <a:cs typeface="Times New Roman" pitchFamily="18" charset="0"/>
              </a:rPr>
              <a:t>	   МДОУ «Детский сад №31»</a:t>
            </a:r>
          </a:p>
          <a:p>
            <a:r>
              <a:rPr lang="ru-RU" sz="2000" dirty="0" smtClean="0">
                <a:solidFill>
                  <a:schemeClr val="bg2">
                    <a:lumMod val="10000"/>
                  </a:schemeClr>
                </a:solidFill>
                <a:latin typeface="Times New Roman" pitchFamily="18" charset="0"/>
                <a:cs typeface="Times New Roman" pitchFamily="18" charset="0"/>
              </a:rPr>
              <a:t>                 г. Ярославль</a:t>
            </a:r>
            <a:endParaRPr lang="ru-RU" sz="2000" dirty="0">
              <a:solidFill>
                <a:schemeClr val="bg2">
                  <a:lumMod val="10000"/>
                </a:schemeClr>
              </a:solidFill>
              <a:latin typeface="Times New Roman" pitchFamily="18" charset="0"/>
              <a:cs typeface="Times New Roman" pitchFamily="18" charset="0"/>
            </a:endParaRPr>
          </a:p>
        </p:txBody>
      </p:sp>
      <p:sp>
        <p:nvSpPr>
          <p:cNvPr id="6" name="Прямоугольник 5"/>
          <p:cNvSpPr/>
          <p:nvPr/>
        </p:nvSpPr>
        <p:spPr>
          <a:xfrm>
            <a:off x="1000100" y="2357430"/>
            <a:ext cx="6286543" cy="1446550"/>
          </a:xfrm>
          <a:prstGeom prst="rect">
            <a:avLst/>
          </a:prstGeom>
        </p:spPr>
        <p:txBody>
          <a:bodyPr wrap="square">
            <a:spAutoFit/>
          </a:bodyPr>
          <a:lstStyle/>
          <a:p>
            <a:r>
              <a:rPr lang="ru-RU" sz="4400" dirty="0" smtClean="0">
                <a:solidFill>
                  <a:srgbClr val="0000FF"/>
                </a:solidFill>
                <a:latin typeface="Times New Roman" pitchFamily="18" charset="0"/>
                <a:cs typeface="Times New Roman" pitchFamily="18" charset="0"/>
              </a:rPr>
              <a:t>  </a:t>
            </a:r>
            <a:r>
              <a:rPr lang="ru-RU" sz="4400" b="1" i="1" dirty="0" smtClean="0">
                <a:solidFill>
                  <a:srgbClr val="0000FF"/>
                </a:solidFill>
                <a:latin typeface="Times New Roman" pitchFamily="18" charset="0"/>
                <a:cs typeface="Times New Roman" pitchFamily="18" charset="0"/>
              </a:rPr>
              <a:t>Проект с детьми  в              	старшей    группе </a:t>
            </a:r>
            <a:endParaRPr lang="ru-RU" sz="4400" b="1" i="1"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400948" cy="1162050"/>
          </a:xfrm>
        </p:spPr>
        <p:txBody>
          <a:bodyPr>
            <a:normAutofit/>
          </a:bodyPr>
          <a:lstStyle/>
          <a:p>
            <a:r>
              <a:rPr lang="ru-RU" sz="2800" dirty="0" smtClean="0"/>
              <a:t>                 </a:t>
            </a:r>
            <a:r>
              <a:rPr lang="ru-RU" sz="2800" b="1" dirty="0" smtClean="0"/>
              <a:t>Структура проекта </a:t>
            </a:r>
            <a:r>
              <a:rPr lang="ru-RU" sz="2800" dirty="0" smtClean="0"/>
              <a:t>:</a:t>
            </a:r>
            <a:br>
              <a:rPr lang="ru-RU" sz="2800" dirty="0" smtClean="0"/>
            </a:br>
            <a:r>
              <a:rPr lang="ru-RU" sz="3200" dirty="0" smtClean="0"/>
              <a:t>                                          </a:t>
            </a:r>
            <a:r>
              <a:rPr lang="ru-RU" sz="3200" dirty="0" smtClean="0">
                <a:solidFill>
                  <a:srgbClr val="C00000"/>
                </a:solidFill>
              </a:rPr>
              <a:t> </a:t>
            </a:r>
            <a:r>
              <a:rPr lang="ru-RU" sz="3200" b="1" dirty="0" smtClean="0">
                <a:solidFill>
                  <a:srgbClr val="C00000"/>
                </a:solidFill>
              </a:rPr>
              <a:t>"</a:t>
            </a:r>
            <a:r>
              <a:rPr lang="ru-RU" sz="3200" b="1" dirty="0" err="1" smtClean="0">
                <a:solidFill>
                  <a:srgbClr val="C00000"/>
                </a:solidFill>
              </a:rPr>
              <a:t>Здоровячок</a:t>
            </a:r>
            <a:r>
              <a:rPr lang="ru-RU" sz="3200" b="1" dirty="0" smtClean="0">
                <a:solidFill>
                  <a:srgbClr val="C00000"/>
                </a:solidFill>
              </a:rPr>
              <a:t>"</a:t>
            </a:r>
            <a:endParaRPr lang="ru-RU" sz="3200" b="1" dirty="0">
              <a:solidFill>
                <a:srgbClr val="C00000"/>
              </a:solidFill>
            </a:endParaRPr>
          </a:p>
        </p:txBody>
      </p:sp>
      <p:pic>
        <p:nvPicPr>
          <p:cNvPr id="6" name="Содержимое 5" descr="http://shcl68.ucoz.ru/2013/2016-2017/novosti/minifutbol.png"/>
          <p:cNvPicPr>
            <a:picLocks noGrp="1"/>
          </p:cNvPicPr>
          <p:nvPr>
            <p:ph idx="1"/>
          </p:nvPr>
        </p:nvPicPr>
        <p:blipFill>
          <a:blip r:embed="rId2" cstate="print"/>
          <a:stretch>
            <a:fillRect/>
          </a:stretch>
        </p:blipFill>
        <p:spPr bwMode="auto">
          <a:xfrm>
            <a:off x="6000760" y="2071678"/>
            <a:ext cx="2571768" cy="4214842"/>
          </a:xfrm>
          <a:prstGeom prst="rect">
            <a:avLst/>
          </a:prstGeom>
          <a:noFill/>
          <a:ln w="9525">
            <a:noFill/>
            <a:miter lim="800000"/>
            <a:headEnd/>
            <a:tailEnd/>
          </a:ln>
        </p:spPr>
      </p:pic>
      <p:sp>
        <p:nvSpPr>
          <p:cNvPr id="13" name="Текст 12"/>
          <p:cNvSpPr>
            <a:spLocks noGrp="1"/>
          </p:cNvSpPr>
          <p:nvPr>
            <p:ph type="body" sz="half" idx="2"/>
          </p:nvPr>
        </p:nvSpPr>
        <p:spPr>
          <a:xfrm>
            <a:off x="785786" y="1435100"/>
            <a:ext cx="4857784" cy="4691063"/>
          </a:xfrm>
        </p:spPr>
        <p:txBody>
          <a:bodyPr>
            <a:normAutofit/>
          </a:bodyPr>
          <a:lstStyle/>
          <a:p>
            <a:pPr marL="342900" indent="-342900">
              <a:buAutoNum type="arabicPeriod"/>
            </a:pPr>
            <a:r>
              <a:rPr lang="ru-RU" sz="2800" dirty="0" smtClean="0">
                <a:latin typeface="Times New Roman" pitchFamily="18" charset="0"/>
                <a:cs typeface="Times New Roman" pitchFamily="18" charset="0"/>
              </a:rPr>
              <a:t>Этап:    Музыка</a:t>
            </a:r>
          </a:p>
          <a:p>
            <a:pPr marL="342900" indent="-342900"/>
            <a:r>
              <a:rPr lang="ru-RU" sz="2800" dirty="0" smtClean="0">
                <a:latin typeface="Times New Roman" pitchFamily="18" charset="0"/>
                <a:cs typeface="Times New Roman" pitchFamily="18" charset="0"/>
              </a:rPr>
              <a:t>2. Этап:    Здоровье</a:t>
            </a:r>
          </a:p>
          <a:p>
            <a:pPr marL="342900" indent="-342900"/>
            <a:r>
              <a:rPr lang="ru-RU" sz="2800" dirty="0" smtClean="0">
                <a:latin typeface="Times New Roman" pitchFamily="18" charset="0"/>
                <a:cs typeface="Times New Roman" pitchFamily="18" charset="0"/>
              </a:rPr>
              <a:t> 3.Этап:     Спорт</a:t>
            </a:r>
          </a:p>
          <a:p>
            <a:pPr marL="342900" indent="-342900"/>
            <a:r>
              <a:rPr lang="ru-RU" sz="2800" dirty="0" smtClean="0">
                <a:latin typeface="Times New Roman" pitchFamily="18" charset="0"/>
                <a:cs typeface="Times New Roman" pitchFamily="18" charset="0"/>
              </a:rPr>
              <a:t> 4.Этап:     Моя спортивная 	        	        семья</a:t>
            </a:r>
          </a:p>
          <a:p>
            <a:pPr marL="342900" indent="-342900"/>
            <a:r>
              <a:rPr lang="ru-RU" sz="2800" dirty="0" smtClean="0">
                <a:latin typeface="Times New Roman" pitchFamily="18" charset="0"/>
                <a:cs typeface="Times New Roman" pitchFamily="18" charset="0"/>
              </a:rPr>
              <a:t> 5.Этап:    Книга- лучший    	            	       друг</a:t>
            </a:r>
          </a:p>
          <a:p>
            <a:pPr marL="342900" indent="-342900"/>
            <a:r>
              <a:rPr lang="ru-RU" sz="2800" dirty="0" smtClean="0">
                <a:latin typeface="Times New Roman" pitchFamily="18" charset="0"/>
                <a:cs typeface="Times New Roman" pitchFamily="18" charset="0"/>
              </a:rPr>
              <a:t> 6. Этап:    </a:t>
            </a:r>
            <a:r>
              <a:rPr lang="ru-RU" sz="2800" dirty="0" err="1" smtClean="0">
                <a:latin typeface="Times New Roman" pitchFamily="18" charset="0"/>
                <a:cs typeface="Times New Roman" pitchFamily="18" charset="0"/>
              </a:rPr>
              <a:t>Физкульт</a:t>
            </a:r>
            <a:r>
              <a:rPr lang="ru-RU" sz="2800" dirty="0" smtClean="0">
                <a:latin typeface="Times New Roman" pitchFamily="18" charset="0"/>
                <a:cs typeface="Times New Roman" pitchFamily="18" charset="0"/>
              </a:rPr>
              <a:t> – УРА!</a:t>
            </a:r>
            <a:endParaRPr lang="ru-RU" sz="2800" dirty="0">
              <a:latin typeface="Times New Roman" pitchFamily="18" charset="0"/>
              <a:cs typeface="Times New Roman" pitchFamily="18" charset="0"/>
            </a:endParaRPr>
          </a:p>
        </p:txBody>
      </p:sp>
      <p:pic>
        <p:nvPicPr>
          <p:cNvPr id="14" name="Содержимое 5" descr="http://shcl68.ucoz.ru/2013/2016-2017/novosti/minifutbol.png"/>
          <p:cNvPicPr>
            <a:picLocks/>
          </p:cNvPicPr>
          <p:nvPr/>
        </p:nvPicPr>
        <p:blipFill>
          <a:blip r:embed="rId2" cstate="print"/>
          <a:stretch>
            <a:fillRect/>
          </a:stretch>
        </p:blipFill>
        <p:spPr bwMode="auto">
          <a:xfrm>
            <a:off x="6153160" y="2224078"/>
            <a:ext cx="2571768" cy="421484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https://i.pinimg.com/736x/e9/a6/4d/e9a64d1faac780789dfb563996438b90--best-music-acquisition.jpg"/>
          <p:cNvPicPr/>
          <p:nvPr/>
        </p:nvPicPr>
        <p:blipFill>
          <a:blip r:embed="rId2" cstate="print"/>
          <a:srcRect/>
          <a:stretch>
            <a:fillRect/>
          </a:stretch>
        </p:blipFill>
        <p:spPr bwMode="auto">
          <a:xfrm>
            <a:off x="357158" y="214291"/>
            <a:ext cx="2571768" cy="2214578"/>
          </a:xfrm>
          <a:prstGeom prst="rect">
            <a:avLst/>
          </a:prstGeom>
          <a:noFill/>
          <a:ln w="9525">
            <a:noFill/>
            <a:miter lim="800000"/>
            <a:headEnd/>
            <a:tailEnd/>
          </a:ln>
        </p:spPr>
      </p:pic>
      <p:sp>
        <p:nvSpPr>
          <p:cNvPr id="13" name="Заголовок 12"/>
          <p:cNvSpPr>
            <a:spLocks noGrp="1"/>
          </p:cNvSpPr>
          <p:nvPr>
            <p:ph type="title"/>
          </p:nvPr>
        </p:nvSpPr>
        <p:spPr>
          <a:xfrm>
            <a:off x="428596" y="274638"/>
            <a:ext cx="8258204" cy="1143000"/>
          </a:xfrm>
        </p:spPr>
        <p:txBody>
          <a:bodyPr>
            <a:normAutofit/>
          </a:bodyPr>
          <a:lstStyle/>
          <a:p>
            <a:r>
              <a:rPr lang="ru-RU" sz="6000" b="1" i="1" dirty="0" smtClean="0">
                <a:solidFill>
                  <a:srgbClr val="7030A0"/>
                </a:solidFill>
              </a:rPr>
              <a:t>         МУЗЫКА</a:t>
            </a:r>
            <a:endParaRPr lang="ru-RU" sz="6000" b="1" i="1" dirty="0">
              <a:solidFill>
                <a:srgbClr val="7030A0"/>
              </a:solidFill>
            </a:endParaRPr>
          </a:p>
        </p:txBody>
      </p:sp>
      <p:sp>
        <p:nvSpPr>
          <p:cNvPr id="14" name="Содержимое 13"/>
          <p:cNvSpPr>
            <a:spLocks noGrp="1"/>
          </p:cNvSpPr>
          <p:nvPr>
            <p:ph idx="1"/>
          </p:nvPr>
        </p:nvSpPr>
        <p:spPr>
          <a:xfrm>
            <a:off x="457200" y="2357430"/>
            <a:ext cx="8229600" cy="3768733"/>
          </a:xfrm>
        </p:spPr>
        <p:txBody>
          <a:bodyPr>
            <a:normAutofit fontScale="85000" lnSpcReduction="20000"/>
          </a:bodyPr>
          <a:lstStyle/>
          <a:p>
            <a:pPr>
              <a:buNone/>
            </a:pPr>
            <a:r>
              <a:rPr lang="ru-RU" b="1" dirty="0" smtClean="0"/>
              <a:t>                                      1.Этап   "Музыка"          					 </a:t>
            </a:r>
          </a:p>
          <a:p>
            <a:pPr lvl="0"/>
            <a:r>
              <a:rPr lang="ru-RU" sz="3300" dirty="0" smtClean="0">
                <a:latin typeface="Times New Roman" pitchFamily="18" charset="0"/>
                <a:cs typeface="Times New Roman" pitchFamily="18" charset="0"/>
              </a:rPr>
              <a:t>создание картотеки песен  и музыки  для детей о спорте</a:t>
            </a:r>
          </a:p>
          <a:p>
            <a:pPr lvl="0"/>
            <a:r>
              <a:rPr lang="ru-RU" sz="3300" dirty="0" smtClean="0">
                <a:latin typeface="Times New Roman" pitchFamily="18" charset="0"/>
                <a:cs typeface="Times New Roman" pitchFamily="18" charset="0"/>
              </a:rPr>
              <a:t>подбор мультфильмов про спорт</a:t>
            </a:r>
          </a:p>
          <a:p>
            <a:pPr lvl="0"/>
            <a:r>
              <a:rPr lang="ru-RU" sz="3300" dirty="0" smtClean="0">
                <a:latin typeface="Times New Roman" pitchFamily="18" charset="0"/>
                <a:cs typeface="Times New Roman" pitchFamily="18" charset="0"/>
              </a:rPr>
              <a:t>разучивание песен о дружбе, о семье </a:t>
            </a:r>
          </a:p>
          <a:p>
            <a:pPr lvl="0"/>
            <a:r>
              <a:rPr lang="ru-RU" sz="3300" dirty="0" smtClean="0">
                <a:latin typeface="Times New Roman" pitchFamily="18" charset="0"/>
                <a:cs typeface="Times New Roman" pitchFamily="18" charset="0"/>
              </a:rPr>
              <a:t>постановка тематических танцев к праздникам: </a:t>
            </a:r>
          </a:p>
          <a:p>
            <a:pPr lvl="0"/>
            <a:r>
              <a:rPr lang="ru-RU" sz="3300" dirty="0" smtClean="0">
                <a:latin typeface="Times New Roman" pitchFamily="18" charset="0"/>
                <a:cs typeface="Times New Roman" pitchFamily="18" charset="0"/>
              </a:rPr>
              <a:t>Моя мамочка, Юные солдаты, Метель.</a:t>
            </a:r>
          </a:p>
          <a:p>
            <a:pPr>
              <a:buNone/>
            </a:pPr>
            <a:r>
              <a:rPr lang="ru-RU" sz="3300" dirty="0" smtClean="0">
                <a:latin typeface="Times New Roman" pitchFamily="18" charset="0"/>
                <a:cs typeface="Times New Roman" pitchFamily="18" charset="0"/>
              </a:rPr>
              <a:t> </a:t>
            </a:r>
            <a:endParaRPr lang="ru-RU" sz="33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143000"/>
          </a:xfrm>
        </p:spPr>
        <p:txBody>
          <a:bodyPr>
            <a:noAutofit/>
          </a:bodyPr>
          <a:lstStyle/>
          <a:p>
            <a:r>
              <a:rPr lang="ru-RU" sz="4800" b="1" i="1" dirty="0" smtClean="0">
                <a:solidFill>
                  <a:srgbClr val="C00000"/>
                </a:solidFill>
              </a:rPr>
              <a:t>ЗДОРОВЬЕ</a:t>
            </a:r>
            <a:endParaRPr lang="ru-RU" sz="4800" b="1" i="1" dirty="0">
              <a:solidFill>
                <a:srgbClr val="C00000"/>
              </a:solidFill>
            </a:endParaRPr>
          </a:p>
        </p:txBody>
      </p:sp>
      <p:sp>
        <p:nvSpPr>
          <p:cNvPr id="7" name="Содержимое 6"/>
          <p:cNvSpPr>
            <a:spLocks noGrp="1"/>
          </p:cNvSpPr>
          <p:nvPr>
            <p:ph sz="half" idx="1"/>
          </p:nvPr>
        </p:nvSpPr>
        <p:spPr/>
        <p:txBody>
          <a:bodyPr>
            <a:normAutofit lnSpcReduction="10000"/>
          </a:bodyPr>
          <a:lstStyle/>
          <a:p>
            <a:endParaRPr lang="ru-RU" dirty="0" smtClean="0"/>
          </a:p>
          <a:p>
            <a:endParaRPr lang="ru-RU" dirty="0"/>
          </a:p>
        </p:txBody>
      </p:sp>
      <p:sp>
        <p:nvSpPr>
          <p:cNvPr id="8" name="Содержимое 7"/>
          <p:cNvSpPr>
            <a:spLocks noGrp="1"/>
          </p:cNvSpPr>
          <p:nvPr>
            <p:ph sz="half" idx="2"/>
          </p:nvPr>
        </p:nvSpPr>
        <p:spPr>
          <a:xfrm>
            <a:off x="3929058" y="1571612"/>
            <a:ext cx="4757742" cy="4786346"/>
          </a:xfrm>
        </p:spPr>
        <p:txBody>
          <a:bodyPr>
            <a:normAutofit lnSpcReduction="10000"/>
          </a:bodyPr>
          <a:lstStyle/>
          <a:p>
            <a:pPr>
              <a:buNone/>
            </a:pPr>
            <a:r>
              <a:rPr lang="ru-RU" sz="2600" b="1" dirty="0" smtClean="0">
                <a:latin typeface="Times New Roman" pitchFamily="18" charset="0"/>
                <a:cs typeface="Times New Roman" pitchFamily="18" charset="0"/>
              </a:rPr>
              <a:t>   2.Этап   "Здоровье"</a:t>
            </a:r>
          </a:p>
          <a:p>
            <a:pPr lvl="0"/>
            <a:r>
              <a:rPr lang="ru-RU" sz="2600" dirty="0" smtClean="0">
                <a:latin typeface="Times New Roman" pitchFamily="18" charset="0"/>
                <a:cs typeface="Times New Roman" pitchFamily="18" charset="0"/>
              </a:rPr>
              <a:t>уголок для родителей</a:t>
            </a:r>
          </a:p>
          <a:p>
            <a:pPr lvl="0"/>
            <a:r>
              <a:rPr lang="ru-RU" sz="2600" dirty="0" smtClean="0">
                <a:latin typeface="Times New Roman" pitchFamily="18" charset="0"/>
                <a:cs typeface="Times New Roman" pitchFamily="18" charset="0"/>
              </a:rPr>
              <a:t>выставка рисунков: "Коварный микроб" </a:t>
            </a:r>
          </a:p>
          <a:p>
            <a:pPr lvl="0"/>
            <a:r>
              <a:rPr lang="ru-RU" sz="2600" dirty="0" smtClean="0">
                <a:latin typeface="Times New Roman" pitchFamily="18" charset="0"/>
                <a:cs typeface="Times New Roman" pitchFamily="18" charset="0"/>
              </a:rPr>
              <a:t>рассказы детей на темы: «Здоровье в порядке, спасибо зарядке», «Дружим с водой».</a:t>
            </a:r>
          </a:p>
          <a:p>
            <a:pPr lvl="0"/>
            <a:r>
              <a:rPr lang="ru-RU" sz="2600" dirty="0" smtClean="0">
                <a:latin typeface="Times New Roman" pitchFamily="18" charset="0"/>
                <a:cs typeface="Times New Roman" pitchFamily="18" charset="0"/>
              </a:rPr>
              <a:t>загадки и пословицы о здоровом образе жизни</a:t>
            </a:r>
          </a:p>
          <a:p>
            <a:pPr lvl="0"/>
            <a:r>
              <a:rPr lang="ru-RU" sz="2600" dirty="0" smtClean="0">
                <a:latin typeface="Times New Roman" pitchFamily="18" charset="0"/>
                <a:cs typeface="Times New Roman" pitchFamily="18" charset="0"/>
              </a:rPr>
              <a:t>рассматривание иллюстраций, картин, фотографий о здоровье</a:t>
            </a:r>
          </a:p>
          <a:p>
            <a:endParaRPr lang="ru-RU" dirty="0"/>
          </a:p>
        </p:txBody>
      </p:sp>
      <p:pic>
        <p:nvPicPr>
          <p:cNvPr id="9" name="Рисунок 8" descr="http://ddu1.gancevichi.edu.by/be/sm.aspx?guid=58363"/>
          <p:cNvPicPr/>
          <p:nvPr/>
        </p:nvPicPr>
        <p:blipFill>
          <a:blip r:embed="rId3" cstate="print"/>
          <a:srcRect/>
          <a:stretch>
            <a:fillRect/>
          </a:stretch>
        </p:blipFill>
        <p:spPr bwMode="auto">
          <a:xfrm>
            <a:off x="785786" y="1714488"/>
            <a:ext cx="2857521" cy="428628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5400" b="1" i="1" dirty="0" smtClean="0">
                <a:solidFill>
                  <a:srgbClr val="C00000"/>
                </a:solidFill>
              </a:rPr>
              <a:t>СПОРТ</a:t>
            </a:r>
            <a:endParaRPr lang="ru-RU" sz="5400" b="1" i="1" dirty="0">
              <a:solidFill>
                <a:srgbClr val="C00000"/>
              </a:solidFill>
            </a:endParaRPr>
          </a:p>
        </p:txBody>
      </p:sp>
      <p:sp>
        <p:nvSpPr>
          <p:cNvPr id="7" name="Содержимое 6"/>
          <p:cNvSpPr>
            <a:spLocks noGrp="1"/>
          </p:cNvSpPr>
          <p:nvPr>
            <p:ph sz="half" idx="1"/>
          </p:nvPr>
        </p:nvSpPr>
        <p:spPr>
          <a:xfrm>
            <a:off x="457200" y="2000240"/>
            <a:ext cx="3686172" cy="4357718"/>
          </a:xfrm>
        </p:spPr>
        <p:txBody>
          <a:bodyPr>
            <a:normAutofit fontScale="92500" lnSpcReduction="20000"/>
          </a:bodyPr>
          <a:lstStyle/>
          <a:p>
            <a:endParaRPr lang="ru-RU" dirty="0" smtClean="0"/>
          </a:p>
          <a:p>
            <a:endParaRPr lang="ru-RU" dirty="0"/>
          </a:p>
        </p:txBody>
      </p:sp>
      <p:sp>
        <p:nvSpPr>
          <p:cNvPr id="6" name="Содержимое 5"/>
          <p:cNvSpPr>
            <a:spLocks noGrp="1"/>
          </p:cNvSpPr>
          <p:nvPr>
            <p:ph sz="half" idx="2"/>
          </p:nvPr>
        </p:nvSpPr>
        <p:spPr>
          <a:xfrm>
            <a:off x="3571868" y="1857365"/>
            <a:ext cx="5114932" cy="4000527"/>
          </a:xfrm>
        </p:spPr>
        <p:txBody>
          <a:bodyPr>
            <a:normAutofit fontScale="92500" lnSpcReduction="20000"/>
          </a:bodyPr>
          <a:lstStyle/>
          <a:p>
            <a:pPr>
              <a:buNone/>
            </a:pPr>
            <a:r>
              <a:rPr lang="ru-RU" b="1" dirty="0" smtClean="0"/>
              <a:t>          3.Этап  "Спорт"</a:t>
            </a:r>
          </a:p>
          <a:p>
            <a:pPr>
              <a:buNone/>
            </a:pPr>
            <a:endParaRPr lang="ru-RU" b="1" dirty="0" smtClean="0"/>
          </a:p>
          <a:p>
            <a:pPr lvl="0"/>
            <a:r>
              <a:rPr lang="ru-RU" dirty="0" smtClean="0"/>
              <a:t>экскурсия в ФОК: «Моё знакомство со Спортивной гимнастикой»</a:t>
            </a:r>
          </a:p>
          <a:p>
            <a:pPr lvl="0"/>
            <a:r>
              <a:rPr lang="ru-RU" dirty="0" smtClean="0"/>
              <a:t>выставка рисунков: "Я рисую гимнастку"</a:t>
            </a:r>
          </a:p>
          <a:p>
            <a:pPr lvl="0"/>
            <a:r>
              <a:rPr lang="ru-RU" dirty="0" smtClean="0"/>
              <a:t>просмотр презентации "Зимние виды спорта"  </a:t>
            </a:r>
          </a:p>
          <a:p>
            <a:pPr lvl="0"/>
            <a:r>
              <a:rPr lang="ru-RU" dirty="0" smtClean="0"/>
              <a:t>беседы с детьми: "Какие виды спорта мы знаем"</a:t>
            </a:r>
            <a:endParaRPr lang="ru-RU" dirty="0"/>
          </a:p>
        </p:txBody>
      </p:sp>
      <p:pic>
        <p:nvPicPr>
          <p:cNvPr id="8" name="Рисунок 7" descr="Ð Ð¸ÑÑÐ½ÐºÐ¸ Ð¸ Ð¸Ð»Ð»ÑÑÑÑÐ°ÑÐ¸Ð¸ Ð½Ð° ÑÑÑÐ±Ð¾Ð»ÑÐ½ÑÑ ÑÐµÐ¼Ð°ÑÐ¸ÐºÑ. "/>
          <p:cNvPicPr/>
          <p:nvPr/>
        </p:nvPicPr>
        <p:blipFill>
          <a:blip r:embed="rId2" cstate="print"/>
          <a:srcRect/>
          <a:stretch>
            <a:fillRect/>
          </a:stretch>
        </p:blipFill>
        <p:spPr bwMode="auto">
          <a:xfrm>
            <a:off x="714348" y="1857364"/>
            <a:ext cx="2714645" cy="407196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Users\User\Desktop\Новая папка (7)\IMG_1523.JPG"/>
          <p:cNvPicPr/>
          <p:nvPr/>
        </p:nvPicPr>
        <p:blipFill>
          <a:blip r:embed="rId2" cstate="print"/>
          <a:srcRect/>
          <a:stretch>
            <a:fillRect/>
          </a:stretch>
        </p:blipFill>
        <p:spPr bwMode="auto">
          <a:xfrm>
            <a:off x="3643306" y="1643050"/>
            <a:ext cx="5143536" cy="3786214"/>
          </a:xfrm>
          <a:prstGeom prst="rect">
            <a:avLst/>
          </a:prstGeom>
          <a:noFill/>
          <a:ln w="9525">
            <a:noFill/>
            <a:miter lim="800000"/>
            <a:headEnd/>
            <a:tailEnd/>
          </a:ln>
        </p:spPr>
      </p:pic>
      <p:sp>
        <p:nvSpPr>
          <p:cNvPr id="4" name="Заголовок 3"/>
          <p:cNvSpPr>
            <a:spLocks noGrp="1"/>
          </p:cNvSpPr>
          <p:nvPr>
            <p:ph type="title"/>
          </p:nvPr>
        </p:nvSpPr>
        <p:spPr>
          <a:xfrm>
            <a:off x="457200" y="273050"/>
            <a:ext cx="3008313" cy="798496"/>
          </a:xfrm>
        </p:spPr>
        <p:txBody>
          <a:bodyPr/>
          <a:lstStyle/>
          <a:p>
            <a:r>
              <a:rPr lang="ru-RU" dirty="0" smtClean="0">
                <a:latin typeface="Times New Roman" pitchFamily="18" charset="0"/>
                <a:cs typeface="Times New Roman" pitchFamily="18" charset="0"/>
              </a:rPr>
              <a:t>                       </a:t>
            </a:r>
            <a:r>
              <a:rPr lang="ru-RU" dirty="0" err="1" smtClean="0">
                <a:solidFill>
                  <a:srgbClr val="FF0000"/>
                </a:solidFill>
                <a:latin typeface="Times New Roman" pitchFamily="18" charset="0"/>
                <a:cs typeface="Times New Roman" pitchFamily="18" charset="0"/>
              </a:rPr>
              <a:t>Здоровячок</a:t>
            </a:r>
            <a:endParaRPr lang="ru-RU" dirty="0">
              <a:solidFill>
                <a:srgbClr val="FF0000"/>
              </a:solidFill>
              <a:latin typeface="Times New Roman" pitchFamily="18" charset="0"/>
              <a:cs typeface="Times New Roman" pitchFamily="18" charset="0"/>
            </a:endParaRPr>
          </a:p>
        </p:txBody>
      </p:sp>
      <p:sp>
        <p:nvSpPr>
          <p:cNvPr id="5" name="Содержимое 4"/>
          <p:cNvSpPr>
            <a:spLocks noGrp="1"/>
          </p:cNvSpPr>
          <p:nvPr>
            <p:ph idx="1"/>
          </p:nvPr>
        </p:nvSpPr>
        <p:spPr>
          <a:xfrm>
            <a:off x="3571868" y="214290"/>
            <a:ext cx="5114932" cy="5853113"/>
          </a:xfrm>
        </p:spPr>
        <p:txBody>
          <a:bodyPr>
            <a:normAutofit/>
          </a:bodyPr>
          <a:lstStyle/>
          <a:p>
            <a:pPr>
              <a:buNone/>
            </a:pPr>
            <a:r>
              <a:rPr lang="ru-RU" sz="2800" dirty="0" smtClean="0">
                <a:latin typeface="Times New Roman" pitchFamily="18" charset="0"/>
                <a:cs typeface="Times New Roman" pitchFamily="18" charset="0"/>
              </a:rPr>
              <a:t>КОНСУЛЬТАЦИЯ ДЛЯ </a:t>
            </a:r>
          </a:p>
          <a:p>
            <a:pPr algn="ctr">
              <a:buNone/>
            </a:pPr>
            <a:r>
              <a:rPr lang="ru-RU" sz="2800" dirty="0" smtClean="0">
                <a:latin typeface="Times New Roman" pitchFamily="18" charset="0"/>
                <a:cs typeface="Times New Roman" pitchFamily="18" charset="0"/>
              </a:rPr>
              <a:t>              РОДИТЕЛЕЙ</a:t>
            </a:r>
            <a:endParaRPr lang="ru-RU" sz="2800" dirty="0">
              <a:latin typeface="Times New Roman" pitchFamily="18" charset="0"/>
              <a:cs typeface="Times New Roman" pitchFamily="18" charset="0"/>
            </a:endParaRPr>
          </a:p>
        </p:txBody>
      </p:sp>
      <p:sp>
        <p:nvSpPr>
          <p:cNvPr id="6" name="Текст 5"/>
          <p:cNvSpPr>
            <a:spLocks noGrp="1"/>
          </p:cNvSpPr>
          <p:nvPr>
            <p:ph type="body" sz="half" idx="2"/>
          </p:nvPr>
        </p:nvSpPr>
        <p:spPr>
          <a:xfrm>
            <a:off x="457200" y="1500174"/>
            <a:ext cx="3186106" cy="4625989"/>
          </a:xfrm>
        </p:spPr>
        <p:txBody>
          <a:bodyPr>
            <a:normAutofit/>
          </a:bodyPr>
          <a:lstStyle/>
          <a:p>
            <a:pPr marL="457200" indent="-457200" algn="ctr">
              <a:buAutoNum type="arabicPeriod"/>
            </a:pPr>
            <a:r>
              <a:rPr lang="ru-RU" sz="2400" b="1" dirty="0" smtClean="0">
                <a:latin typeface="Times New Roman" pitchFamily="18" charset="0"/>
                <a:cs typeface="Times New Roman" pitchFamily="18" charset="0"/>
              </a:rPr>
              <a:t>В здоровом  теле – здоровый  дух.</a:t>
            </a:r>
          </a:p>
          <a:p>
            <a:pPr marL="457200" indent="-457200" algn="ctr">
              <a:buAutoNum type="arabicPeriod"/>
            </a:pP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2.  Какая польза от    утренней зарядки</a:t>
            </a:r>
          </a:p>
          <a:p>
            <a:pPr algn="ctr"/>
            <a:r>
              <a:rPr lang="ru-RU" sz="2400" b="1" dirty="0" smtClean="0">
                <a:latin typeface="Times New Roman" pitchFamily="18" charset="0"/>
                <a:cs typeface="Times New Roman" pitchFamily="18" charset="0"/>
              </a:rPr>
              <a:t> для детей?</a:t>
            </a:r>
          </a:p>
          <a:p>
            <a:pPr algn="ct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3.  Полезные  и </a:t>
            </a:r>
          </a:p>
          <a:p>
            <a:pPr marL="457200" indent="-457200" algn="ctr"/>
            <a:r>
              <a:rPr lang="ru-RU" sz="2400" b="1" dirty="0" smtClean="0">
                <a:latin typeface="Times New Roman" pitchFamily="18" charset="0"/>
                <a:cs typeface="Times New Roman" pitchFamily="18" charset="0"/>
              </a:rPr>
              <a:t>Вредные привычки</a:t>
            </a:r>
            <a:r>
              <a:rPr lang="ru-RU" sz="2800" b="1" dirty="0" smtClean="0"/>
              <a:t>.</a:t>
            </a:r>
          </a:p>
          <a:p>
            <a:pPr marL="457200" indent="-457200" algn="ctr">
              <a:buAutoNum type="arabicPeriod"/>
            </a:pPr>
            <a:endParaRPr lang="ru-RU"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b="1" i="1" dirty="0" smtClean="0">
                <a:solidFill>
                  <a:srgbClr val="C00000"/>
                </a:solidFill>
              </a:rPr>
              <a:t>Моя  Спортивная  Семья</a:t>
            </a:r>
            <a:endParaRPr lang="ru-RU" b="1" i="1" dirty="0">
              <a:solidFill>
                <a:srgbClr val="C00000"/>
              </a:solidFill>
            </a:endParaRPr>
          </a:p>
        </p:txBody>
      </p:sp>
      <p:sp>
        <p:nvSpPr>
          <p:cNvPr id="6" name="Содержимое 5"/>
          <p:cNvSpPr>
            <a:spLocks noGrp="1"/>
          </p:cNvSpPr>
          <p:nvPr>
            <p:ph idx="1"/>
          </p:nvPr>
        </p:nvSpPr>
        <p:spPr/>
        <p:txBody>
          <a:bodyPr>
            <a:noAutofit/>
          </a:bodyPr>
          <a:lstStyle/>
          <a:p>
            <a:pPr>
              <a:buNone/>
            </a:pPr>
            <a:r>
              <a:rPr lang="ru-RU" b="1" dirty="0" smtClean="0">
                <a:latin typeface="Times New Roman" pitchFamily="18" charset="0"/>
                <a:cs typeface="Times New Roman" pitchFamily="18" charset="0"/>
              </a:rPr>
              <a:t>     4. Этап " Моя  спортивная  семья "</a:t>
            </a:r>
          </a:p>
          <a:p>
            <a:pPr lvl="0"/>
            <a:r>
              <a:rPr lang="ru-RU" dirty="0" smtClean="0">
                <a:latin typeface="Times New Roman" pitchFamily="18" charset="0"/>
                <a:cs typeface="Times New Roman" pitchFamily="18" charset="0"/>
              </a:rPr>
              <a:t>выставка совместных работ родителей и детей книжек передвижек "Моя спортивная семья"</a:t>
            </a:r>
          </a:p>
          <a:p>
            <a:pPr lvl="0"/>
            <a:r>
              <a:rPr lang="ru-RU" dirty="0" smtClean="0">
                <a:latin typeface="Times New Roman" pitchFamily="18" charset="0"/>
                <a:cs typeface="Times New Roman" pitchFamily="18" charset="0"/>
              </a:rPr>
              <a:t>праздники посвященные дню матери "Моя любимая мамочка" и  дню пап "Мой папа самый-самый!"</a:t>
            </a:r>
          </a:p>
          <a:p>
            <a:pPr lvl="0"/>
            <a:r>
              <a:rPr lang="ru-RU" dirty="0" smtClean="0">
                <a:latin typeface="Times New Roman" pitchFamily="18" charset="0"/>
                <a:cs typeface="Times New Roman" pitchFamily="18" charset="0"/>
              </a:rPr>
              <a:t>КВН для родителей «За здоровьем </a:t>
            </a:r>
          </a:p>
          <a:p>
            <a:pPr lvl="0"/>
            <a:r>
              <a:rPr lang="ru-RU" dirty="0" smtClean="0">
                <a:latin typeface="Times New Roman" pitchFamily="18" charset="0"/>
                <a:cs typeface="Times New Roman" pitchFamily="18" charset="0"/>
              </a:rPr>
              <a:t>всей семьёй».</a:t>
            </a:r>
            <a:endParaRPr lang="ru-RU" dirty="0">
              <a:latin typeface="Times New Roman" pitchFamily="18" charset="0"/>
              <a:cs typeface="Times New Roman" pitchFamily="18" charset="0"/>
            </a:endParaRPr>
          </a:p>
        </p:txBody>
      </p:sp>
      <p:pic>
        <p:nvPicPr>
          <p:cNvPr id="7" name="Рисунок 6" descr="http://www.school45-lipetsk.ru/content/images/news_2018/image.jpg"/>
          <p:cNvPicPr/>
          <p:nvPr/>
        </p:nvPicPr>
        <p:blipFill>
          <a:blip r:embed="rId2" cstate="print"/>
          <a:srcRect/>
          <a:stretch>
            <a:fillRect/>
          </a:stretch>
        </p:blipFill>
        <p:spPr bwMode="auto">
          <a:xfrm>
            <a:off x="7000892" y="4857760"/>
            <a:ext cx="1785950" cy="1643074"/>
          </a:xfrm>
          <a:prstGeom prst="rect">
            <a:avLst/>
          </a:prstGeom>
          <a:noFill/>
          <a:ln w="9525">
            <a:noFill/>
            <a:miter lim="800000"/>
            <a:headEnd/>
            <a:tailEnd/>
          </a:ln>
        </p:spPr>
      </p:pic>
      <p:pic>
        <p:nvPicPr>
          <p:cNvPr id="8" name="Рисунок 7" descr="http://www.school45-lipetsk.ru/content/images/news_2018/image.jpg"/>
          <p:cNvPicPr/>
          <p:nvPr/>
        </p:nvPicPr>
        <p:blipFill>
          <a:blip r:embed="rId2" cstate="print"/>
          <a:srcRect/>
          <a:stretch>
            <a:fillRect/>
          </a:stretch>
        </p:blipFill>
        <p:spPr bwMode="auto">
          <a:xfrm>
            <a:off x="7000892" y="4857760"/>
            <a:ext cx="1857388" cy="1643074"/>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1604" y="571480"/>
            <a:ext cx="7115196" cy="428628"/>
          </a:xfrm>
        </p:spPr>
        <p:txBody>
          <a:bodyPr>
            <a:normAutofit fontScale="90000"/>
          </a:bodyPr>
          <a:lstStyle/>
          <a:p>
            <a:r>
              <a:rPr lang="ru-RU" sz="3100" i="1" dirty="0" smtClean="0">
                <a:solidFill>
                  <a:srgbClr val="C00000"/>
                </a:solidFill>
              </a:rPr>
              <a:t>Работа  с родителями по ЗОЖ</a:t>
            </a:r>
            <a:r>
              <a:rPr lang="ru-RU" i="1" dirty="0" smtClean="0">
                <a:solidFill>
                  <a:srgbClr val="C00000"/>
                </a:solidFill>
              </a:rPr>
              <a:t/>
            </a:r>
            <a:br>
              <a:rPr lang="ru-RU" i="1" dirty="0" smtClean="0">
                <a:solidFill>
                  <a:srgbClr val="C00000"/>
                </a:solidFill>
              </a:rPr>
            </a:br>
            <a:endParaRPr lang="ru-RU" i="1" dirty="0">
              <a:solidFill>
                <a:srgbClr val="C00000"/>
              </a:solidFill>
            </a:endParaRPr>
          </a:p>
        </p:txBody>
      </p:sp>
      <p:sp>
        <p:nvSpPr>
          <p:cNvPr id="5" name="Содержимое 4"/>
          <p:cNvSpPr>
            <a:spLocks noGrp="1"/>
          </p:cNvSpPr>
          <p:nvPr>
            <p:ph idx="1"/>
          </p:nvPr>
        </p:nvSpPr>
        <p:spPr>
          <a:xfrm flipV="1">
            <a:off x="457200" y="285726"/>
            <a:ext cx="7901014" cy="45719"/>
          </a:xfrm>
        </p:spPr>
        <p:txBody>
          <a:bodyPr>
            <a:normAutofit fontScale="25000" lnSpcReduction="20000"/>
          </a:bodyPr>
          <a:lstStyle/>
          <a:p>
            <a:endParaRPr lang="ru-RU" dirty="0"/>
          </a:p>
        </p:txBody>
      </p:sp>
      <p:pic>
        <p:nvPicPr>
          <p:cNvPr id="9" name="Рисунок 8" descr="https://www.gymnasium-nur.ru/wp-content/uploads/2018/02/1_slajd.jpg"/>
          <p:cNvPicPr/>
          <p:nvPr/>
        </p:nvPicPr>
        <p:blipFill>
          <a:blip r:embed="rId2" cstate="print"/>
          <a:srcRect/>
          <a:stretch>
            <a:fillRect/>
          </a:stretch>
        </p:blipFill>
        <p:spPr bwMode="auto">
          <a:xfrm>
            <a:off x="3143250" y="2289349"/>
            <a:ext cx="2571758" cy="163971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615262" cy="1162050"/>
          </a:xfrm>
        </p:spPr>
        <p:txBody>
          <a:bodyPr>
            <a:noAutofit/>
          </a:bodyPr>
          <a:lstStyle/>
          <a:p>
            <a:r>
              <a:rPr lang="ru-RU" sz="3600" dirty="0" smtClean="0">
                <a:solidFill>
                  <a:srgbClr val="C00000"/>
                </a:solidFill>
              </a:rPr>
              <a:t>                              Книга – 				                                     лучший  друг</a:t>
            </a:r>
            <a:endParaRPr lang="ru-RU" sz="3600" dirty="0">
              <a:solidFill>
                <a:srgbClr val="C00000"/>
              </a:solidFill>
            </a:endParaRPr>
          </a:p>
        </p:txBody>
      </p:sp>
      <p:pic>
        <p:nvPicPr>
          <p:cNvPr id="8" name="Содержимое 7" descr="https://presentacii.ru/documents_2/1d1538009fc7467823ad49a868a1718b/img29.jpg"/>
          <p:cNvPicPr>
            <a:picLocks noGrp="1"/>
          </p:cNvPicPr>
          <p:nvPr>
            <p:ph idx="1"/>
          </p:nvPr>
        </p:nvPicPr>
        <p:blipFill>
          <a:blip r:embed="rId2" cstate="print"/>
          <a:stretch>
            <a:fillRect/>
          </a:stretch>
        </p:blipFill>
        <p:spPr bwMode="auto">
          <a:xfrm>
            <a:off x="5286380" y="3500438"/>
            <a:ext cx="3400420" cy="2857520"/>
          </a:xfrm>
          <a:prstGeom prst="rect">
            <a:avLst/>
          </a:prstGeom>
          <a:noFill/>
          <a:ln w="9525">
            <a:noFill/>
            <a:miter lim="800000"/>
            <a:headEnd/>
            <a:tailEnd/>
          </a:ln>
        </p:spPr>
      </p:pic>
      <p:sp>
        <p:nvSpPr>
          <p:cNvPr id="9" name="Текст 8"/>
          <p:cNvSpPr>
            <a:spLocks noGrp="1"/>
          </p:cNvSpPr>
          <p:nvPr>
            <p:ph type="body" sz="half" idx="2"/>
          </p:nvPr>
        </p:nvSpPr>
        <p:spPr>
          <a:xfrm>
            <a:off x="457200" y="1571612"/>
            <a:ext cx="4829180" cy="4786346"/>
          </a:xfrm>
        </p:spPr>
        <p:txBody>
          <a:bodyPr>
            <a:normAutofit/>
          </a:bodyPr>
          <a:lstStyle/>
          <a:p>
            <a:r>
              <a:rPr lang="ru-RU" sz="2400" b="1" dirty="0" smtClean="0">
                <a:latin typeface="Times New Roman" pitchFamily="18" charset="0"/>
                <a:cs typeface="Times New Roman" pitchFamily="18" charset="0"/>
              </a:rPr>
              <a:t>5. Этап  «Книга - лучший   друг» </a:t>
            </a:r>
          </a:p>
          <a:p>
            <a:pPr lvl="0"/>
            <a:r>
              <a:rPr lang="ru-RU" sz="2000" dirty="0" smtClean="0">
                <a:latin typeface="Times New Roman" pitchFamily="18" charset="0"/>
                <a:cs typeface="Times New Roman" pitchFamily="18" charset="0"/>
              </a:rPr>
              <a:t>Чтение художественной литературы: К.Чуковский «</a:t>
            </a:r>
            <a:r>
              <a:rPr lang="ru-RU" sz="2000" dirty="0" err="1" smtClean="0">
                <a:latin typeface="Times New Roman" pitchFamily="18" charset="0"/>
                <a:cs typeface="Times New Roman" pitchFamily="18" charset="0"/>
              </a:rPr>
              <a:t>Мойдодыр</a:t>
            </a:r>
            <a:r>
              <a:rPr lang="ru-RU" sz="2000" dirty="0" smtClean="0">
                <a:latin typeface="Times New Roman" pitchFamily="18" charset="0"/>
                <a:cs typeface="Times New Roman" pitchFamily="18" charset="0"/>
              </a:rPr>
              <a:t>», «Айболит», «</a:t>
            </a:r>
            <a:r>
              <a:rPr lang="ru-RU" sz="2000" dirty="0" err="1" smtClean="0">
                <a:latin typeface="Times New Roman" pitchFamily="18" charset="0"/>
                <a:cs typeface="Times New Roman" pitchFamily="18" charset="0"/>
              </a:rPr>
              <a:t>Федорино</a:t>
            </a:r>
            <a:r>
              <a:rPr lang="ru-RU" sz="2000" dirty="0" smtClean="0">
                <a:latin typeface="Times New Roman" pitchFamily="18" charset="0"/>
                <a:cs typeface="Times New Roman" pitchFamily="18" charset="0"/>
              </a:rPr>
              <a:t> горе», В.Радченко «Олимпийский учебник», С.Прокофьев «Румяные щеки», М. Безруков «Разговор о правильном питании», Г. Зайцев «Приятного аппетита», «Крепкие – </a:t>
            </a:r>
            <a:r>
              <a:rPr lang="ru-RU" sz="2000" dirty="0" err="1" smtClean="0">
                <a:latin typeface="Times New Roman" pitchFamily="18" charset="0"/>
                <a:cs typeface="Times New Roman" pitchFamily="18" charset="0"/>
              </a:rPr>
              <a:t>крепкие</a:t>
            </a:r>
            <a:r>
              <a:rPr lang="ru-RU" sz="2000" dirty="0" smtClean="0">
                <a:latin typeface="Times New Roman" pitchFamily="18" charset="0"/>
                <a:cs typeface="Times New Roman" pitchFamily="18" charset="0"/>
              </a:rPr>
              <a:t> зубки», А. </a:t>
            </a:r>
            <a:r>
              <a:rPr lang="ru-RU" sz="2000" dirty="0" err="1" smtClean="0">
                <a:latin typeface="Times New Roman" pitchFamily="18" charset="0"/>
                <a:cs typeface="Times New Roman" pitchFamily="18" charset="0"/>
              </a:rPr>
              <a:t>Кутафин</a:t>
            </a:r>
            <a:r>
              <a:rPr lang="ru-RU" sz="2000" dirty="0" smtClean="0">
                <a:latin typeface="Times New Roman" pitchFamily="18" charset="0"/>
                <a:cs typeface="Times New Roman" pitchFamily="18" charset="0"/>
              </a:rPr>
              <a:t> «Вовкина победа», А. </a:t>
            </a:r>
            <a:r>
              <a:rPr lang="ru-RU" sz="2000" dirty="0" err="1" smtClean="0">
                <a:latin typeface="Times New Roman" pitchFamily="18" charset="0"/>
                <a:cs typeface="Times New Roman" pitchFamily="18" charset="0"/>
              </a:rPr>
              <a:t>Барто</a:t>
            </a:r>
            <a:r>
              <a:rPr lang="ru-RU" sz="2000" dirty="0" smtClean="0">
                <a:latin typeface="Times New Roman" pitchFamily="18" charset="0"/>
                <a:cs typeface="Times New Roman" pitchFamily="18" charset="0"/>
              </a:rPr>
              <a:t> «Я расту» и «Девочка чумазая».</a:t>
            </a:r>
          </a:p>
          <a:p>
            <a:pPr lvl="0"/>
            <a:r>
              <a:rPr lang="ru-RU" sz="2000" dirty="0" smtClean="0">
                <a:latin typeface="Times New Roman" pitchFamily="18" charset="0"/>
                <a:cs typeface="Times New Roman" pitchFamily="18" charset="0"/>
              </a:rPr>
              <a:t>чтение сказок про ЗОЖ</a:t>
            </a:r>
            <a:endParaRPr lang="ru-RU" sz="20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err="1" smtClean="0">
                <a:solidFill>
                  <a:srgbClr val="C00000"/>
                </a:solidFill>
              </a:rPr>
              <a:t>Физкульт</a:t>
            </a:r>
            <a:r>
              <a:rPr lang="ru-RU" b="1" i="1" dirty="0" smtClean="0">
                <a:solidFill>
                  <a:srgbClr val="C00000"/>
                </a:solidFill>
              </a:rPr>
              <a:t> – Ура!</a:t>
            </a:r>
            <a:endParaRPr lang="ru-RU" b="1" i="1" dirty="0">
              <a:solidFill>
                <a:srgbClr val="C00000"/>
              </a:solidFill>
            </a:endParaRPr>
          </a:p>
        </p:txBody>
      </p:sp>
      <p:sp>
        <p:nvSpPr>
          <p:cNvPr id="3" name="Содержимое 2"/>
          <p:cNvSpPr>
            <a:spLocks noGrp="1"/>
          </p:cNvSpPr>
          <p:nvPr>
            <p:ph idx="1"/>
          </p:nvPr>
        </p:nvSpPr>
        <p:spPr>
          <a:xfrm>
            <a:off x="457200" y="1357298"/>
            <a:ext cx="8229600" cy="4768865"/>
          </a:xfrm>
        </p:spPr>
        <p:txBody>
          <a:bodyPr>
            <a:normAutofit fontScale="55000" lnSpcReduction="20000"/>
          </a:bodyPr>
          <a:lstStyle/>
          <a:p>
            <a:pPr>
              <a:buNone/>
            </a:pPr>
            <a:r>
              <a:rPr lang="ru-RU" sz="5100" b="1" dirty="0" smtClean="0"/>
              <a:t>     6. Этап  " </a:t>
            </a:r>
            <a:r>
              <a:rPr lang="ru-RU" sz="5100" b="1" dirty="0" err="1" smtClean="0"/>
              <a:t>Физкульт</a:t>
            </a:r>
            <a:r>
              <a:rPr lang="ru-RU" sz="5100" b="1" dirty="0" smtClean="0"/>
              <a:t> - УРА"</a:t>
            </a:r>
          </a:p>
          <a:p>
            <a:pPr>
              <a:buNone/>
            </a:pPr>
            <a:r>
              <a:rPr lang="ru-RU" dirty="0" smtClean="0"/>
              <a:t> </a:t>
            </a:r>
          </a:p>
          <a:p>
            <a:pPr lvl="0"/>
            <a:r>
              <a:rPr lang="ru-RU" dirty="0" smtClean="0"/>
              <a:t>анкетирование родителей: "Спорт в вашей семье" (приложение №1)</a:t>
            </a:r>
          </a:p>
          <a:p>
            <a:pPr lvl="0"/>
            <a:r>
              <a:rPr lang="ru-RU" dirty="0" smtClean="0"/>
              <a:t>массаж </a:t>
            </a:r>
            <a:r>
              <a:rPr lang="ru-RU" dirty="0" err="1" smtClean="0"/>
              <a:t>Су-Джок</a:t>
            </a:r>
            <a:r>
              <a:rPr lang="ru-RU" dirty="0" smtClean="0"/>
              <a:t>  массажными шариками (приложение №2)</a:t>
            </a:r>
          </a:p>
          <a:p>
            <a:pPr lvl="0"/>
            <a:r>
              <a:rPr lang="ru-RU" dirty="0" smtClean="0"/>
              <a:t>комплекс оздоровительной гимнастики после сна (приложение №4)</a:t>
            </a:r>
          </a:p>
          <a:p>
            <a:pPr lvl="0"/>
            <a:r>
              <a:rPr lang="ru-RU" dirty="0" smtClean="0"/>
              <a:t>презентация для детей: «Что мы должны знать об олимпийских играх» (приложение №5)</a:t>
            </a:r>
          </a:p>
          <a:p>
            <a:pPr lvl="0"/>
            <a:r>
              <a:rPr lang="ru-RU" dirty="0" smtClean="0"/>
              <a:t>презентация для детей: « Советы доктора Айболита » что такое хорошо и что такое плохо</a:t>
            </a:r>
          </a:p>
          <a:p>
            <a:pPr lvl="0"/>
            <a:r>
              <a:rPr lang="ru-RU" dirty="0" smtClean="0"/>
              <a:t>спортивные праздники и развлечения в течение года</a:t>
            </a:r>
          </a:p>
          <a:p>
            <a:pPr lvl="0"/>
            <a:r>
              <a:rPr lang="ru-RU" dirty="0" smtClean="0"/>
              <a:t>спортивные развлечения «Праздник снега»  «Мои </a:t>
            </a:r>
          </a:p>
          <a:p>
            <a:pPr lvl="0"/>
            <a:r>
              <a:rPr lang="ru-RU" dirty="0" smtClean="0"/>
              <a:t>любимые герои сказок» (по сказкам А.С.Пушкина)   </a:t>
            </a:r>
          </a:p>
          <a:p>
            <a:pPr lvl="0"/>
            <a:r>
              <a:rPr lang="ru-RU" dirty="0" smtClean="0"/>
              <a:t>« День бегуна »  </a:t>
            </a:r>
          </a:p>
          <a:p>
            <a:pPr lvl="0"/>
            <a:r>
              <a:rPr lang="ru-RU" dirty="0" smtClean="0"/>
              <a:t>Консультации для родителей: (приложение №3)                       </a:t>
            </a:r>
          </a:p>
          <a:p>
            <a:pPr>
              <a:buNone/>
            </a:pPr>
            <a:r>
              <a:rPr lang="ru-RU" dirty="0" smtClean="0"/>
              <a:t>      «Заряд энергии и бодрости с самого утра»       </a:t>
            </a:r>
          </a:p>
          <a:p>
            <a:pPr>
              <a:buNone/>
            </a:pPr>
            <a:r>
              <a:rPr lang="ru-RU" dirty="0" smtClean="0"/>
              <a:t>      «Физкультура должна быть в радость!»</a:t>
            </a:r>
          </a:p>
          <a:p>
            <a:pPr>
              <a:buNone/>
            </a:pPr>
            <a:r>
              <a:rPr lang="ru-RU" dirty="0" smtClean="0"/>
              <a:t>       «</a:t>
            </a:r>
            <a:r>
              <a:rPr lang="ru-RU" i="1" dirty="0" smtClean="0"/>
              <a:t>Двигательная культура в семье</a:t>
            </a:r>
            <a:r>
              <a:rPr lang="ru-RU" dirty="0" smtClean="0"/>
              <a:t>»</a:t>
            </a:r>
            <a:endParaRPr lang="ru-RU" dirty="0"/>
          </a:p>
        </p:txBody>
      </p:sp>
      <p:pic>
        <p:nvPicPr>
          <p:cNvPr id="4" name="Рисунок 3" descr="http://ds5ishim.ru/sites/default/files/15168276.png"/>
          <p:cNvPicPr/>
          <p:nvPr/>
        </p:nvPicPr>
        <p:blipFill>
          <a:blip r:embed="rId2" cstate="print"/>
          <a:srcRect/>
          <a:stretch>
            <a:fillRect/>
          </a:stretch>
        </p:blipFill>
        <p:spPr bwMode="auto">
          <a:xfrm>
            <a:off x="6429388" y="3786190"/>
            <a:ext cx="2357454" cy="2571767"/>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err="1" smtClean="0">
                <a:solidFill>
                  <a:srgbClr val="C00000"/>
                </a:solidFill>
              </a:rPr>
              <a:t>Здоровячок</a:t>
            </a:r>
            <a:endParaRPr lang="ru-RU" b="1" i="1" dirty="0">
              <a:solidFill>
                <a:srgbClr val="C00000"/>
              </a:solidFill>
            </a:endParaRPr>
          </a:p>
        </p:txBody>
      </p:sp>
      <p:sp>
        <p:nvSpPr>
          <p:cNvPr id="3" name="Содержимое 2"/>
          <p:cNvSpPr>
            <a:spLocks noGrp="1"/>
          </p:cNvSpPr>
          <p:nvPr>
            <p:ph idx="1"/>
          </p:nvPr>
        </p:nvSpPr>
        <p:spPr/>
        <p:txBody>
          <a:bodyPr>
            <a:normAutofit/>
          </a:bodyPr>
          <a:lstStyle/>
          <a:p>
            <a:pPr>
              <a:buNone/>
            </a:pPr>
            <a:r>
              <a:rPr lang="ru-RU" b="1" dirty="0" smtClean="0"/>
              <a:t>          III этап - заключительный</a:t>
            </a:r>
            <a:endParaRPr lang="ru-RU" dirty="0" smtClean="0"/>
          </a:p>
          <a:p>
            <a:pPr lvl="1">
              <a:buNone/>
            </a:pPr>
            <a:r>
              <a:rPr lang="ru-RU" dirty="0" smtClean="0"/>
              <a:t>  </a:t>
            </a:r>
            <a:r>
              <a:rPr lang="ru-RU" sz="2400" dirty="0" smtClean="0">
                <a:latin typeface="Times New Roman" pitchFamily="18" charset="0"/>
                <a:cs typeface="Times New Roman" pitchFamily="18" charset="0"/>
              </a:rPr>
              <a:t>Подведение итогов в реализации проекта       </a:t>
            </a:r>
          </a:p>
          <a:p>
            <a:pPr lvl="1">
              <a:buNone/>
            </a:pPr>
            <a:r>
              <a:rPr lang="ru-RU" sz="2400" dirty="0" smtClean="0">
                <a:latin typeface="Times New Roman" pitchFamily="18" charset="0"/>
                <a:cs typeface="Times New Roman" pitchFamily="18" charset="0"/>
              </a:rPr>
              <a:t>   Методический продукт - «Презентация проекта     «</a:t>
            </a:r>
            <a:r>
              <a:rPr lang="ru-RU" sz="2400" dirty="0" err="1" smtClean="0">
                <a:latin typeface="Times New Roman" pitchFamily="18" charset="0"/>
                <a:cs typeface="Times New Roman" pitchFamily="18" charset="0"/>
              </a:rPr>
              <a:t>Здоровячок</a:t>
            </a:r>
            <a:r>
              <a:rPr lang="ru-RU" sz="2400" dirty="0" smtClean="0">
                <a:latin typeface="Times New Roman" pitchFamily="18" charset="0"/>
                <a:cs typeface="Times New Roman" pitchFamily="18" charset="0"/>
              </a:rPr>
              <a:t> »</a:t>
            </a:r>
          </a:p>
          <a:p>
            <a:pPr lvl="1">
              <a:buNone/>
            </a:pPr>
            <a:r>
              <a:rPr lang="ru-RU" sz="2400" dirty="0" smtClean="0">
                <a:latin typeface="Times New Roman" pitchFamily="18" charset="0"/>
                <a:cs typeface="Times New Roman" pitchFamily="18" charset="0"/>
              </a:rPr>
              <a:t>   Итоговый продукт – родительское собрание «За    	здоровьем всей семьёй».</a:t>
            </a:r>
          </a:p>
          <a:p>
            <a:pPr lvl="1">
              <a:buNone/>
            </a:pPr>
            <a:r>
              <a:rPr lang="ru-RU" sz="2400" dirty="0" smtClean="0">
                <a:latin typeface="Times New Roman" pitchFamily="18" charset="0"/>
                <a:cs typeface="Times New Roman" pitchFamily="18" charset="0"/>
              </a:rPr>
              <a:t>    Приобретения опыта работы с родителями воспитанников</a:t>
            </a:r>
          </a:p>
          <a:p>
            <a:pPr lvl="1">
              <a:buNone/>
            </a:pPr>
            <a:r>
              <a:rPr lang="ru-RU" sz="2400" dirty="0" smtClean="0">
                <a:latin typeface="Times New Roman" pitchFamily="18" charset="0"/>
                <a:cs typeface="Times New Roman" pitchFamily="18" charset="0"/>
              </a:rPr>
              <a:t>   Пополнение развивающей среды - консультация для родителей виде книжки раскладушки</a:t>
            </a:r>
            <a:endParaRPr lang="ru-RU" sz="24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472386" cy="798496"/>
          </a:xfrm>
        </p:spPr>
        <p:txBody>
          <a:bodyPr>
            <a:normAutofit/>
          </a:bodyPr>
          <a:lstStyle/>
          <a:p>
            <a:pPr algn="ctr"/>
            <a:r>
              <a:rPr lang="ru-RU" sz="4400" dirty="0" smtClean="0">
                <a:latin typeface="Times New Roman" pitchFamily="18" charset="0"/>
                <a:cs typeface="Times New Roman" pitchFamily="18" charset="0"/>
              </a:rPr>
              <a:t>Актуальность</a:t>
            </a:r>
            <a:r>
              <a:rPr lang="ru-RU" sz="4400" dirty="0" smtClean="0"/>
              <a:t> темы </a:t>
            </a:r>
            <a:endParaRPr lang="ru-RU" sz="4400" dirty="0">
              <a:solidFill>
                <a:srgbClr val="C00000"/>
              </a:solidFill>
            </a:endParaRPr>
          </a:p>
        </p:txBody>
      </p:sp>
      <p:sp>
        <p:nvSpPr>
          <p:cNvPr id="3" name="Содержимое 2"/>
          <p:cNvSpPr>
            <a:spLocks noGrp="1"/>
          </p:cNvSpPr>
          <p:nvPr>
            <p:ph idx="1"/>
          </p:nvPr>
        </p:nvSpPr>
        <p:spPr>
          <a:xfrm>
            <a:off x="5286380" y="273050"/>
            <a:ext cx="3500462" cy="5853113"/>
          </a:xfrm>
        </p:spPr>
        <p:txBody>
          <a:bodyPr>
            <a:normAutofit/>
          </a:bodyPr>
          <a:lstStyle/>
          <a:p>
            <a:pPr>
              <a:buNone/>
            </a:pPr>
            <a:r>
              <a:rPr lang="ru-RU" sz="2400" b="1" dirty="0" smtClean="0"/>
              <a:t>                     </a:t>
            </a:r>
            <a:r>
              <a:rPr lang="ru-RU" sz="2400" dirty="0" smtClean="0"/>
              <a:t> </a:t>
            </a:r>
            <a:r>
              <a:rPr lang="ru-RU" sz="2800" dirty="0" smtClean="0"/>
              <a:t>                                    </a:t>
            </a:r>
            <a:endParaRPr lang="ru-RU" sz="2800" dirty="0"/>
          </a:p>
        </p:txBody>
      </p:sp>
      <p:sp>
        <p:nvSpPr>
          <p:cNvPr id="4" name="Текст 3"/>
          <p:cNvSpPr>
            <a:spLocks noGrp="1"/>
          </p:cNvSpPr>
          <p:nvPr>
            <p:ph type="body" sz="half" idx="2"/>
          </p:nvPr>
        </p:nvSpPr>
        <p:spPr>
          <a:xfrm>
            <a:off x="457200" y="1000108"/>
            <a:ext cx="8258204" cy="5357850"/>
          </a:xfrm>
        </p:spPr>
        <p:txBody>
          <a:bodyPr>
            <a:noAutofit/>
          </a:bodyPr>
          <a:lstStyle/>
          <a:p>
            <a:r>
              <a:rPr lang="ru-RU" sz="2000" dirty="0" smtClean="0">
                <a:latin typeface="Times New Roman" pitchFamily="18" charset="0"/>
                <a:cs typeface="Times New Roman" pitchFamily="18" charset="0"/>
              </a:rPr>
              <a:t>    В настоящее время основной проблемой дошкольного детства является слабое физическое развитие детей при поступлении в детский сад. Общая картина такова: дети испытывают "двигательный дефицит", задерживается возрастное развитие быстроты, ловкости, координации движений, выносливости, гибкости и силы. Дети имеют излишний вес, нарушения осанки, вследствие чего визуально у них наблюдается неуклюжесть, мешковатость, жестикуляция и мимика вялая, при ходьбе волочат за собой ноги, чувствуется скованность, неуверенность, голова опущена, нет гордости в осанки.</a:t>
            </a:r>
          </a:p>
          <a:p>
            <a:r>
              <a:rPr lang="ru-RU" sz="2000" dirty="0" smtClean="0">
                <a:latin typeface="Times New Roman" pitchFamily="18" charset="0"/>
                <a:cs typeface="Times New Roman" pitchFamily="18" charset="0"/>
              </a:rPr>
              <a:t>   Здоровье детей будет сохраняться, укрепляться и развиваться, а физические качества будут эффективно совершенствоваться при условии, если будет разработана система работы с детьми и их родителями по физическому воспитанию и оздоровлению с использованием инновационных здоровье сберегающих технологий, новых активных форм работы с родителями по формированию привычки к здоровому образу жизни. Поэтому, нами был разработан проект «</a:t>
            </a:r>
            <a:r>
              <a:rPr lang="ru-RU" sz="2000" dirty="0" err="1" smtClean="0">
                <a:latin typeface="Times New Roman" pitchFamily="18" charset="0"/>
                <a:cs typeface="Times New Roman" pitchFamily="18" charset="0"/>
              </a:rPr>
              <a:t>Здоровячок</a:t>
            </a:r>
            <a:r>
              <a:rPr lang="ru-RU" sz="2000" dirty="0" smtClean="0">
                <a:latin typeface="Times New Roman" pitchFamily="18" charset="0"/>
                <a:cs typeface="Times New Roman" pitchFamily="18" charset="0"/>
              </a:rPr>
              <a:t>». </a:t>
            </a:r>
          </a:p>
          <a:p>
            <a:r>
              <a:rPr lang="ru-RU" sz="2000" dirty="0" smtClean="0">
                <a:latin typeface="Times New Roman" pitchFamily="18" charset="0"/>
                <a:cs typeface="Times New Roman" pitchFamily="18" charset="0"/>
              </a:rPr>
              <a:t>Где дети являются главными участниками.</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solidFill>
                  <a:srgbClr val="C00000"/>
                </a:solidFill>
              </a:rPr>
              <a:t>СПАСИБО  ЗА  ВНИМАНИЕ</a:t>
            </a:r>
            <a:endParaRPr lang="ru-RU" b="1" u="sng" dirty="0">
              <a:solidFill>
                <a:srgbClr val="C00000"/>
              </a:solidFill>
            </a:endParaRPr>
          </a:p>
        </p:txBody>
      </p:sp>
      <p:sp>
        <p:nvSpPr>
          <p:cNvPr id="3" name="Содержимое 2"/>
          <p:cNvSpPr>
            <a:spLocks noGrp="1"/>
          </p:cNvSpPr>
          <p:nvPr>
            <p:ph idx="1"/>
          </p:nvPr>
        </p:nvSpPr>
        <p:spPr/>
        <p:txBody>
          <a:bodyPr>
            <a:normAutofit/>
          </a:bodyPr>
          <a:lstStyle/>
          <a:p>
            <a:pPr algn="ctr"/>
            <a:r>
              <a:rPr lang="ru-RU" sz="3600" dirty="0" smtClean="0">
                <a:solidFill>
                  <a:srgbClr val="7030A0"/>
                </a:solidFill>
                <a:latin typeface="Times New Roman" pitchFamily="18" charset="0"/>
                <a:cs typeface="Times New Roman" pitchFamily="18" charset="0"/>
              </a:rPr>
              <a:t>Желаем вам цвести, расти, </a:t>
            </a:r>
          </a:p>
          <a:p>
            <a:pPr algn="ctr"/>
            <a:r>
              <a:rPr lang="ru-RU" sz="3600" dirty="0" smtClean="0">
                <a:solidFill>
                  <a:srgbClr val="7030A0"/>
                </a:solidFill>
                <a:latin typeface="Times New Roman" pitchFamily="18" charset="0"/>
                <a:cs typeface="Times New Roman" pitchFamily="18" charset="0"/>
              </a:rPr>
              <a:t>Копить, крепить здоровье. </a:t>
            </a:r>
          </a:p>
          <a:p>
            <a:pPr algn="ctr"/>
            <a:r>
              <a:rPr lang="ru-RU" sz="3600" dirty="0" smtClean="0">
                <a:solidFill>
                  <a:srgbClr val="7030A0"/>
                </a:solidFill>
                <a:latin typeface="Times New Roman" pitchFamily="18" charset="0"/>
                <a:cs typeface="Times New Roman" pitchFamily="18" charset="0"/>
              </a:rPr>
              <a:t>Оно для дальнего пути</a:t>
            </a:r>
          </a:p>
          <a:p>
            <a:pPr algn="ctr"/>
            <a:r>
              <a:rPr lang="ru-RU" sz="3600" dirty="0" smtClean="0">
                <a:solidFill>
                  <a:srgbClr val="7030A0"/>
                </a:solidFill>
                <a:latin typeface="Times New Roman" pitchFamily="18" charset="0"/>
                <a:cs typeface="Times New Roman" pitchFamily="18" charset="0"/>
              </a:rPr>
              <a:t> Главнейшее условие.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941372"/>
          </a:xfrm>
        </p:spPr>
        <p:txBody>
          <a:bodyPr>
            <a:normAutofit/>
          </a:bodyPr>
          <a:lstStyle/>
          <a:p>
            <a:r>
              <a:rPr lang="ru-RU" sz="3200" b="0" dirty="0" smtClean="0"/>
              <a:t>        </a:t>
            </a:r>
            <a:r>
              <a:rPr lang="ru-RU" sz="3200" i="1" dirty="0" err="1" smtClean="0">
                <a:solidFill>
                  <a:srgbClr val="C00000"/>
                </a:solidFill>
              </a:rPr>
              <a:t>Здоровячок</a:t>
            </a:r>
            <a:endParaRPr lang="ru-RU" sz="3200" i="1" dirty="0">
              <a:solidFill>
                <a:srgbClr val="C00000"/>
              </a:solidFill>
            </a:endParaRPr>
          </a:p>
        </p:txBody>
      </p:sp>
      <p:sp>
        <p:nvSpPr>
          <p:cNvPr id="3" name="Содержимое 2"/>
          <p:cNvSpPr>
            <a:spLocks noGrp="1"/>
          </p:cNvSpPr>
          <p:nvPr>
            <p:ph idx="1"/>
          </p:nvPr>
        </p:nvSpPr>
        <p:spPr>
          <a:xfrm>
            <a:off x="3575050" y="642918"/>
            <a:ext cx="5283230" cy="6215082"/>
          </a:xfrm>
        </p:spPr>
        <p:txBody>
          <a:bodyPr>
            <a:noAutofit/>
          </a:bodyPr>
          <a:lstStyle/>
          <a:p>
            <a:r>
              <a:rPr lang="ru-RU" sz="1800" dirty="0" smtClean="0">
                <a:latin typeface="Times New Roman" pitchFamily="18" charset="0"/>
                <a:cs typeface="Times New Roman" pitchFamily="18" charset="0"/>
              </a:rPr>
              <a:t>Здоровье сберегающая образовательная среда включает в себя следующие компоненты:</a:t>
            </a:r>
          </a:p>
          <a:p>
            <a:pPr lvl="0"/>
            <a:r>
              <a:rPr lang="ru-RU" sz="1800" dirty="0" smtClean="0">
                <a:latin typeface="Times New Roman" pitchFamily="18" charset="0"/>
                <a:cs typeface="Times New Roman" pitchFamily="18" charset="0"/>
              </a:rPr>
              <a:t>Оптимизация санитарно-гигиенических условий воспитания и обучения.</a:t>
            </a:r>
          </a:p>
          <a:p>
            <a:pPr lvl="0"/>
            <a:r>
              <a:rPr lang="ru-RU" sz="1800" dirty="0" smtClean="0">
                <a:latin typeface="Times New Roman" pitchFamily="18" charset="0"/>
                <a:cs typeface="Times New Roman" pitchFamily="18" charset="0"/>
              </a:rPr>
              <a:t>Рациональная организация учебно-воспитательного процесса и режима учебной нагрузки.</a:t>
            </a:r>
          </a:p>
          <a:p>
            <a:pPr lvl="0"/>
            <a:r>
              <a:rPr lang="ru-RU" sz="1800" dirty="0" smtClean="0">
                <a:latin typeface="Times New Roman" pitchFamily="18" charset="0"/>
                <a:cs typeface="Times New Roman" pitchFamily="18" charset="0"/>
              </a:rPr>
              <a:t>Обеспечение полноценного питания детей в дошкольном образовательном учреждении.</a:t>
            </a:r>
          </a:p>
          <a:p>
            <a:pPr lvl="0"/>
            <a:r>
              <a:rPr lang="ru-RU" sz="1800" dirty="0" smtClean="0">
                <a:latin typeface="Times New Roman" pitchFamily="18" charset="0"/>
                <a:cs typeface="Times New Roman" pitchFamily="18" charset="0"/>
              </a:rPr>
              <a:t>Совершенствование системы физического воспитания.</a:t>
            </a:r>
          </a:p>
          <a:p>
            <a:pPr lvl="0"/>
            <a:r>
              <a:rPr lang="ru-RU" sz="1800" dirty="0" smtClean="0">
                <a:latin typeface="Times New Roman" pitchFamily="18" charset="0"/>
                <a:cs typeface="Times New Roman" pitchFamily="18" charset="0"/>
              </a:rPr>
              <a:t>Обеспечение психологического комфорта всем участникам образовательного процесса.</a:t>
            </a:r>
          </a:p>
          <a:p>
            <a:pPr lvl="0"/>
            <a:r>
              <a:rPr lang="ru-RU" sz="1800" dirty="0" smtClean="0">
                <a:latin typeface="Times New Roman" pitchFamily="18" charset="0"/>
                <a:cs typeface="Times New Roman" pitchFamily="18" charset="0"/>
              </a:rPr>
              <a:t>Использование </a:t>
            </a:r>
            <a:r>
              <a:rPr lang="ru-RU" sz="1800" dirty="0" err="1" smtClean="0">
                <a:latin typeface="Times New Roman" pitchFamily="18" charset="0"/>
                <a:cs typeface="Times New Roman" pitchFamily="18" charset="0"/>
              </a:rPr>
              <a:t>здоровьесберегающих</a:t>
            </a:r>
            <a:r>
              <a:rPr lang="ru-RU" sz="1800" dirty="0" smtClean="0">
                <a:latin typeface="Times New Roman" pitchFamily="18" charset="0"/>
                <a:cs typeface="Times New Roman" pitchFamily="18" charset="0"/>
              </a:rPr>
              <a:t> образовательных технологий.</a:t>
            </a:r>
          </a:p>
          <a:p>
            <a:pPr lvl="0"/>
            <a:r>
              <a:rPr lang="ru-RU" sz="1800" dirty="0" smtClean="0">
                <a:latin typeface="Times New Roman" pitchFamily="18" charset="0"/>
                <a:cs typeface="Times New Roman" pitchFamily="18" charset="0"/>
              </a:rPr>
              <a:t>Интеграция в учебно-воспитательный процесс оздоровительных мероприятий.</a:t>
            </a:r>
          </a:p>
          <a:p>
            <a:pPr lvl="0"/>
            <a:r>
              <a:rPr lang="ru-RU" sz="1800" dirty="0" smtClean="0">
                <a:latin typeface="Times New Roman" pitchFamily="18" charset="0"/>
                <a:cs typeface="Times New Roman" pitchFamily="18" charset="0"/>
              </a:rPr>
              <a:t>Проведение мониторинга здоровья.</a:t>
            </a:r>
            <a:endParaRPr lang="ru-RU" sz="1800" dirty="0">
              <a:latin typeface="Times New Roman" pitchFamily="18" charset="0"/>
              <a:cs typeface="Times New Roman" pitchFamily="18" charset="0"/>
            </a:endParaRPr>
          </a:p>
        </p:txBody>
      </p:sp>
      <p:sp>
        <p:nvSpPr>
          <p:cNvPr id="4" name="Текст 3"/>
          <p:cNvSpPr>
            <a:spLocks noGrp="1"/>
          </p:cNvSpPr>
          <p:nvPr>
            <p:ph type="body" sz="half" idx="2"/>
          </p:nvPr>
        </p:nvSpPr>
        <p:spPr/>
        <p:txBody>
          <a:bodyPr/>
          <a:lstStyle/>
          <a:p>
            <a:endParaRPr lang="ru-RU" dirty="0"/>
          </a:p>
        </p:txBody>
      </p:sp>
      <p:pic>
        <p:nvPicPr>
          <p:cNvPr id="5" name="Рисунок 4" descr="Ð Ð¸ÑÑÐ½ÐºÐ¸ Ð¸ Ð¸Ð»Ð»ÑÑÑÑÐ°ÑÐ¸Ð¸ Ð½Ð° ÑÑÑÐ±Ð¾Ð»ÑÐ½ÑÑ ÑÐµÐ¼Ð°ÑÐ¸ÐºÑ. "/>
          <p:cNvPicPr/>
          <p:nvPr/>
        </p:nvPicPr>
        <p:blipFill>
          <a:blip r:embed="rId2" cstate="print"/>
          <a:srcRect/>
          <a:stretch>
            <a:fillRect/>
          </a:stretch>
        </p:blipFill>
        <p:spPr bwMode="auto">
          <a:xfrm>
            <a:off x="500034" y="1357298"/>
            <a:ext cx="3000396" cy="478634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785794"/>
            <a:ext cx="7772400" cy="5500726"/>
          </a:xfrm>
        </p:spPr>
        <p:txBody>
          <a:bodyPr>
            <a:normAutofit/>
          </a:bodyPr>
          <a:lstStyle/>
          <a:p>
            <a:pPr algn="ctr"/>
            <a:r>
              <a:rPr lang="ru-RU" sz="2000" dirty="0" smtClean="0"/>
              <a:t>Тип  проекта</a:t>
            </a:r>
            <a:endParaRPr lang="ru-RU" sz="2000" dirty="0"/>
          </a:p>
        </p:txBody>
      </p:sp>
      <p:sp>
        <p:nvSpPr>
          <p:cNvPr id="3" name="Текст 2"/>
          <p:cNvSpPr>
            <a:spLocks noGrp="1"/>
          </p:cNvSpPr>
          <p:nvPr>
            <p:ph type="body" idx="1"/>
          </p:nvPr>
        </p:nvSpPr>
        <p:spPr>
          <a:xfrm>
            <a:off x="642910" y="642918"/>
            <a:ext cx="7772400" cy="5643602"/>
          </a:xfrm>
        </p:spPr>
        <p:txBody>
          <a:bodyPr>
            <a:normAutofit fontScale="62500" lnSpcReduction="20000"/>
          </a:bodyPr>
          <a:lstStyle/>
          <a:p>
            <a:r>
              <a:rPr lang="en-US" sz="4800" u="sng" dirty="0" smtClean="0">
                <a:solidFill>
                  <a:srgbClr val="FF0000"/>
                </a:solidFill>
              </a:rPr>
              <a:t/>
            </a:r>
            <a:br>
              <a:rPr lang="en-US" sz="4800" u="sng" dirty="0" smtClean="0">
                <a:solidFill>
                  <a:srgbClr val="FF0000"/>
                </a:solidFill>
              </a:rPr>
            </a:br>
            <a:r>
              <a:rPr lang="ru-RU" sz="4800" dirty="0" smtClean="0">
                <a:solidFill>
                  <a:schemeClr val="tx1">
                    <a:lumMod val="95000"/>
                    <a:lumOff val="5000"/>
                  </a:schemeClr>
                </a:solidFill>
              </a:rPr>
              <a:t>                            долгосрочный</a:t>
            </a:r>
          </a:p>
          <a:p>
            <a:endParaRPr lang="ru-RU" sz="4800" dirty="0" smtClean="0">
              <a:solidFill>
                <a:schemeClr val="tx1">
                  <a:lumMod val="95000"/>
                  <a:lumOff val="5000"/>
                </a:schemeClr>
              </a:solidFill>
            </a:endParaRPr>
          </a:p>
          <a:p>
            <a:r>
              <a:rPr lang="ru-RU" sz="4800" dirty="0" smtClean="0">
                <a:solidFill>
                  <a:schemeClr val="tx1">
                    <a:lumMod val="95000"/>
                    <a:lumOff val="5000"/>
                  </a:schemeClr>
                </a:solidFill>
              </a:rPr>
              <a:t>                        </a:t>
            </a:r>
            <a:r>
              <a:rPr lang="ru-RU" dirty="0" smtClean="0">
                <a:solidFill>
                  <a:schemeClr val="tx1">
                    <a:lumMod val="95000"/>
                    <a:lumOff val="5000"/>
                  </a:schemeClr>
                </a:solidFill>
              </a:rPr>
              <a:t> </a:t>
            </a:r>
            <a:r>
              <a:rPr lang="ru-RU" sz="4800" u="sng" dirty="0" smtClean="0">
                <a:solidFill>
                  <a:srgbClr val="FF0000"/>
                </a:solidFill>
              </a:rPr>
              <a:t/>
            </a:r>
            <a:br>
              <a:rPr lang="ru-RU" sz="4800" u="sng" dirty="0" smtClean="0">
                <a:solidFill>
                  <a:srgbClr val="FF0000"/>
                </a:solidFill>
              </a:rPr>
            </a:br>
            <a:r>
              <a:rPr lang="ru-RU" sz="4800" dirty="0" smtClean="0">
                <a:solidFill>
                  <a:srgbClr val="FF0000"/>
                </a:solidFill>
              </a:rPr>
              <a:t> </a:t>
            </a:r>
            <a:r>
              <a:rPr lang="ru-RU" sz="2900" b="1" dirty="0" smtClean="0">
                <a:solidFill>
                  <a:srgbClr val="C00000"/>
                </a:solidFill>
                <a:latin typeface="Times New Roman" pitchFamily="18" charset="0"/>
                <a:cs typeface="Times New Roman" pitchFamily="18" charset="0"/>
              </a:rPr>
              <a:t>Участники проекта</a:t>
            </a:r>
            <a:r>
              <a:rPr lang="ru-RU" sz="2900" dirty="0" smtClean="0">
                <a:solidFill>
                  <a:srgbClr val="C00000"/>
                </a:solidFill>
                <a:latin typeface="Times New Roman" pitchFamily="18" charset="0"/>
                <a:cs typeface="Times New Roman" pitchFamily="18" charset="0"/>
              </a:rPr>
              <a:t>:  </a:t>
            </a:r>
            <a:r>
              <a:rPr lang="ru-RU" sz="2900" dirty="0" smtClean="0">
                <a:solidFill>
                  <a:schemeClr val="tx1">
                    <a:lumMod val="95000"/>
                    <a:lumOff val="5000"/>
                  </a:schemeClr>
                </a:solidFill>
                <a:latin typeface="Times New Roman" pitchFamily="18" charset="0"/>
                <a:cs typeface="Times New Roman" pitchFamily="18" charset="0"/>
              </a:rPr>
              <a:t>Воспитатели</a:t>
            </a:r>
            <a:r>
              <a:rPr lang="en-US" sz="2900" dirty="0" smtClean="0">
                <a:solidFill>
                  <a:schemeClr val="tx1">
                    <a:lumMod val="95000"/>
                    <a:lumOff val="5000"/>
                  </a:schemeClr>
                </a:solidFill>
                <a:latin typeface="Times New Roman" pitchFamily="18" charset="0"/>
                <a:cs typeface="Times New Roman" pitchFamily="18" charset="0"/>
              </a:rPr>
              <a:t>,</a:t>
            </a:r>
            <a:r>
              <a:rPr lang="ru-RU" sz="2900" dirty="0" smtClean="0">
                <a:solidFill>
                  <a:schemeClr val="tx1">
                    <a:lumMod val="95000"/>
                    <a:lumOff val="5000"/>
                  </a:schemeClr>
                </a:solidFill>
                <a:latin typeface="Times New Roman" pitchFamily="18" charset="0"/>
                <a:cs typeface="Times New Roman" pitchFamily="18" charset="0"/>
              </a:rPr>
              <a:t> инструктор по физической   культуре</a:t>
            </a:r>
            <a:r>
              <a:rPr lang="en-US" sz="2900" dirty="0" smtClean="0">
                <a:solidFill>
                  <a:schemeClr val="tx1">
                    <a:lumMod val="95000"/>
                    <a:lumOff val="5000"/>
                  </a:schemeClr>
                </a:solidFill>
                <a:latin typeface="Times New Roman" pitchFamily="18" charset="0"/>
                <a:cs typeface="Times New Roman" pitchFamily="18" charset="0"/>
              </a:rPr>
              <a:t>,</a:t>
            </a:r>
            <a:r>
              <a:rPr lang="ru-RU" sz="2900" dirty="0" smtClean="0">
                <a:solidFill>
                  <a:schemeClr val="tx1">
                    <a:lumMod val="95000"/>
                    <a:lumOff val="5000"/>
                  </a:schemeClr>
                </a:solidFill>
                <a:latin typeface="Times New Roman" pitchFamily="18" charset="0"/>
                <a:cs typeface="Times New Roman" pitchFamily="18" charset="0"/>
              </a:rPr>
              <a:t>  дети старшей   группы  и  родители.</a:t>
            </a:r>
            <a:r>
              <a:rPr lang="ru-RU" sz="2900" dirty="0" smtClean="0">
                <a:latin typeface="Times New Roman" pitchFamily="18" charset="0"/>
                <a:cs typeface="Times New Roman" pitchFamily="18" charset="0"/>
              </a:rPr>
              <a:t/>
            </a:r>
            <a:br>
              <a:rPr lang="ru-RU" sz="2900" dirty="0" smtClean="0">
                <a:latin typeface="Times New Roman" pitchFamily="18" charset="0"/>
                <a:cs typeface="Times New Roman" pitchFamily="18" charset="0"/>
              </a:rPr>
            </a:br>
            <a:r>
              <a:rPr lang="ru-RU" sz="2900" b="1" dirty="0" smtClean="0">
                <a:solidFill>
                  <a:srgbClr val="C00000"/>
                </a:solidFill>
                <a:latin typeface="Times New Roman" pitchFamily="18" charset="0"/>
                <a:cs typeface="Times New Roman" pitchFamily="18" charset="0"/>
              </a:rPr>
              <a:t>Ожидаемые результаты</a:t>
            </a:r>
            <a:r>
              <a:rPr lang="ru-RU" sz="2900" u="sng" dirty="0" smtClean="0">
                <a:solidFill>
                  <a:srgbClr val="C00000"/>
                </a:solidFill>
                <a:latin typeface="Times New Roman" pitchFamily="18" charset="0"/>
                <a:cs typeface="Times New Roman" pitchFamily="18" charset="0"/>
              </a:rPr>
              <a:t>: </a:t>
            </a:r>
            <a:r>
              <a:rPr lang="ru-RU" sz="2900" u="sng" dirty="0" smtClean="0">
                <a:solidFill>
                  <a:srgbClr val="FF0000"/>
                </a:solidFill>
                <a:latin typeface="Times New Roman" pitchFamily="18" charset="0"/>
                <a:cs typeface="Times New Roman" pitchFamily="18" charset="0"/>
              </a:rPr>
              <a:t/>
            </a:r>
            <a:br>
              <a:rPr lang="ru-RU" sz="2900" u="sng" dirty="0" smtClean="0">
                <a:solidFill>
                  <a:srgbClr val="FF0000"/>
                </a:solidFill>
                <a:latin typeface="Times New Roman" pitchFamily="18" charset="0"/>
                <a:cs typeface="Times New Roman" pitchFamily="18" charset="0"/>
              </a:rPr>
            </a:br>
            <a:r>
              <a:rPr lang="ru-RU" sz="2900" dirty="0" smtClean="0">
                <a:solidFill>
                  <a:schemeClr val="tx1">
                    <a:lumMod val="95000"/>
                    <a:lumOff val="5000"/>
                  </a:schemeClr>
                </a:solidFill>
                <a:latin typeface="Times New Roman" pitchFamily="18" charset="0"/>
                <a:cs typeface="Times New Roman" pitchFamily="18" charset="0"/>
              </a:rPr>
              <a:t>1. </a:t>
            </a:r>
            <a:r>
              <a:rPr lang="ru-RU" sz="2900" u="sng" dirty="0" smtClean="0">
                <a:solidFill>
                  <a:schemeClr val="tx1"/>
                </a:solidFill>
                <a:latin typeface="Times New Roman" pitchFamily="18" charset="0"/>
                <a:cs typeface="Times New Roman" pitchFamily="18" charset="0"/>
              </a:rPr>
              <a:t>Родители:</a:t>
            </a:r>
            <a:endParaRPr lang="ru-RU" sz="2900" dirty="0" smtClean="0">
              <a:solidFill>
                <a:schemeClr val="tx1"/>
              </a:solidFill>
              <a:latin typeface="Times New Roman" pitchFamily="18" charset="0"/>
              <a:cs typeface="Times New Roman" pitchFamily="18" charset="0"/>
            </a:endParaRPr>
          </a:p>
          <a:p>
            <a:pPr lvl="0"/>
            <a:r>
              <a:rPr lang="ru-RU" sz="2900" dirty="0" smtClean="0">
                <a:solidFill>
                  <a:schemeClr val="tx1"/>
                </a:solidFill>
                <a:latin typeface="Times New Roman" pitchFamily="18" charset="0"/>
                <a:cs typeface="Times New Roman" pitchFamily="18" charset="0"/>
              </a:rPr>
              <a:t>обогащение детско-родительских отношений в совместной физкультурной деятельности;</a:t>
            </a:r>
          </a:p>
          <a:p>
            <a:pPr lvl="0"/>
            <a:r>
              <a:rPr lang="ru-RU" sz="2900" dirty="0" smtClean="0">
                <a:solidFill>
                  <a:schemeClr val="tx1"/>
                </a:solidFill>
                <a:latin typeface="Times New Roman" pitchFamily="18" charset="0"/>
                <a:cs typeface="Times New Roman" pitchFamily="18" charset="0"/>
              </a:rPr>
              <a:t>повышение интереса к жизни детского сада;  </a:t>
            </a:r>
          </a:p>
          <a:p>
            <a:pPr lvl="0"/>
            <a:r>
              <a:rPr lang="ru-RU" sz="2900" dirty="0" smtClean="0">
                <a:solidFill>
                  <a:schemeClr val="tx1"/>
                </a:solidFill>
                <a:latin typeface="Times New Roman" pitchFamily="18" charset="0"/>
                <a:cs typeface="Times New Roman" pitchFamily="18" charset="0"/>
              </a:rPr>
              <a:t>повышение физкультурно-оздоровительной грамотности родителей.</a:t>
            </a:r>
          </a:p>
          <a:p>
            <a:r>
              <a:rPr lang="ru-RU" sz="2900" u="sng" dirty="0" smtClean="0">
                <a:solidFill>
                  <a:schemeClr val="tx1"/>
                </a:solidFill>
                <a:latin typeface="Times New Roman" pitchFamily="18" charset="0"/>
                <a:cs typeface="Times New Roman" pitchFamily="18" charset="0"/>
              </a:rPr>
              <a:t>Дети</a:t>
            </a:r>
            <a:r>
              <a:rPr lang="ru-RU" sz="2900" dirty="0" smtClean="0">
                <a:solidFill>
                  <a:schemeClr val="tx1"/>
                </a:solidFill>
                <a:latin typeface="Times New Roman" pitchFamily="18" charset="0"/>
                <a:cs typeface="Times New Roman" pitchFamily="18" charset="0"/>
              </a:rPr>
              <a:t>:</a:t>
            </a:r>
          </a:p>
          <a:p>
            <a:pPr lvl="0"/>
            <a:r>
              <a:rPr lang="ru-RU" sz="2900" dirty="0" smtClean="0">
                <a:solidFill>
                  <a:schemeClr val="tx1"/>
                </a:solidFill>
                <a:latin typeface="Times New Roman" pitchFamily="18" charset="0"/>
                <a:cs typeface="Times New Roman" pitchFamily="18" charset="0"/>
              </a:rPr>
              <a:t>снижение уровня заболеваемости;</a:t>
            </a:r>
          </a:p>
          <a:p>
            <a:pPr lvl="0"/>
            <a:r>
              <a:rPr lang="ru-RU" sz="2900" dirty="0" smtClean="0">
                <a:solidFill>
                  <a:schemeClr val="tx1"/>
                </a:solidFill>
                <a:latin typeface="Times New Roman" pitchFamily="18" charset="0"/>
                <a:cs typeface="Times New Roman" pitchFamily="18" charset="0"/>
              </a:rPr>
              <a:t>повышение уровня физической подготовленности;</a:t>
            </a:r>
          </a:p>
          <a:p>
            <a:pPr lvl="0"/>
            <a:r>
              <a:rPr lang="ru-RU" sz="2900" dirty="0" smtClean="0">
                <a:solidFill>
                  <a:schemeClr val="tx1"/>
                </a:solidFill>
                <a:latin typeface="Times New Roman" pitchFamily="18" charset="0"/>
                <a:cs typeface="Times New Roman" pitchFamily="18" charset="0"/>
              </a:rPr>
              <a:t>осознание необходимости физкультуры, спорта и здорового образа жизни</a:t>
            </a:r>
            <a:r>
              <a:rPr lang="ru-RU" sz="2900" dirty="0" smtClean="0">
                <a:latin typeface="Times New Roman" pitchFamily="18" charset="0"/>
                <a:cs typeface="Times New Roman" pitchFamily="18" charset="0"/>
              </a:rPr>
              <a:t>.</a:t>
            </a:r>
          </a:p>
          <a:p>
            <a:pPr lvl="0"/>
            <a:r>
              <a:rPr lang="ru-RU" sz="2900" dirty="0" smtClean="0">
                <a:latin typeface="Times New Roman" pitchFamily="18" charset="0"/>
                <a:cs typeface="Times New Roman" pitchFamily="18" charset="0"/>
              </a:rPr>
              <a:t> </a:t>
            </a:r>
          </a:p>
          <a:p>
            <a:endParaRPr lang="ru-RU"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910" y="3929066"/>
            <a:ext cx="7143800" cy="646331"/>
          </a:xfrm>
          <a:prstGeom prst="rect">
            <a:avLst/>
          </a:prstGeom>
          <a:noFill/>
        </p:spPr>
        <p:txBody>
          <a:bodyPr wrap="square" rtlCol="0">
            <a:spAutoFit/>
          </a:bodyPr>
          <a:lstStyle/>
          <a:p>
            <a:endParaRPr lang="en-US" dirty="0" smtClean="0"/>
          </a:p>
          <a:p>
            <a:endParaRPr lang="ru-RU" dirty="0"/>
          </a:p>
        </p:txBody>
      </p:sp>
      <p:sp>
        <p:nvSpPr>
          <p:cNvPr id="5" name="TextBox 4"/>
          <p:cNvSpPr txBox="1"/>
          <p:nvPr/>
        </p:nvSpPr>
        <p:spPr>
          <a:xfrm>
            <a:off x="642910" y="5429264"/>
            <a:ext cx="8001056" cy="584775"/>
          </a:xfrm>
          <a:prstGeom prst="rect">
            <a:avLst/>
          </a:prstGeom>
          <a:noFill/>
        </p:spPr>
        <p:txBody>
          <a:bodyPr wrap="square" rtlCol="0">
            <a:spAutoFit/>
          </a:bodyPr>
          <a:lstStyle/>
          <a:p>
            <a:endParaRPr lang="ru-RU" sz="1400" dirty="0" smtClean="0"/>
          </a:p>
          <a:p>
            <a:endParaRPr lang="ru-RU" dirty="0" smtClean="0"/>
          </a:p>
        </p:txBody>
      </p:sp>
      <p:sp>
        <p:nvSpPr>
          <p:cNvPr id="6" name="Заголовок 5"/>
          <p:cNvSpPr>
            <a:spLocks noGrp="1"/>
          </p:cNvSpPr>
          <p:nvPr>
            <p:ph type="title"/>
          </p:nvPr>
        </p:nvSpPr>
        <p:spPr>
          <a:xfrm>
            <a:off x="457200" y="571480"/>
            <a:ext cx="8229600" cy="857256"/>
          </a:xfrm>
        </p:spPr>
        <p:txBody>
          <a:bodyPr>
            <a:normAutofit fontScale="90000"/>
          </a:bodyPr>
          <a:lstStyle/>
          <a:p>
            <a:r>
              <a:rPr lang="ru-RU" sz="1600" dirty="0" smtClean="0">
                <a:solidFill>
                  <a:srgbClr val="C00000"/>
                </a:solidFill>
              </a:rPr>
              <a:t/>
            </a:r>
            <a:br>
              <a:rPr lang="ru-RU" sz="1600" dirty="0" smtClean="0">
                <a:solidFill>
                  <a:srgbClr val="C00000"/>
                </a:solidFill>
              </a:rPr>
            </a:br>
            <a:r>
              <a:rPr lang="ru-RU" sz="4900" b="1" dirty="0" smtClean="0">
                <a:solidFill>
                  <a:srgbClr val="C00000"/>
                </a:solidFill>
                <a:latin typeface="Times New Roman" pitchFamily="18" charset="0"/>
                <a:cs typeface="Times New Roman" pitchFamily="18" charset="0"/>
              </a:rPr>
              <a:t>ЦЕЛЬ  ПРОЕКТА</a:t>
            </a:r>
            <a:endParaRPr lang="ru-RU" sz="4900"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1000100" y="2071678"/>
            <a:ext cx="7500990" cy="2862322"/>
          </a:xfrm>
          <a:prstGeom prst="rect">
            <a:avLst/>
          </a:prstGeom>
        </p:spPr>
        <p:txBody>
          <a:bodyPr wrap="square">
            <a:spAutoFit/>
          </a:bodyPr>
          <a:lstStyle/>
          <a:p>
            <a:r>
              <a:rPr lang="ru-RU" sz="3600" dirty="0" smtClean="0">
                <a:solidFill>
                  <a:srgbClr val="002060"/>
                </a:solidFill>
                <a:latin typeface="Times New Roman" pitchFamily="18" charset="0"/>
                <a:cs typeface="Times New Roman" pitchFamily="18" charset="0"/>
              </a:rPr>
              <a:t>Создание благоприятных условий </a:t>
            </a:r>
          </a:p>
          <a:p>
            <a:r>
              <a:rPr lang="ru-RU" sz="3600" dirty="0" smtClean="0">
                <a:solidFill>
                  <a:srgbClr val="002060"/>
                </a:solidFill>
                <a:latin typeface="Times New Roman" pitchFamily="18" charset="0"/>
                <a:cs typeface="Times New Roman" pitchFamily="18" charset="0"/>
              </a:rPr>
              <a:t>для укрепления гармоничного физического развития ребенка. </a:t>
            </a:r>
          </a:p>
          <a:p>
            <a:r>
              <a:rPr lang="ru-RU" sz="3600" dirty="0" smtClean="0">
                <a:solidFill>
                  <a:srgbClr val="002060"/>
                </a:solidFill>
                <a:latin typeface="Times New Roman" pitchFamily="18" charset="0"/>
                <a:cs typeface="Times New Roman" pitchFamily="18" charset="0"/>
              </a:rPr>
              <a:t>Формирование потребности </a:t>
            </a:r>
          </a:p>
          <a:p>
            <a:r>
              <a:rPr lang="ru-RU" sz="3600" dirty="0" smtClean="0">
                <a:solidFill>
                  <a:srgbClr val="002060"/>
                </a:solidFill>
                <a:latin typeface="Times New Roman" pitchFamily="18" charset="0"/>
                <a:cs typeface="Times New Roman" pitchFamily="18" charset="0"/>
              </a:rPr>
              <a:t>в здоровом образе жизни.</a:t>
            </a:r>
            <a:endParaRPr lang="ru-RU" sz="3600" dirty="0">
              <a:solidFill>
                <a:srgbClr val="00206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C00000"/>
                </a:solidFill>
                <a:latin typeface="Times New Roman" pitchFamily="18" charset="0"/>
                <a:cs typeface="Times New Roman" pitchFamily="18" charset="0"/>
              </a:rPr>
              <a:t>Задачи проекта:</a:t>
            </a:r>
            <a:endParaRPr lang="ru-RU" b="1" dirty="0">
              <a:solidFill>
                <a:srgbClr val="04705E"/>
              </a:solidFill>
              <a:latin typeface="Times New Roman" pitchFamily="18" charset="0"/>
              <a:cs typeface="Times New Roman" pitchFamily="18" charset="0"/>
            </a:endParaRPr>
          </a:p>
        </p:txBody>
      </p:sp>
      <p:sp>
        <p:nvSpPr>
          <p:cNvPr id="4" name="Прямоугольник 3"/>
          <p:cNvSpPr/>
          <p:nvPr/>
        </p:nvSpPr>
        <p:spPr>
          <a:xfrm>
            <a:off x="571472" y="1571612"/>
            <a:ext cx="8215370" cy="4616648"/>
          </a:xfrm>
          <a:prstGeom prst="rect">
            <a:avLst/>
          </a:prstGeom>
        </p:spPr>
        <p:txBody>
          <a:bodyPr wrap="square">
            <a:spAutoFit/>
          </a:bodyPr>
          <a:lstStyle/>
          <a:p>
            <a:r>
              <a:rPr lang="ru-RU" sz="2000" b="1" i="1" dirty="0" smtClean="0">
                <a:solidFill>
                  <a:srgbClr val="000000"/>
                </a:solidFill>
                <a:latin typeface="Times New Roman" pitchFamily="18" charset="0"/>
                <a:cs typeface="Times New Roman" pitchFamily="18" charset="0"/>
              </a:rPr>
              <a:t>Для детей: </a:t>
            </a:r>
            <a:endParaRPr lang="ru-RU" sz="2000" dirty="0" smtClean="0">
              <a:solidFill>
                <a:srgbClr val="000000"/>
              </a:solidFill>
              <a:latin typeface="Times New Roman" pitchFamily="18" charset="0"/>
              <a:cs typeface="Times New Roman" pitchFamily="18" charset="0"/>
            </a:endParaRPr>
          </a:p>
          <a:p>
            <a:pPr algn="just"/>
            <a:r>
              <a:rPr lang="ru-RU" sz="2000" dirty="0" smtClean="0">
                <a:solidFill>
                  <a:srgbClr val="000000"/>
                </a:solidFill>
                <a:latin typeface="Times New Roman" pitchFamily="18" charset="0"/>
                <a:cs typeface="Times New Roman" pitchFamily="18" charset="0"/>
              </a:rPr>
              <a:t>1. Обогатить  и закрепить знания  о здоровом образе жизни, о пользе физических упражнений и спорта в жизни человека.</a:t>
            </a:r>
          </a:p>
          <a:p>
            <a:r>
              <a:rPr lang="ru-RU" sz="2000" dirty="0" smtClean="0">
                <a:solidFill>
                  <a:srgbClr val="000000"/>
                </a:solidFill>
                <a:latin typeface="Times New Roman" pitchFamily="18" charset="0"/>
                <a:cs typeface="Times New Roman" pitchFamily="18" charset="0"/>
              </a:rPr>
              <a:t>2. Развивать у детей интерес к занятиям физической культурой и спортом, умения и навыки сотрудничества через нравственный и эстетический опыт проведения спортивных мероприятий.</a:t>
            </a:r>
            <a:br>
              <a:rPr lang="ru-RU" sz="2000" dirty="0" smtClean="0">
                <a:solidFill>
                  <a:srgbClr val="000000"/>
                </a:solidFill>
                <a:latin typeface="Times New Roman" pitchFamily="18" charset="0"/>
                <a:cs typeface="Times New Roman" pitchFamily="18" charset="0"/>
              </a:rPr>
            </a:br>
            <a:r>
              <a:rPr lang="ru-RU" sz="2000" dirty="0" smtClean="0">
                <a:solidFill>
                  <a:srgbClr val="000000"/>
                </a:solidFill>
                <a:latin typeface="Times New Roman" pitchFamily="18" charset="0"/>
                <a:cs typeface="Times New Roman" pitchFamily="18" charset="0"/>
              </a:rPr>
              <a:t>3. Воспитывать потребность у детей  вести здоровый образ жизни. </a:t>
            </a:r>
            <a:br>
              <a:rPr lang="ru-RU" sz="2000" dirty="0" smtClean="0">
                <a:solidFill>
                  <a:srgbClr val="000000"/>
                </a:solidFill>
                <a:latin typeface="Times New Roman" pitchFamily="18" charset="0"/>
                <a:cs typeface="Times New Roman" pitchFamily="18" charset="0"/>
              </a:rPr>
            </a:br>
            <a:r>
              <a:rPr lang="ru-RU" sz="2000" dirty="0" smtClean="0">
                <a:solidFill>
                  <a:srgbClr val="000000"/>
                </a:solidFill>
                <a:latin typeface="Times New Roman" pitchFamily="18" charset="0"/>
                <a:cs typeface="Times New Roman" pitchFamily="18" charset="0"/>
              </a:rPr>
              <a:t>4. Воспитывать у детей целеустремленность, организованность, инициативность, трудолюбие.</a:t>
            </a:r>
          </a:p>
          <a:p>
            <a:pPr algn="just"/>
            <a:r>
              <a:rPr lang="ru-RU" sz="2000" b="1" i="1" dirty="0" smtClean="0">
                <a:solidFill>
                  <a:srgbClr val="000000"/>
                </a:solidFill>
                <a:latin typeface="Times New Roman" pitchFamily="18" charset="0"/>
                <a:cs typeface="Times New Roman" pitchFamily="18" charset="0"/>
              </a:rPr>
              <a:t>Для родителей:</a:t>
            </a:r>
            <a:endParaRPr lang="ru-RU" sz="2000" dirty="0" smtClean="0">
              <a:solidFill>
                <a:srgbClr val="000000"/>
              </a:solidFill>
              <a:latin typeface="Times New Roman" pitchFamily="18" charset="0"/>
              <a:cs typeface="Times New Roman" pitchFamily="18" charset="0"/>
            </a:endParaRPr>
          </a:p>
          <a:p>
            <a:pPr algn="just"/>
            <a:r>
              <a:rPr lang="ru-RU" sz="2000" i="1" dirty="0" smtClean="0">
                <a:solidFill>
                  <a:srgbClr val="000000"/>
                </a:solidFill>
                <a:latin typeface="Times New Roman" pitchFamily="18" charset="0"/>
                <a:cs typeface="Times New Roman" pitchFamily="18" charset="0"/>
              </a:rPr>
              <a:t>   </a:t>
            </a:r>
            <a:r>
              <a:rPr lang="ru-RU" sz="2000" dirty="0" smtClean="0">
                <a:solidFill>
                  <a:srgbClr val="000000"/>
                </a:solidFill>
                <a:latin typeface="Times New Roman" pitchFamily="18" charset="0"/>
                <a:cs typeface="Times New Roman" pitchFamily="18" charset="0"/>
              </a:rPr>
              <a:t>Развивать творческие и физические способности детей в спортивной деятельности, формировать активную позицию  в сохранении и укреплении здоровья  детей</a:t>
            </a:r>
            <a:r>
              <a:rPr lang="en-US" sz="2000" dirty="0" smtClean="0">
                <a:solidFill>
                  <a:srgbClr val="000000"/>
                </a:solidFill>
                <a:latin typeface="Times New Roman" pitchFamily="18" charset="0"/>
                <a:cs typeface="Times New Roman" pitchFamily="18" charset="0"/>
              </a:rPr>
              <a:t>, </a:t>
            </a:r>
            <a:r>
              <a:rPr lang="ru-RU" sz="2000" dirty="0" smtClean="0">
                <a:solidFill>
                  <a:srgbClr val="000000"/>
                </a:solidFill>
                <a:latin typeface="Times New Roman" pitchFamily="18" charset="0"/>
                <a:cs typeface="Times New Roman" pitchFamily="18" charset="0"/>
              </a:rPr>
              <a:t>принимать активное участие в спортивной жизни детского сада.</a:t>
            </a:r>
          </a:p>
          <a:p>
            <a:endParaRPr lang="ru-RU" sz="1400" dirty="0">
              <a:solidFill>
                <a:srgbClr val="000000"/>
              </a:solidFill>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357166"/>
            <a:ext cx="8043890" cy="928694"/>
          </a:xfrm>
        </p:spPr>
        <p:txBody>
          <a:bodyPr>
            <a:normAutofit/>
          </a:bodyPr>
          <a:lstStyle/>
          <a:p>
            <a:r>
              <a:rPr lang="ru-RU" b="1" dirty="0" smtClean="0">
                <a:solidFill>
                  <a:srgbClr val="C00000"/>
                </a:solidFill>
                <a:latin typeface="Times New Roman" pitchFamily="18" charset="0"/>
                <a:cs typeface="Times New Roman" pitchFamily="18" charset="0"/>
              </a:rPr>
              <a:t>Подготовительный этап</a:t>
            </a:r>
            <a:endParaRPr lang="ru-RU" b="1" dirty="0">
              <a:solidFill>
                <a:srgbClr val="C00000"/>
              </a:solidFill>
              <a:latin typeface="Times New Roman" pitchFamily="18" charset="0"/>
              <a:cs typeface="Times New Roman" pitchFamily="18" charset="0"/>
            </a:endParaRPr>
          </a:p>
        </p:txBody>
      </p:sp>
      <p:sp>
        <p:nvSpPr>
          <p:cNvPr id="3" name="Прямоугольник 2"/>
          <p:cNvSpPr/>
          <p:nvPr/>
        </p:nvSpPr>
        <p:spPr>
          <a:xfrm>
            <a:off x="714348" y="1285860"/>
            <a:ext cx="7786742" cy="4524315"/>
          </a:xfrm>
          <a:prstGeom prst="rect">
            <a:avLst/>
          </a:prstGeom>
        </p:spPr>
        <p:txBody>
          <a:bodyPr wrap="square">
            <a:spAutoFit/>
          </a:bodyPr>
          <a:lstStyle/>
          <a:p>
            <a:r>
              <a:rPr lang="ru-RU" sz="2400" dirty="0" smtClean="0">
                <a:solidFill>
                  <a:srgbClr val="002060"/>
                </a:solidFill>
                <a:latin typeface="Times New Roman" pitchFamily="18" charset="0"/>
                <a:cs typeface="Times New Roman" pitchFamily="18" charset="0"/>
              </a:rPr>
              <a:t>Изучение методической литературы по теме «Здоровье», «Традиционные и нетрадиционные средства оздоровления детей дошкольного возраста». </a:t>
            </a:r>
          </a:p>
          <a:p>
            <a:r>
              <a:rPr lang="ru-RU" sz="2400" dirty="0" smtClean="0">
                <a:solidFill>
                  <a:srgbClr val="002060"/>
                </a:solidFill>
                <a:latin typeface="Times New Roman" pitchFamily="18" charset="0"/>
                <a:cs typeface="Times New Roman" pitchFamily="18" charset="0"/>
              </a:rPr>
              <a:t>Составление плана совместной работы с детьми, педагогами и родителями. </a:t>
            </a:r>
          </a:p>
          <a:p>
            <a:r>
              <a:rPr lang="ru-RU" sz="2400" dirty="0" smtClean="0">
                <a:solidFill>
                  <a:srgbClr val="002060"/>
                </a:solidFill>
                <a:latin typeface="Times New Roman" pitchFamily="18" charset="0"/>
                <a:cs typeface="Times New Roman" pitchFamily="18" charset="0"/>
              </a:rPr>
              <a:t>Подбор материала и оборудования для занятий, бесед, игр с детьми</a:t>
            </a:r>
            <a:r>
              <a:rPr lang="en-US" sz="2400" dirty="0" smtClean="0">
                <a:solidFill>
                  <a:srgbClr val="002060"/>
                </a:solidFill>
                <a:latin typeface="Times New Roman" pitchFamily="18" charset="0"/>
                <a:cs typeface="Times New Roman" pitchFamily="18" charset="0"/>
              </a:rPr>
              <a:t>,</a:t>
            </a:r>
            <a:r>
              <a:rPr lang="ru-RU" sz="2400" dirty="0" smtClean="0">
                <a:solidFill>
                  <a:srgbClr val="002060"/>
                </a:solidFill>
                <a:latin typeface="Times New Roman" pitchFamily="18" charset="0"/>
                <a:cs typeface="Times New Roman" pitchFamily="18" charset="0"/>
              </a:rPr>
              <a:t> видеокассет</a:t>
            </a:r>
            <a:r>
              <a:rPr lang="en-US" sz="2400" dirty="0" smtClean="0">
                <a:solidFill>
                  <a:srgbClr val="002060"/>
                </a:solidFill>
                <a:latin typeface="Times New Roman" pitchFamily="18" charset="0"/>
                <a:cs typeface="Times New Roman" pitchFamily="18" charset="0"/>
              </a:rPr>
              <a:t>, </a:t>
            </a:r>
            <a:r>
              <a:rPr lang="ru-RU" sz="2400" dirty="0" smtClean="0">
                <a:solidFill>
                  <a:srgbClr val="002060"/>
                </a:solidFill>
                <a:latin typeface="Times New Roman" pitchFamily="18" charset="0"/>
                <a:cs typeface="Times New Roman" pitchFamily="18" charset="0"/>
              </a:rPr>
              <a:t>музыки.</a:t>
            </a:r>
            <a:r>
              <a:rPr lang="en-US" sz="2400" dirty="0" smtClean="0">
                <a:solidFill>
                  <a:srgbClr val="002060"/>
                </a:solidFill>
                <a:latin typeface="Times New Roman" pitchFamily="18" charset="0"/>
                <a:cs typeface="Times New Roman" pitchFamily="18" charset="0"/>
              </a:rPr>
              <a:t> </a:t>
            </a:r>
            <a:endParaRPr lang="ru-RU" sz="2400" dirty="0" smtClean="0">
              <a:solidFill>
                <a:srgbClr val="002060"/>
              </a:solidFill>
              <a:latin typeface="Times New Roman" pitchFamily="18" charset="0"/>
              <a:cs typeface="Times New Roman" pitchFamily="18" charset="0"/>
            </a:endParaRPr>
          </a:p>
          <a:p>
            <a:r>
              <a:rPr lang="ru-RU" sz="2400" dirty="0" smtClean="0">
                <a:solidFill>
                  <a:srgbClr val="002060"/>
                </a:solidFill>
                <a:latin typeface="Times New Roman" pitchFamily="18" charset="0"/>
                <a:cs typeface="Times New Roman" pitchFamily="18" charset="0"/>
              </a:rPr>
              <a:t> Оформление консультаций для родителей виде книжки раскладушки по теме проекта: «В здоровом теле- здоровый дух», «Полезные и вредные привычки», «Какая польза от утренней зарядки для детей».</a:t>
            </a:r>
          </a:p>
          <a:p>
            <a:r>
              <a:rPr lang="ru-RU" sz="2400" dirty="0" smtClean="0">
                <a:solidFill>
                  <a:srgbClr val="002060"/>
                </a:solidFill>
                <a:latin typeface="Times New Roman" pitchFamily="18" charset="0"/>
                <a:cs typeface="Times New Roman" pitchFamily="18" charset="0"/>
              </a:rPr>
              <a:t> Разработка  проекта  по  теме  «</a:t>
            </a:r>
            <a:r>
              <a:rPr lang="ru-RU" sz="2400" dirty="0" err="1" smtClean="0">
                <a:solidFill>
                  <a:srgbClr val="002060"/>
                </a:solidFill>
                <a:latin typeface="Times New Roman" pitchFamily="18" charset="0"/>
                <a:cs typeface="Times New Roman" pitchFamily="18" charset="0"/>
              </a:rPr>
              <a:t>Здоровячок</a:t>
            </a:r>
            <a:r>
              <a:rPr lang="ru-RU" sz="2400" dirty="0" smtClean="0">
                <a:solidFill>
                  <a:srgbClr val="002060"/>
                </a:solidFill>
                <a:latin typeface="Times New Roman" pitchFamily="18" charset="0"/>
                <a:cs typeface="Times New Roman" pitchFamily="18" charset="0"/>
              </a:rPr>
              <a:t>». </a:t>
            </a:r>
            <a:endParaRPr lang="ru-RU" sz="2400" dirty="0">
              <a:solidFill>
                <a:srgbClr val="00206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lstStyle/>
          <a:p>
            <a:r>
              <a:rPr lang="ru-RU" b="1" dirty="0" smtClean="0">
                <a:solidFill>
                  <a:srgbClr val="C00000"/>
                </a:solidFill>
                <a:latin typeface="Times New Roman" pitchFamily="18" charset="0"/>
                <a:cs typeface="Times New Roman" pitchFamily="18" charset="0"/>
              </a:rPr>
              <a:t>Основной</a:t>
            </a:r>
            <a:r>
              <a:rPr lang="ru-RU" b="1" dirty="0" smtClean="0">
                <a:solidFill>
                  <a:srgbClr val="C00000"/>
                </a:solidFill>
              </a:rPr>
              <a:t> этап</a:t>
            </a:r>
            <a:endParaRPr lang="ru-RU" b="1" dirty="0">
              <a:solidFill>
                <a:srgbClr val="C00000"/>
              </a:solidFill>
            </a:endParaRPr>
          </a:p>
        </p:txBody>
      </p:sp>
      <p:sp>
        <p:nvSpPr>
          <p:cNvPr id="6" name="Содержимое 5"/>
          <p:cNvSpPr>
            <a:spLocks noGrp="1"/>
          </p:cNvSpPr>
          <p:nvPr>
            <p:ph idx="1"/>
          </p:nvPr>
        </p:nvSpPr>
        <p:spPr>
          <a:xfrm>
            <a:off x="500034" y="6429395"/>
            <a:ext cx="8229600" cy="71437"/>
          </a:xfrm>
        </p:spPr>
        <p:txBody>
          <a:bodyPr>
            <a:normAutofit fontScale="25000" lnSpcReduction="20000"/>
          </a:bodyPr>
          <a:lstStyle/>
          <a:p>
            <a:endParaRPr lang="ru-RU" dirty="0"/>
          </a:p>
        </p:txBody>
      </p:sp>
      <p:sp>
        <p:nvSpPr>
          <p:cNvPr id="4" name="Прямоугольник 3"/>
          <p:cNvSpPr/>
          <p:nvPr/>
        </p:nvSpPr>
        <p:spPr>
          <a:xfrm>
            <a:off x="714348" y="1428735"/>
            <a:ext cx="7572428" cy="984885"/>
          </a:xfrm>
          <a:prstGeom prst="rect">
            <a:avLst/>
          </a:prstGeom>
        </p:spPr>
        <p:txBody>
          <a:bodyPr wrap="square">
            <a:spAutoFit/>
          </a:bodyPr>
          <a:lstStyle/>
          <a:p>
            <a:pPr marL="457200" indent="-457200">
              <a:buAutoNum type="arabicPeriod" startAt="4"/>
            </a:pPr>
            <a:endParaRPr lang="ru-RU" sz="2000" dirty="0" smtClean="0">
              <a:latin typeface="Times New Roman" pitchFamily="18" charset="0"/>
              <a:cs typeface="Times New Roman" pitchFamily="18" charset="0"/>
            </a:endParaRPr>
          </a:p>
          <a:p>
            <a:pPr marL="457200" indent="-457200">
              <a:buAutoNum type="arabicPeriod" startAt="4"/>
            </a:pPr>
            <a:endParaRPr lang="ru-RU" sz="2000" dirty="0" smtClean="0">
              <a:latin typeface="Times New Roman" pitchFamily="18" charset="0"/>
              <a:cs typeface="Times New Roman" pitchFamily="18" charset="0"/>
            </a:endParaRPr>
          </a:p>
          <a:p>
            <a:endParaRPr lang="ru-RU" dirty="0"/>
          </a:p>
        </p:txBody>
      </p:sp>
      <p:sp>
        <p:nvSpPr>
          <p:cNvPr id="5" name="Прямоугольник 4"/>
          <p:cNvSpPr/>
          <p:nvPr/>
        </p:nvSpPr>
        <p:spPr>
          <a:xfrm>
            <a:off x="571472" y="1214422"/>
            <a:ext cx="8143932" cy="5016758"/>
          </a:xfrm>
          <a:prstGeom prst="rect">
            <a:avLst/>
          </a:prstGeom>
        </p:spPr>
        <p:txBody>
          <a:bodyPr wrap="square">
            <a:spAutoFit/>
          </a:bodyPr>
          <a:lstStyle/>
          <a:p>
            <a:r>
              <a:rPr lang="ru-RU" sz="2000" dirty="0" smtClean="0">
                <a:latin typeface="Times New Roman" pitchFamily="18" charset="0"/>
                <a:cs typeface="Times New Roman" pitchFamily="18" charset="0"/>
              </a:rPr>
              <a:t>1.Чтение художественной литературы: К.Чуковский «Доктор Айболит»,  А. </a:t>
            </a:r>
            <a:r>
              <a:rPr lang="ru-RU" sz="2000" dirty="0" err="1" smtClean="0">
                <a:latin typeface="Times New Roman" pitchFamily="18" charset="0"/>
                <a:cs typeface="Times New Roman" pitchFamily="18" charset="0"/>
              </a:rPr>
              <a:t>Барто</a:t>
            </a:r>
            <a:r>
              <a:rPr lang="ru-RU" sz="2000" dirty="0" smtClean="0">
                <a:latin typeface="Times New Roman" pitchFamily="18" charset="0"/>
                <a:cs typeface="Times New Roman" pitchFamily="18" charset="0"/>
              </a:rPr>
              <a:t> «Девочка чумазая», «Мы с Тамарой санитары», С. Михалкова «Прививка», «Не спать», «Грипп»; и т.д.;  </a:t>
            </a:r>
          </a:p>
          <a:p>
            <a:endParaRPr lang="ru-RU" sz="2000" dirty="0" smtClean="0">
              <a:latin typeface="Times New Roman" pitchFamily="18" charset="0"/>
              <a:cs typeface="Times New Roman" pitchFamily="18" charset="0"/>
            </a:endParaRPr>
          </a:p>
          <a:p>
            <a:pPr marL="457200" indent="-457200">
              <a:buAutoNum type="arabicPeriod" startAt="2"/>
            </a:pPr>
            <a:r>
              <a:rPr lang="ru-RU" sz="2000" dirty="0" smtClean="0">
                <a:latin typeface="Times New Roman" pitchFamily="18" charset="0"/>
                <a:cs typeface="Times New Roman" pitchFamily="18" charset="0"/>
              </a:rPr>
              <a:t>Загадки об овощах и фруктах; пословицы, поговорки, загадки о предметах личной гигиены и др., </a:t>
            </a:r>
            <a:r>
              <a:rPr lang="ru-RU" sz="2000" dirty="0" err="1" smtClean="0">
                <a:latin typeface="Times New Roman" pitchFamily="18" charset="0"/>
                <a:cs typeface="Times New Roman" pitchFamily="18" charset="0"/>
              </a:rPr>
              <a:t>потешки</a:t>
            </a:r>
            <a:r>
              <a:rPr lang="ru-RU" sz="2000" dirty="0" smtClean="0">
                <a:latin typeface="Times New Roman" pitchFamily="18" charset="0"/>
                <a:cs typeface="Times New Roman" pitchFamily="18" charset="0"/>
              </a:rPr>
              <a:t> о здоровье.</a:t>
            </a:r>
          </a:p>
          <a:p>
            <a:pPr marL="457200" indent="-457200">
              <a:buAutoNum type="arabicPeriod" startAt="2"/>
            </a:pP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3.  Беседы: «Чистота – залог здоровья», «Кто спортом занимается, здоровья прибавляется», «Для чего нужна зарядка»,  «Таблетки растут на ветке, таблетки растут на грядке», «Микробы», «Правила поведения на прогулке», «Откуда берутся болезни», «Чтобы кожа была здоровой», и др. </a:t>
            </a:r>
          </a:p>
          <a:p>
            <a:pPr marL="457200" indent="-457200"/>
            <a:r>
              <a:rPr lang="ru-RU" sz="2000" dirty="0" smtClean="0">
                <a:latin typeface="Times New Roman" pitchFamily="18" charset="0"/>
                <a:cs typeface="Times New Roman" pitchFamily="18" charset="0"/>
              </a:rPr>
              <a:t>4.Чтение рассказов про ЗОЖ:«Что у нас внутри?», «Я принимаю душ», «Мое тело», «Чтобы зубы были крепкими».</a:t>
            </a:r>
          </a:p>
          <a:p>
            <a:r>
              <a:rPr lang="ru-RU" sz="2000" dirty="0" smtClean="0">
                <a:latin typeface="Times New Roman" pitchFamily="18" charset="0"/>
                <a:cs typeface="Times New Roman" pitchFamily="18" charset="0"/>
              </a:rPr>
              <a:t>5. Подвижные игры: «Покажи правильно свой орган»</a:t>
            </a:r>
            <a:r>
              <a:rPr lang="en-US"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«Спасайся от микроба</a:t>
            </a:r>
            <a:r>
              <a:rPr lang="ru-RU" dirty="0" smtClean="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14612" y="500042"/>
            <a:ext cx="4357718" cy="769441"/>
          </a:xfrm>
          <a:prstGeom prst="rect">
            <a:avLst/>
          </a:prstGeom>
        </p:spPr>
        <p:txBody>
          <a:bodyPr wrap="square">
            <a:spAutoFit/>
          </a:bodyPr>
          <a:lstStyle/>
          <a:p>
            <a:r>
              <a:rPr lang="ru-RU" sz="4400" b="1" dirty="0" smtClean="0">
                <a:solidFill>
                  <a:srgbClr val="C00000"/>
                </a:solidFill>
                <a:latin typeface="Times New Roman" pitchFamily="18" charset="0"/>
                <a:cs typeface="Times New Roman" pitchFamily="18" charset="0"/>
              </a:rPr>
              <a:t>Основной этап. </a:t>
            </a:r>
            <a:endParaRPr lang="ru-RU" sz="4400" b="1" dirty="0">
              <a:solidFill>
                <a:srgbClr val="C00000"/>
              </a:solidFill>
              <a:latin typeface="Times New Roman" pitchFamily="18" charset="0"/>
              <a:cs typeface="Times New Roman" pitchFamily="18" charset="0"/>
            </a:endParaRPr>
          </a:p>
        </p:txBody>
      </p:sp>
      <p:sp>
        <p:nvSpPr>
          <p:cNvPr id="4" name="Прямоугольник 3"/>
          <p:cNvSpPr/>
          <p:nvPr/>
        </p:nvSpPr>
        <p:spPr>
          <a:xfrm>
            <a:off x="928662" y="1500175"/>
            <a:ext cx="7643866" cy="3416320"/>
          </a:xfrm>
          <a:prstGeom prst="rect">
            <a:avLst/>
          </a:prstGeom>
        </p:spPr>
        <p:txBody>
          <a:bodyPr wrap="square">
            <a:spAutoFit/>
          </a:bodyPr>
          <a:lstStyle/>
          <a:p>
            <a:r>
              <a:rPr lang="ru-RU" sz="2400" dirty="0" smtClean="0">
                <a:latin typeface="Times New Roman" pitchFamily="18" charset="0"/>
                <a:cs typeface="Times New Roman" pitchFamily="18" charset="0"/>
              </a:rPr>
              <a:t>1.Просмотр презентации о пропаганде Здорового образа жизни  и  профилактики употребления ПАВ</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а так же «Что мы знаем о Зимней олимпиаде»</a:t>
            </a:r>
          </a:p>
          <a:p>
            <a:r>
              <a:rPr lang="ru-RU" sz="2400" dirty="0" smtClean="0">
                <a:latin typeface="Times New Roman" pitchFamily="18" charset="0"/>
                <a:cs typeface="Times New Roman" pitchFamily="18" charset="0"/>
              </a:rPr>
              <a:t>2.Спортивные мероприятия: «Мой любимые герои сказок»</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«День снега» «День Космонавтики» </a:t>
            </a:r>
          </a:p>
          <a:p>
            <a:r>
              <a:rPr lang="ru-RU" sz="2400" dirty="0" smtClean="0">
                <a:latin typeface="Times New Roman" pitchFamily="18" charset="0"/>
                <a:cs typeface="Times New Roman" pitchFamily="18" charset="0"/>
              </a:rPr>
              <a:t>3.Беседа на тему: «Уроки Доктора Айболита»</a:t>
            </a:r>
          </a:p>
          <a:p>
            <a:r>
              <a:rPr lang="ru-RU" sz="2400" dirty="0" smtClean="0">
                <a:latin typeface="Times New Roman" pitchFamily="18" charset="0"/>
                <a:cs typeface="Times New Roman" pitchFamily="18" charset="0"/>
              </a:rPr>
              <a:t>4.Совместные мероприятия с родителями:</a:t>
            </a:r>
          </a:p>
          <a:p>
            <a:r>
              <a:rPr lang="ru-RU" sz="2400" dirty="0" smtClean="0">
                <a:latin typeface="Times New Roman" pitchFamily="18" charset="0"/>
                <a:cs typeface="Times New Roman" pitchFamily="18" charset="0"/>
              </a:rPr>
              <a:t> «Моя любимая мамочка» « Мой папа самый-самый! »</a:t>
            </a:r>
          </a:p>
          <a:p>
            <a:endParaRPr lang="ru-RU" sz="24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750</TotalTime>
  <Words>946</Words>
  <Application>Microsoft Office PowerPoint</Application>
  <PresentationFormat>Экран (4:3)</PresentationFormat>
  <Paragraphs>150</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«ЗДОРОВЯЧОК»</vt:lpstr>
      <vt:lpstr>Актуальность темы </vt:lpstr>
      <vt:lpstr>        Здоровячок</vt:lpstr>
      <vt:lpstr>Тип  проекта</vt:lpstr>
      <vt:lpstr> ЦЕЛЬ  ПРОЕКТА</vt:lpstr>
      <vt:lpstr>Задачи проекта:</vt:lpstr>
      <vt:lpstr>Подготовительный этап</vt:lpstr>
      <vt:lpstr>Основной этап</vt:lpstr>
      <vt:lpstr>Слайд 9</vt:lpstr>
      <vt:lpstr>                 Структура проекта :                                            "Здоровячок"</vt:lpstr>
      <vt:lpstr>         МУЗЫКА</vt:lpstr>
      <vt:lpstr>ЗДОРОВЬЕ</vt:lpstr>
      <vt:lpstr>СПОРТ</vt:lpstr>
      <vt:lpstr>                       Здоровячок</vt:lpstr>
      <vt:lpstr>Моя  Спортивная  Семья</vt:lpstr>
      <vt:lpstr>Работа  с родителями по ЗОЖ </vt:lpstr>
      <vt:lpstr>                              Книга –                                          лучший  друг</vt:lpstr>
      <vt:lpstr>Физкульт – Ура!</vt:lpstr>
      <vt:lpstr>Здоровячок</vt:lpstr>
      <vt:lpstr>СПАСИБО  ЗА  ВНИМАНИЕ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096</cp:lastModifiedBy>
  <cp:revision>116</cp:revision>
  <dcterms:created xsi:type="dcterms:W3CDTF">2013-01-06T18:32:13Z</dcterms:created>
  <dcterms:modified xsi:type="dcterms:W3CDTF">2022-06-02T20:13:39Z</dcterms:modified>
</cp:coreProperties>
</file>