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71" r:id="rId3"/>
    <p:sldId id="263" r:id="rId4"/>
    <p:sldId id="259" r:id="rId5"/>
    <p:sldId id="260" r:id="rId6"/>
    <p:sldId id="261" r:id="rId7"/>
    <p:sldId id="262" r:id="rId8"/>
    <p:sldId id="264" r:id="rId9"/>
    <p:sldId id="265" r:id="rId10"/>
    <p:sldId id="269" r:id="rId11"/>
    <p:sldId id="266" r:id="rId12"/>
    <p:sldId id="267" r:id="rId13"/>
    <p:sldId id="268" r:id="rId14"/>
    <p:sldId id="270" r:id="rId15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734" y="-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18.12.2022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2965496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18.12.2022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598699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18.12.2022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4066487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18.12.2022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160106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18.12.2022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801901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18.12.2022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21834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18.12.2022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635784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18.12.2022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123515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18.12.2022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251291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18.12.2022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2093366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18.12.2022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916249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688538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D1EDC-A2B1-4467-8D3F-4DFD9B83CAD8}" type="datetimeFigureOut">
              <a:rPr lang="uk-UA" smtClean="0"/>
              <a:pPr/>
              <a:t>18.12.2022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085398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МДОУ «Детский  сад  31»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r>
              <a:rPr lang="ru-RU" sz="2000" dirty="0" smtClean="0">
                <a:solidFill>
                  <a:srgbClr val="C00000"/>
                </a:solidFill>
              </a:rPr>
              <a:t>г. Ярославль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600200"/>
            <a:ext cx="8280920" cy="485313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600" dirty="0" smtClean="0">
                <a:solidFill>
                  <a:srgbClr val="C00000"/>
                </a:solidFill>
                <a:latin typeface="+mj-lt"/>
              </a:rPr>
              <a:t>                                                         </a:t>
            </a:r>
            <a:r>
              <a:rPr lang="ru-RU" b="1" dirty="0" smtClean="0">
                <a:solidFill>
                  <a:srgbClr val="C00000"/>
                </a:solidFill>
              </a:rPr>
              <a:t>Проект</a:t>
            </a:r>
          </a:p>
          <a:p>
            <a:pPr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sz="5700" b="1" dirty="0" smtClean="0">
                <a:solidFill>
                  <a:srgbClr val="FF0000"/>
                </a:solidFill>
              </a:rPr>
              <a:t>«</a:t>
            </a:r>
            <a:r>
              <a:rPr lang="ru-RU" sz="5700" b="1" dirty="0" smtClean="0">
                <a:solidFill>
                  <a:srgbClr val="C00000"/>
                </a:solidFill>
              </a:rPr>
              <a:t>Нестандартное оборудование </a:t>
            </a:r>
          </a:p>
          <a:p>
            <a:pPr algn="ctr">
              <a:buNone/>
            </a:pPr>
            <a:r>
              <a:rPr lang="ru-RU" sz="5700" b="1" dirty="0" smtClean="0">
                <a:solidFill>
                  <a:srgbClr val="C00000"/>
                </a:solidFill>
              </a:rPr>
              <a:t>для развития двигательной </a:t>
            </a:r>
          </a:p>
          <a:p>
            <a:pPr algn="ctr">
              <a:buNone/>
            </a:pPr>
            <a:r>
              <a:rPr lang="ru-RU" sz="5700" b="1" dirty="0" smtClean="0">
                <a:solidFill>
                  <a:srgbClr val="C00000"/>
                </a:solidFill>
              </a:rPr>
              <a:t>активности детей»   </a:t>
            </a:r>
          </a:p>
          <a:p>
            <a:pPr algn="ctr"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  </a:t>
            </a:r>
          </a:p>
          <a:p>
            <a:pPr algn="ctr">
              <a:buNone/>
            </a:pPr>
            <a:r>
              <a:rPr lang="ru-RU" sz="2300" b="1" dirty="0" smtClean="0">
                <a:solidFill>
                  <a:srgbClr val="C00000"/>
                </a:solidFill>
              </a:rPr>
              <a:t>                                                                            подготовила: инструктор по</a:t>
            </a:r>
          </a:p>
          <a:p>
            <a:pPr algn="ctr">
              <a:buNone/>
            </a:pPr>
            <a:endParaRPr lang="ru-RU" sz="2300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2300" b="1" dirty="0" smtClean="0">
                <a:solidFill>
                  <a:srgbClr val="C00000"/>
                </a:solidFill>
              </a:rPr>
              <a:t>                                                                                       физической культуре  Грачева Е.П.                                                                      </a:t>
            </a:r>
            <a:endParaRPr lang="ru-RU" sz="23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/>
              <a:t>«Забавный </a:t>
            </a:r>
            <a:r>
              <a:rPr lang="ru-RU" dirty="0" err="1" smtClean="0"/>
              <a:t>паучёк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      </a:t>
            </a:r>
            <a:r>
              <a:rPr lang="ru-RU" sz="1800" b="1" dirty="0" smtClean="0"/>
              <a:t>Цель</a:t>
            </a:r>
            <a:r>
              <a:rPr lang="ru-RU" sz="1800" dirty="0" smtClean="0"/>
              <a:t>: </a:t>
            </a:r>
            <a:r>
              <a:rPr lang="ru-RU" sz="1800" dirty="0" smtClean="0">
                <a:solidFill>
                  <a:schemeClr val="tx2"/>
                </a:solidFill>
              </a:rPr>
              <a:t>развивать мелкую моторику рук</a:t>
            </a:r>
            <a:r>
              <a:rPr lang="en-US" sz="1800" dirty="0" smtClean="0">
                <a:solidFill>
                  <a:schemeClr val="tx2"/>
                </a:solidFill>
              </a:rPr>
              <a:t>,</a:t>
            </a:r>
            <a:r>
              <a:rPr lang="ru-RU" sz="1800" dirty="0" smtClean="0">
                <a:solidFill>
                  <a:schemeClr val="tx2"/>
                </a:solidFill>
              </a:rPr>
              <a:t> ловкость</a:t>
            </a:r>
            <a:r>
              <a:rPr lang="en-US" sz="1800" dirty="0" smtClean="0">
                <a:solidFill>
                  <a:schemeClr val="tx2"/>
                </a:solidFill>
              </a:rPr>
              <a:t>,</a:t>
            </a:r>
            <a:r>
              <a:rPr lang="ru-RU" sz="1800" dirty="0" smtClean="0">
                <a:solidFill>
                  <a:schemeClr val="tx2"/>
                </a:solidFill>
              </a:rPr>
              <a:t> быстроту движений. Воспитание упорства</a:t>
            </a:r>
            <a:r>
              <a:rPr lang="en-US" sz="1800" dirty="0" smtClean="0">
                <a:solidFill>
                  <a:schemeClr val="tx2"/>
                </a:solidFill>
              </a:rPr>
              <a:t>,</a:t>
            </a:r>
            <a:r>
              <a:rPr lang="ru-RU" sz="1800" dirty="0" smtClean="0">
                <a:solidFill>
                  <a:schemeClr val="tx2"/>
                </a:solidFill>
              </a:rPr>
              <a:t> настойчивости</a:t>
            </a:r>
            <a:r>
              <a:rPr lang="en-US" sz="1800" dirty="0" smtClean="0">
                <a:solidFill>
                  <a:schemeClr val="tx2"/>
                </a:solidFill>
              </a:rPr>
              <a:t>, </a:t>
            </a:r>
            <a:r>
              <a:rPr lang="ru-RU" sz="1800" dirty="0" smtClean="0">
                <a:solidFill>
                  <a:schemeClr val="tx2"/>
                </a:solidFill>
              </a:rPr>
              <a:t>позитивного духа соперничества</a:t>
            </a:r>
            <a:r>
              <a:rPr lang="ru-RU" sz="1800" dirty="0" smtClean="0"/>
              <a:t>.               </a:t>
            </a:r>
          </a:p>
          <a:p>
            <a:pPr>
              <a:buNone/>
            </a:pPr>
            <a:r>
              <a:rPr lang="ru-RU" sz="1800" b="1" dirty="0" smtClean="0"/>
              <a:t> </a:t>
            </a:r>
            <a:r>
              <a:rPr lang="ru-RU" sz="1800" b="1" dirty="0" smtClean="0"/>
              <a:t>     Варианты использования</a:t>
            </a:r>
            <a:r>
              <a:rPr lang="ru-RU" sz="1800" dirty="0" smtClean="0"/>
              <a:t>: </a:t>
            </a:r>
            <a:r>
              <a:rPr lang="ru-RU" sz="1800" dirty="0" smtClean="0">
                <a:solidFill>
                  <a:schemeClr val="tx2"/>
                </a:solidFill>
              </a:rPr>
              <a:t>можно использовать в свободной игровой деятельности</a:t>
            </a:r>
            <a:r>
              <a:rPr lang="en-US" sz="1800" dirty="0" smtClean="0">
                <a:solidFill>
                  <a:schemeClr val="tx2"/>
                </a:solidFill>
              </a:rPr>
              <a:t>,</a:t>
            </a:r>
            <a:r>
              <a:rPr lang="ru-RU" sz="1800" dirty="0" smtClean="0">
                <a:solidFill>
                  <a:schemeClr val="tx2"/>
                </a:solidFill>
              </a:rPr>
              <a:t> в соревнованиях. Дети наматывают ленточку на палочку.</a:t>
            </a:r>
            <a:endParaRPr lang="ru-RU" sz="1800" dirty="0">
              <a:solidFill>
                <a:schemeClr val="tx2"/>
              </a:solidFill>
            </a:endParaRPr>
          </a:p>
        </p:txBody>
      </p:sp>
      <p:pic>
        <p:nvPicPr>
          <p:cNvPr id="4" name="Рисунок 3" descr="C:\Users\096\Desktop\нестандартное оборудов\IMG_406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71500" y="3176972"/>
            <a:ext cx="3384376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096\Desktop\нестандартное оборудов\IMG_406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2987823" y="3068961"/>
            <a:ext cx="3384378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096\Desktop\нестандартное оборудов\IMG_4068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5851338" y="3196173"/>
            <a:ext cx="3345977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/>
              <a:t>«Воротца для </a:t>
            </a:r>
            <a:r>
              <a:rPr lang="ru-RU" dirty="0" err="1" smtClean="0"/>
              <a:t>подлезания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Цель:</a:t>
            </a:r>
            <a:r>
              <a:rPr lang="ru-RU" sz="1800" dirty="0" smtClean="0"/>
              <a:t> </a:t>
            </a:r>
            <a:r>
              <a:rPr lang="ru-RU" sz="1800" dirty="0" smtClean="0">
                <a:solidFill>
                  <a:schemeClr val="tx2"/>
                </a:solidFill>
              </a:rPr>
              <a:t>совершенствовать у детей навыки ползания</a:t>
            </a:r>
            <a:r>
              <a:rPr lang="en-US" sz="1800" dirty="0" smtClean="0">
                <a:solidFill>
                  <a:schemeClr val="tx2"/>
                </a:solidFill>
              </a:rPr>
              <a:t>,</a:t>
            </a:r>
            <a:r>
              <a:rPr lang="ru-RU" sz="1800" dirty="0" smtClean="0">
                <a:solidFill>
                  <a:schemeClr val="tx2"/>
                </a:solidFill>
              </a:rPr>
              <a:t> побуждать их к этому движению</a:t>
            </a:r>
            <a:r>
              <a:rPr lang="en-US" sz="1800" dirty="0" smtClean="0">
                <a:solidFill>
                  <a:schemeClr val="tx2"/>
                </a:solidFill>
              </a:rPr>
              <a:t>, </a:t>
            </a:r>
            <a:r>
              <a:rPr lang="ru-RU" sz="1800" dirty="0" smtClean="0">
                <a:solidFill>
                  <a:schemeClr val="tx2"/>
                </a:solidFill>
              </a:rPr>
              <a:t>учить проползать под препятствием</a:t>
            </a:r>
            <a:r>
              <a:rPr lang="en-US" sz="1800" dirty="0" smtClean="0">
                <a:solidFill>
                  <a:schemeClr val="tx2"/>
                </a:solidFill>
              </a:rPr>
              <a:t>,</a:t>
            </a:r>
            <a:r>
              <a:rPr lang="ru-RU" sz="1800" dirty="0" smtClean="0">
                <a:solidFill>
                  <a:schemeClr val="tx2"/>
                </a:solidFill>
              </a:rPr>
              <a:t> не задевая его.</a:t>
            </a:r>
          </a:p>
          <a:p>
            <a:r>
              <a:rPr lang="ru-RU" sz="1800" b="1" dirty="0" smtClean="0"/>
              <a:t>Варианты использования</a:t>
            </a:r>
            <a:r>
              <a:rPr lang="ru-RU" sz="1800" dirty="0" smtClean="0"/>
              <a:t>: </a:t>
            </a:r>
            <a:r>
              <a:rPr lang="ru-RU" sz="1800" dirty="0" smtClean="0">
                <a:solidFill>
                  <a:schemeClr val="tx2"/>
                </a:solidFill>
              </a:rPr>
              <a:t>спортивные игры</a:t>
            </a:r>
            <a:r>
              <a:rPr lang="en-US" sz="1800" dirty="0" smtClean="0">
                <a:solidFill>
                  <a:schemeClr val="tx2"/>
                </a:solidFill>
              </a:rPr>
              <a:t>,</a:t>
            </a:r>
            <a:r>
              <a:rPr lang="ru-RU" sz="1800" dirty="0" smtClean="0">
                <a:solidFill>
                  <a:schemeClr val="tx2"/>
                </a:solidFill>
              </a:rPr>
              <a:t> праздники и развлечения.</a:t>
            </a:r>
            <a:endParaRPr lang="ru-RU" sz="1800" dirty="0">
              <a:solidFill>
                <a:schemeClr val="tx2"/>
              </a:solidFill>
            </a:endParaRPr>
          </a:p>
        </p:txBody>
      </p:sp>
      <p:pic>
        <p:nvPicPr>
          <p:cNvPr id="4" name="Рисунок 3" descr="C:\Users\096\Desktop\нестандартное оборудов\IMG_404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25395" y="2722757"/>
            <a:ext cx="3788754" cy="2952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096\Desktop\нестандартное оборудов\IMG_404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4752020" y="2672916"/>
            <a:ext cx="3816424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«Воротца для перешагивания»</a:t>
            </a:r>
            <a:endParaRPr lang="ru-RU" dirty="0"/>
          </a:p>
        </p:txBody>
      </p:sp>
      <p:pic>
        <p:nvPicPr>
          <p:cNvPr id="4" name="Содержимое 3" descr="C:\Users\096\Desktop\нестандартное оборудов\IMG_4046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87624" y="1628800"/>
            <a:ext cx="3240360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096\Desktop\нестандартное оборудов\IMG_404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5184068" y="2528901"/>
            <a:ext cx="3456382" cy="2952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r>
              <a:rPr lang="ru-RU" dirty="0" smtClean="0"/>
              <a:t>Веселый </a:t>
            </a:r>
            <a:r>
              <a:rPr lang="ru-RU" dirty="0" smtClean="0"/>
              <a:t>парашют»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1800" b="1" dirty="0" smtClean="0"/>
              <a:t>Цель</a:t>
            </a:r>
            <a:r>
              <a:rPr lang="ru-RU" sz="1800" dirty="0" smtClean="0"/>
              <a:t>:</a:t>
            </a:r>
            <a:r>
              <a:rPr lang="ru-RU" dirty="0" smtClean="0"/>
              <a:t> </a:t>
            </a:r>
            <a:r>
              <a:rPr lang="ru-RU" sz="1800" dirty="0" smtClean="0"/>
              <a:t>учить детей согласовывать свои желания</a:t>
            </a:r>
            <a:r>
              <a:rPr lang="en-US" sz="1800" dirty="0" smtClean="0"/>
              <a:t>,</a:t>
            </a:r>
            <a:r>
              <a:rPr lang="ru-RU" sz="1800" dirty="0" smtClean="0"/>
              <a:t> решения</a:t>
            </a:r>
            <a:r>
              <a:rPr lang="en-US" sz="1800" dirty="0" smtClean="0"/>
              <a:t>, </a:t>
            </a:r>
            <a:r>
              <a:rPr lang="ru-RU" sz="1800" dirty="0" smtClean="0"/>
              <a:t>действия с действиями других людей</a:t>
            </a:r>
            <a:r>
              <a:rPr lang="en-US" sz="1800" dirty="0" smtClean="0"/>
              <a:t>,</a:t>
            </a:r>
            <a:r>
              <a:rPr lang="ru-RU" sz="1800" dirty="0" smtClean="0"/>
              <a:t> передавать свои чувства движением</a:t>
            </a:r>
            <a:r>
              <a:rPr lang="en-US" sz="1800" dirty="0" smtClean="0"/>
              <a:t>,</a:t>
            </a:r>
            <a:r>
              <a:rPr lang="ru-RU" sz="1800" dirty="0" smtClean="0"/>
              <a:t> учиться работать согласовано в команде</a:t>
            </a:r>
          </a:p>
          <a:p>
            <a:pPr>
              <a:buNone/>
            </a:pPr>
            <a:r>
              <a:rPr lang="ru-RU" sz="1800" b="1" dirty="0" smtClean="0"/>
              <a:t>Варианты использование</a:t>
            </a:r>
            <a:r>
              <a:rPr lang="ru-RU" sz="1800" dirty="0" smtClean="0"/>
              <a:t>: использовать в играх</a:t>
            </a:r>
            <a:r>
              <a:rPr lang="en-US" sz="1800" dirty="0" smtClean="0"/>
              <a:t>,</a:t>
            </a:r>
            <a:r>
              <a:rPr lang="ru-RU" sz="1800" dirty="0" smtClean="0"/>
              <a:t> на праздниках</a:t>
            </a:r>
            <a:r>
              <a:rPr lang="ru-RU" sz="1800" dirty="0" smtClean="0"/>
              <a:t>.</a:t>
            </a:r>
            <a:endParaRPr lang="ru-RU" dirty="0"/>
          </a:p>
        </p:txBody>
      </p:sp>
      <p:pic>
        <p:nvPicPr>
          <p:cNvPr id="5" name="Рисунок 4" descr="C:\Users\096\Desktop\нестандартное оборудов\IMG_406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3095837" y="2816933"/>
            <a:ext cx="3024334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«Волшебный колпак»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1800" b="1" dirty="0" smtClean="0"/>
              <a:t>Цель</a:t>
            </a:r>
            <a:r>
              <a:rPr lang="ru-RU" sz="1800" dirty="0" smtClean="0"/>
              <a:t>: </a:t>
            </a:r>
            <a:r>
              <a:rPr lang="ru-RU" sz="1800" dirty="0" smtClean="0">
                <a:solidFill>
                  <a:schemeClr val="tx2"/>
                </a:solidFill>
              </a:rPr>
              <a:t>учить детей ориентироваться в пространстве</a:t>
            </a:r>
            <a:r>
              <a:rPr lang="en-US" sz="1800" dirty="0" smtClean="0">
                <a:solidFill>
                  <a:schemeClr val="tx2"/>
                </a:solidFill>
              </a:rPr>
              <a:t>,</a:t>
            </a:r>
            <a:r>
              <a:rPr lang="ru-RU" sz="1800" dirty="0" smtClean="0">
                <a:solidFill>
                  <a:schemeClr val="tx2"/>
                </a:solidFill>
              </a:rPr>
              <a:t> развивать память</a:t>
            </a:r>
            <a:r>
              <a:rPr lang="en-US" sz="1800" dirty="0" smtClean="0">
                <a:solidFill>
                  <a:schemeClr val="tx2"/>
                </a:solidFill>
              </a:rPr>
              <a:t>, </a:t>
            </a:r>
            <a:r>
              <a:rPr lang="ru-RU" sz="1800" dirty="0" smtClean="0">
                <a:solidFill>
                  <a:schemeClr val="tx2"/>
                </a:solidFill>
              </a:rPr>
              <a:t>мышление</a:t>
            </a:r>
            <a:r>
              <a:rPr lang="en-US" sz="1800" dirty="0" smtClean="0">
                <a:solidFill>
                  <a:schemeClr val="tx2"/>
                </a:solidFill>
              </a:rPr>
              <a:t>, </a:t>
            </a:r>
            <a:r>
              <a:rPr lang="ru-RU" sz="1800" dirty="0" smtClean="0">
                <a:solidFill>
                  <a:schemeClr val="tx2"/>
                </a:solidFill>
              </a:rPr>
              <a:t>выполнять правила игры                                                                           </a:t>
            </a:r>
          </a:p>
          <a:p>
            <a:pPr>
              <a:buNone/>
            </a:pPr>
            <a:r>
              <a:rPr lang="ru-RU" sz="1800" b="1" dirty="0" smtClean="0"/>
              <a:t> </a:t>
            </a:r>
            <a:r>
              <a:rPr lang="ru-RU" sz="1800" b="1" dirty="0" smtClean="0"/>
              <a:t>Варианты использования</a:t>
            </a:r>
            <a:r>
              <a:rPr lang="ru-RU" sz="1800" dirty="0" smtClean="0"/>
              <a:t>: </a:t>
            </a:r>
            <a:r>
              <a:rPr lang="ru-RU" sz="1800" dirty="0" smtClean="0">
                <a:solidFill>
                  <a:schemeClr val="tx2"/>
                </a:solidFill>
              </a:rPr>
              <a:t>используется для организации и проведения сюрпризных моментов на утренниках и развлечениях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4" name="Рисунок 3" descr="C:\Users\096\Desktop\нестандартное оборудов\IMG_407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03549" y="2816931"/>
            <a:ext cx="3672406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096\Desktop\нестандартное оборудов\IMG_407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4820492" y="2820467"/>
            <a:ext cx="3672406" cy="388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ПРОЕКТ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6000" b="1" dirty="0" smtClean="0"/>
              <a:t>    </a:t>
            </a:r>
            <a:r>
              <a:rPr lang="ru-RU" sz="4200" b="1" dirty="0" smtClean="0"/>
              <a:t>Тип </a:t>
            </a:r>
            <a:r>
              <a:rPr lang="ru-RU" sz="4200" b="1" dirty="0" smtClean="0"/>
              <a:t>проекта</a:t>
            </a:r>
            <a:r>
              <a:rPr lang="ru-RU" sz="6000" b="1" dirty="0" smtClean="0"/>
              <a:t>:</a:t>
            </a:r>
            <a:r>
              <a:rPr lang="ru-RU" sz="3800" dirty="0" smtClean="0"/>
              <a:t> практико-ориентированный</a:t>
            </a:r>
          </a:p>
          <a:p>
            <a:pPr>
              <a:buNone/>
            </a:pPr>
            <a:r>
              <a:rPr lang="ru-RU" sz="4200" b="1" dirty="0" smtClean="0"/>
              <a:t> </a:t>
            </a:r>
            <a:r>
              <a:rPr lang="ru-RU" sz="4200" b="1" dirty="0" smtClean="0"/>
              <a:t>     Сроки </a:t>
            </a:r>
            <a:r>
              <a:rPr lang="ru-RU" sz="4200" b="1" dirty="0" smtClean="0"/>
              <a:t>реализации</a:t>
            </a:r>
            <a:r>
              <a:rPr lang="ru-RU" sz="6000" b="1" dirty="0" smtClean="0"/>
              <a:t>:</a:t>
            </a:r>
            <a:r>
              <a:rPr lang="ru-RU" sz="6000" dirty="0" smtClean="0"/>
              <a:t> </a:t>
            </a:r>
            <a:r>
              <a:rPr lang="ru-RU" sz="6000" dirty="0" smtClean="0"/>
              <a:t>1 </a:t>
            </a:r>
            <a:r>
              <a:rPr lang="ru-RU" sz="3800" dirty="0" smtClean="0"/>
              <a:t>месяц</a:t>
            </a:r>
            <a:endParaRPr lang="ru-RU" sz="3800" dirty="0" smtClean="0"/>
          </a:p>
          <a:p>
            <a:pPr>
              <a:buNone/>
            </a:pPr>
            <a:r>
              <a:rPr lang="ru-RU" sz="6000" b="1" dirty="0" smtClean="0"/>
              <a:t>    </a:t>
            </a:r>
            <a:r>
              <a:rPr lang="ru-RU" sz="4200" b="1" dirty="0" smtClean="0"/>
              <a:t>Участники </a:t>
            </a:r>
            <a:r>
              <a:rPr lang="ru-RU" sz="4200" b="1" dirty="0" smtClean="0"/>
              <a:t>проекта</a:t>
            </a:r>
            <a:r>
              <a:rPr lang="ru-RU" sz="6000" dirty="0" smtClean="0"/>
              <a:t>: </a:t>
            </a:r>
            <a:r>
              <a:rPr lang="ru-RU" sz="3800" dirty="0" smtClean="0"/>
              <a:t>воспитанники младшей группы, воспитатели, родители, инструктор по </a:t>
            </a:r>
            <a:r>
              <a:rPr lang="ru-RU" sz="3800" dirty="0" smtClean="0"/>
              <a:t>физической культуре.</a:t>
            </a:r>
            <a:endParaRPr lang="ru-RU" sz="3800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                                            </a:t>
            </a:r>
            <a:r>
              <a:rPr lang="ru-RU" sz="4200" b="1" dirty="0" smtClean="0"/>
              <a:t> </a:t>
            </a:r>
            <a:r>
              <a:rPr lang="ru-RU" sz="4200" b="1" dirty="0" smtClean="0"/>
              <a:t>Основание </a:t>
            </a:r>
            <a:r>
              <a:rPr lang="ru-RU" sz="4200" b="1" dirty="0" smtClean="0"/>
              <a:t>для разработки.</a:t>
            </a:r>
            <a:endParaRPr lang="ru-RU" sz="4200" dirty="0" smtClean="0"/>
          </a:p>
          <a:p>
            <a:pPr>
              <a:buNone/>
            </a:pPr>
            <a:r>
              <a:rPr lang="ru-RU" sz="4200" b="1" dirty="0" smtClean="0"/>
              <a:t>     Проблема</a:t>
            </a:r>
            <a:r>
              <a:rPr lang="ru-RU" sz="4200" b="1" dirty="0" smtClean="0"/>
              <a:t>:</a:t>
            </a:r>
            <a:endParaRPr lang="ru-RU" sz="4200" dirty="0" smtClean="0"/>
          </a:p>
          <a:p>
            <a:pPr algn="just">
              <a:buNone/>
            </a:pPr>
            <a:r>
              <a:rPr lang="ru-RU" sz="3800" dirty="0" smtClean="0"/>
              <a:t>      В </a:t>
            </a:r>
            <a:r>
              <a:rPr lang="ru-RU" sz="3800" dirty="0" smtClean="0"/>
              <a:t>современном обществе приоритетным становится интеллектуальное развитие ребенка. Дети в большинстве своем испытывают «двигательный дефицит», то есть количество движений, производимых ими в течение дня, ниже нормы. Не секрет, что большую часть времени дети проводят в статическом положении: у телевизоров, компьютеров, за столами. Это увеличивает нагрузку на определенные группы мышц. Снижается сила и работоспособность мускулатуры, что влечет за собой нарушение функций организма. Поэтому необходимо вести поиск новых подходов для привлечения детей к занятиям физкультурой и спортом, развивая интерес к движению как жизненной </a:t>
            </a:r>
            <a:endParaRPr lang="ru-RU" sz="3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144016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«</a:t>
            </a:r>
            <a:r>
              <a:rPr lang="ru-RU" sz="3200" dirty="0" smtClean="0">
                <a:solidFill>
                  <a:srgbClr val="C00000"/>
                </a:solidFill>
              </a:rPr>
              <a:t>Нестандартное оборудование для развития двигательной активности детей»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«</a:t>
            </a:r>
            <a:r>
              <a:rPr lang="ru-RU" b="1" dirty="0" smtClean="0"/>
              <a:t>Забота о здоровье - это важнейший труд воспитателя</a:t>
            </a:r>
            <a:r>
              <a:rPr lang="ru-RU" dirty="0" smtClean="0"/>
              <a:t>. </a:t>
            </a:r>
          </a:p>
          <a:p>
            <a:r>
              <a:rPr lang="ru-RU" dirty="0" smtClean="0"/>
              <a:t>     </a:t>
            </a:r>
            <a:r>
              <a:rPr lang="ru-RU" dirty="0" smtClean="0">
                <a:solidFill>
                  <a:srgbClr val="7030A0"/>
                </a:solidFill>
              </a:rPr>
              <a:t>От  жизнерадостности, бодрости детей зависит их духовная жизнь,  мировоззрение, умственное развитие, прочность знаний, вера в свои силы»         В. А. Сухомлинский.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 </a:t>
            </a:r>
          </a:p>
          <a:p>
            <a:r>
              <a:rPr lang="ru-RU" b="1" dirty="0" smtClean="0"/>
              <a:t>Здоровье</a:t>
            </a:r>
            <a:r>
              <a:rPr lang="ru-RU" dirty="0" smtClean="0"/>
              <a:t> - </a:t>
            </a:r>
            <a:r>
              <a:rPr lang="ru-RU" dirty="0" smtClean="0">
                <a:solidFill>
                  <a:srgbClr val="7030A0"/>
                </a:solidFill>
              </a:rPr>
              <a:t>это сложное понятие, которое включает характеристики физического и психического развития человека, адаптационные возможности его организма, его социальную активность, которые в итоге и обеспечивают определённый уровень умственной и физической работоспособности. Здоровые дети - это основа жизни нации.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Поэтому</a:t>
            </a:r>
            <a:r>
              <a:rPr lang="ru-RU" dirty="0" smtClean="0">
                <a:solidFill>
                  <a:srgbClr val="7030A0"/>
                </a:solidFill>
              </a:rPr>
              <a:t> недаром, народная мудрость гласит: «Чтобы сделать ребенка умным и рассудительным, сделайте его крепким и </a:t>
            </a:r>
            <a:r>
              <a:rPr lang="ru-RU" sz="3600" dirty="0" smtClean="0">
                <a:solidFill>
                  <a:srgbClr val="7030A0"/>
                </a:solidFill>
              </a:rPr>
              <a:t>здоровым!»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507288" cy="6336704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3800" b="1" dirty="0" smtClean="0"/>
              <a:t>            Цель проекта</a:t>
            </a:r>
            <a:r>
              <a:rPr lang="ru-RU" b="1" dirty="0" smtClean="0"/>
              <a:t>:</a:t>
            </a: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                  </a:t>
            </a:r>
            <a:r>
              <a:rPr lang="ru-RU" sz="3800" dirty="0" smtClean="0">
                <a:solidFill>
                  <a:srgbClr val="7030A0"/>
                </a:solidFill>
              </a:rPr>
              <a:t>Обогащение развивающей среды  в спортивном зале       	  нестандартным физкультурным оборудованием для 		  повышение интереса детей к двигательной активности.</a:t>
            </a:r>
          </a:p>
          <a:p>
            <a:pPr>
              <a:buNone/>
            </a:pPr>
            <a:r>
              <a:rPr lang="ru-RU" b="1" dirty="0" smtClean="0"/>
              <a:t>             Задачи для детей:</a:t>
            </a:r>
            <a:endParaRPr lang="ru-RU" dirty="0" smtClean="0"/>
          </a:p>
          <a:p>
            <a:pPr>
              <a:buNone/>
            </a:pPr>
            <a:r>
              <a:rPr lang="ru-RU" sz="2800" u="sng" dirty="0" smtClean="0"/>
              <a:t>  </a:t>
            </a:r>
            <a:r>
              <a:rPr lang="ru-RU" sz="2800" b="1" u="sng" dirty="0" smtClean="0"/>
              <a:t>Образовательные:</a:t>
            </a:r>
            <a:endParaRPr lang="ru-RU" sz="2800" b="1" dirty="0" smtClean="0"/>
          </a:p>
          <a:p>
            <a:r>
              <a:rPr lang="ru-RU" sz="2800" dirty="0" smtClean="0">
                <a:solidFill>
                  <a:schemeClr val="tx2"/>
                </a:solidFill>
              </a:rPr>
              <a:t> Развивать основные физические качества и двигательные способности детей (силовые, скоростно-силовые, координационные и др.).</a:t>
            </a:r>
          </a:p>
          <a:p>
            <a:r>
              <a:rPr lang="ru-RU" sz="2800" dirty="0" smtClean="0">
                <a:solidFill>
                  <a:schemeClr val="tx2"/>
                </a:solidFill>
              </a:rPr>
              <a:t>Формировать умения выполнять правила подвижных игр, проявляя находчивость, выдержку, ловкость и самостоятельность</a:t>
            </a:r>
          </a:p>
          <a:p>
            <a:pPr>
              <a:buNone/>
            </a:pPr>
            <a:r>
              <a:rPr lang="ru-RU" sz="2800" dirty="0" smtClean="0"/>
              <a:t> </a:t>
            </a:r>
            <a:r>
              <a:rPr lang="ru-RU" sz="2800" b="1" u="sng" dirty="0" smtClean="0"/>
              <a:t>Оздоровительные</a:t>
            </a:r>
            <a:r>
              <a:rPr lang="ru-RU" sz="2800" b="1" dirty="0" smtClean="0"/>
              <a:t>:</a:t>
            </a:r>
          </a:p>
          <a:p>
            <a:r>
              <a:rPr lang="ru-RU" sz="2800" dirty="0" smtClean="0">
                <a:solidFill>
                  <a:schemeClr val="tx2"/>
                </a:solidFill>
              </a:rPr>
              <a:t>Формировать и совершенствовать жизненно необходимые двигательные умения и навыки (ходьба, бег, равновесие).</a:t>
            </a:r>
          </a:p>
          <a:p>
            <a:r>
              <a:rPr lang="ru-RU" sz="2800" dirty="0" smtClean="0">
                <a:solidFill>
                  <a:schemeClr val="tx2"/>
                </a:solidFill>
              </a:rPr>
              <a:t>Содействовать формированию гармоничного телосложения, правильной осанки и стопы.</a:t>
            </a:r>
          </a:p>
          <a:p>
            <a:r>
              <a:rPr lang="ru-RU" sz="2800" dirty="0" smtClean="0">
                <a:solidFill>
                  <a:schemeClr val="tx2"/>
                </a:solidFill>
              </a:rPr>
              <a:t>Способствовать сохранению положительного  эмоционального состояния у детей.</a:t>
            </a:r>
          </a:p>
          <a:p>
            <a:pPr>
              <a:buNone/>
            </a:pPr>
            <a:r>
              <a:rPr lang="ru-RU" sz="2800" u="sng" dirty="0" smtClean="0"/>
              <a:t>  </a:t>
            </a:r>
            <a:r>
              <a:rPr lang="ru-RU" sz="2800" b="1" u="sng" dirty="0" smtClean="0"/>
              <a:t>Воспитательные</a:t>
            </a:r>
            <a:r>
              <a:rPr lang="ru-RU" sz="2800" b="1" dirty="0" smtClean="0"/>
              <a:t>:</a:t>
            </a:r>
          </a:p>
          <a:p>
            <a:r>
              <a:rPr lang="ru-RU" sz="2800" dirty="0" smtClean="0">
                <a:solidFill>
                  <a:schemeClr val="tx2"/>
                </a:solidFill>
              </a:rPr>
              <a:t>воспитывать у детей интерес к занятиям физической культурой в организованной форме,  через двигательные и функциональные возможности.</a:t>
            </a:r>
          </a:p>
          <a:p>
            <a:r>
              <a:rPr lang="ru-RU" sz="2800" dirty="0" smtClean="0">
                <a:solidFill>
                  <a:schemeClr val="tx2"/>
                </a:solidFill>
              </a:rPr>
              <a:t>Содействовать развитию положительных эмоций, умению общаться со сверстниками, воспитывать чувства взаимопонимания и сопереживания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435280" cy="5904656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3800" b="1" dirty="0" smtClean="0"/>
              <a:t>               Задачи для  родителей</a:t>
            </a:r>
            <a:r>
              <a:rPr lang="ru-RU" b="1" dirty="0" smtClean="0"/>
              <a:t>:</a:t>
            </a:r>
            <a:endParaRPr lang="ru-RU" dirty="0" smtClean="0"/>
          </a:p>
          <a:p>
            <a:r>
              <a:rPr lang="ru-RU" dirty="0" smtClean="0"/>
              <a:t> </a:t>
            </a:r>
            <a:r>
              <a:rPr lang="ru-RU" dirty="0" smtClean="0">
                <a:solidFill>
                  <a:schemeClr val="tx2"/>
                </a:solidFill>
              </a:rPr>
              <a:t>повысить культуру родителей в области формирования, сохранения и укрепления здоровья детей;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 приобщить родителей к жизнедеятельности ДОУ через поиск и внедрение наиболее эффективных форм сотрудничества;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укрепить детско-родительские взаимоотношения путём проведения совместных мероприятий;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уделять особое внимание пропаганде здорового образа жизни личным примером;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оказывать посильную помощь ДОУ в обогащении  </a:t>
            </a:r>
            <a:r>
              <a:rPr lang="ru-RU" dirty="0" err="1" smtClean="0">
                <a:solidFill>
                  <a:schemeClr val="tx2"/>
                </a:solidFill>
              </a:rPr>
              <a:t>физкультурно</a:t>
            </a:r>
            <a:r>
              <a:rPr lang="ru-RU" dirty="0" smtClean="0">
                <a:solidFill>
                  <a:schemeClr val="tx2"/>
                </a:solidFill>
              </a:rPr>
              <a:t>–оздоровительной среды в целях профилактики детских заболеваний и повышения интереса к физическим упражнениям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                 </a:t>
            </a:r>
            <a:r>
              <a:rPr lang="ru-RU" b="1" dirty="0" smtClean="0"/>
              <a:t>  </a:t>
            </a:r>
            <a:r>
              <a:rPr lang="ru-RU" sz="3800" b="1" dirty="0" smtClean="0"/>
              <a:t>Задачи для педагогов:</a:t>
            </a:r>
            <a:endParaRPr lang="ru-RU" sz="3800" dirty="0" smtClean="0"/>
          </a:p>
          <a:p>
            <a:r>
              <a:rPr lang="ru-RU" dirty="0" smtClean="0"/>
              <a:t>-</a:t>
            </a:r>
            <a:r>
              <a:rPr lang="ru-RU" dirty="0" smtClean="0">
                <a:solidFill>
                  <a:schemeClr val="tx2"/>
                </a:solidFill>
              </a:rPr>
              <a:t>повышать уровень профессиональной компетентности .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-обогатить двигательную среду с целью воспитания культуры здоровья у детей.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-привлечь родителей воспитанников к изготовлению нестандартного оборудования.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-обобщить и распространить опыт работы по созданию нестандартного оборудования для двигательной среды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404664"/>
            <a:ext cx="8136904" cy="5904656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5100" b="1" dirty="0" smtClean="0"/>
              <a:t>              Ожидаемые результаты проекта: </a:t>
            </a:r>
            <a:endParaRPr lang="ru-RU" sz="5100" dirty="0" smtClean="0"/>
          </a:p>
          <a:p>
            <a:pPr>
              <a:buNone/>
            </a:pPr>
            <a:r>
              <a:rPr lang="ru-RU" b="1" dirty="0" smtClean="0"/>
              <a:t>     </a:t>
            </a:r>
            <a:r>
              <a:rPr lang="ru-RU" sz="4400" b="1" dirty="0" smtClean="0"/>
              <a:t>методические</a:t>
            </a:r>
            <a:r>
              <a:rPr lang="ru-RU" b="1" dirty="0" smtClean="0"/>
              <a:t>:</a:t>
            </a:r>
            <a:endParaRPr lang="ru-RU" dirty="0" smtClean="0"/>
          </a:p>
          <a:p>
            <a:r>
              <a:rPr lang="ru-RU" dirty="0" smtClean="0"/>
              <a:t>-</a:t>
            </a:r>
            <a:r>
              <a:rPr lang="ru-RU" dirty="0" smtClean="0">
                <a:solidFill>
                  <a:schemeClr val="tx2"/>
                </a:solidFill>
              </a:rPr>
              <a:t>методические рекомендации для родителей по изготовлению и использованию нестандартного оборудования для развития физической активности детей в домашних условиях;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-организация институционального конкурса среди родителей по изготовлению нестандартного физкультурного оборудования для группы;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-анкетирование педагогов и родителей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b="1" dirty="0" smtClean="0"/>
              <a:t>     </a:t>
            </a:r>
            <a:r>
              <a:rPr lang="ru-RU" sz="4400" b="1" dirty="0" smtClean="0"/>
              <a:t>образовательные:</a:t>
            </a:r>
            <a:endParaRPr lang="ru-RU" sz="4400" dirty="0" smtClean="0"/>
          </a:p>
          <a:p>
            <a:r>
              <a:rPr lang="ru-RU" dirty="0" smtClean="0"/>
              <a:t>-</a:t>
            </a:r>
            <a:r>
              <a:rPr lang="ru-RU" dirty="0" smtClean="0">
                <a:solidFill>
                  <a:schemeClr val="tx2"/>
                </a:solidFill>
              </a:rPr>
              <a:t>повышение компетентности родителей и педагогов в вопросах значимости нестандартного физкультурного оборудования;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-развитие навыков самостоятельной двигательной активности у детей при использовании нестандартного оборудования;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-обогащение двигательного опыта детей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b="1" dirty="0" smtClean="0"/>
              <a:t>      </a:t>
            </a:r>
            <a:r>
              <a:rPr lang="ru-RU" sz="4400" b="1" dirty="0" smtClean="0"/>
              <a:t>продуктивные:</a:t>
            </a:r>
            <a:endParaRPr lang="ru-RU" sz="4400" dirty="0" smtClean="0"/>
          </a:p>
          <a:p>
            <a:r>
              <a:rPr lang="ru-RU" dirty="0" smtClean="0"/>
              <a:t>-</a:t>
            </a:r>
            <a:r>
              <a:rPr lang="ru-RU" dirty="0" smtClean="0">
                <a:solidFill>
                  <a:schemeClr val="tx2"/>
                </a:solidFill>
              </a:rPr>
              <a:t>разработка комплексов утренних гимнастик с использованием нестандартного оборудования;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-составление картотек подвижных игр с использованием нестандартного физкультурного оборудования;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-обогащение предметно-развивающей среды нестандартным физкультурным оборудованием.</a:t>
            </a: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332656"/>
            <a:ext cx="8352928" cy="586551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800" b="1" dirty="0" smtClean="0"/>
              <a:t>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548680"/>
            <a:ext cx="7776864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Char char="Ø"/>
            </a:pPr>
            <a:r>
              <a:rPr lang="ru-RU" sz="2800" b="1" dirty="0" smtClean="0"/>
              <a:t>Основные принципы использования нестандартного оборудования:</a:t>
            </a:r>
            <a:endParaRPr lang="ru-RU" sz="2800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 </a:t>
            </a:r>
            <a:r>
              <a:rPr lang="ru-RU" dirty="0" smtClean="0">
                <a:solidFill>
                  <a:srgbClr val="7030A0"/>
                </a:solidFill>
              </a:rPr>
              <a:t>Оборудование может быть использовано на физкультурных занятиях и в         самостоятельной двигательной деятельности детей.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7030A0"/>
                </a:solidFill>
              </a:rPr>
              <a:t>   Начиная упражнения с оборудованием от самых простых, следует         	     постепенно переходить к более сложным, разнообразить движения.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7030A0"/>
                </a:solidFill>
              </a:rPr>
              <a:t>   Важно чередовать упражнения так, чтобы нагрузка в движениях, идущих         друг за другом, не приходилась на одни и те же группы мышц.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7030A0"/>
                </a:solidFill>
              </a:rPr>
              <a:t>Полезно  использовать дыхательные упражнения на расслабление мышц.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7030A0"/>
                </a:solidFill>
              </a:rPr>
              <a:t>В процессе выполнения упражнений необходимо внимательно следить за состоянием самочувствия детей, не допускать перегрузок</a:t>
            </a:r>
            <a:r>
              <a:rPr lang="ru-RU" dirty="0" smtClean="0"/>
              <a:t>.</a:t>
            </a:r>
          </a:p>
          <a:p>
            <a:r>
              <a:rPr lang="ru-RU" dirty="0" smtClean="0"/>
              <a:t> </a:t>
            </a:r>
          </a:p>
          <a:p>
            <a:r>
              <a:rPr lang="ru-RU" b="1" dirty="0" smtClean="0"/>
              <a:t>Участники проекта:</a:t>
            </a:r>
            <a:r>
              <a:rPr lang="ru-RU" dirty="0" smtClean="0"/>
              <a:t> </a:t>
            </a:r>
            <a:r>
              <a:rPr lang="ru-RU" dirty="0" smtClean="0">
                <a:solidFill>
                  <a:srgbClr val="7030A0"/>
                </a:solidFill>
              </a:rPr>
              <a:t>дети  2-4 года, воспитатели, родители.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Срок реализации проекта: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smtClean="0">
                <a:solidFill>
                  <a:srgbClr val="7030A0"/>
                </a:solidFill>
              </a:rPr>
              <a:t>Октябрь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smtClean="0">
                <a:solidFill>
                  <a:srgbClr val="7030A0"/>
                </a:solidFill>
              </a:rPr>
              <a:t>2022 г. - </a:t>
            </a:r>
            <a:r>
              <a:rPr lang="ru-RU" dirty="0" smtClean="0">
                <a:solidFill>
                  <a:srgbClr val="7030A0"/>
                </a:solidFill>
              </a:rPr>
              <a:t>Ноябрь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smtClean="0">
                <a:solidFill>
                  <a:srgbClr val="7030A0"/>
                </a:solidFill>
              </a:rPr>
              <a:t>2022 г.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Картотека и предметы оборудования могут дополняться и изменяться постоянно.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7355160" cy="778098"/>
          </a:xfrm>
        </p:spPr>
        <p:txBody>
          <a:bodyPr/>
          <a:lstStyle/>
          <a:p>
            <a:r>
              <a:rPr lang="ru-RU" dirty="0" smtClean="0"/>
              <a:t>«Массажные коврики»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052736"/>
            <a:ext cx="8136000" cy="5328592"/>
          </a:xfrm>
        </p:spPr>
        <p:txBody>
          <a:bodyPr/>
          <a:lstStyle/>
          <a:p>
            <a:pPr>
              <a:buNone/>
            </a:pPr>
            <a:r>
              <a:rPr lang="ru-RU" sz="2000" b="1" dirty="0" smtClean="0"/>
              <a:t>      Цель</a:t>
            </a:r>
            <a:r>
              <a:rPr lang="ru-RU" sz="2000" dirty="0" smtClean="0">
                <a:solidFill>
                  <a:schemeClr val="tx2"/>
                </a:solidFill>
              </a:rPr>
              <a:t>: </a:t>
            </a:r>
            <a:r>
              <a:rPr lang="ru-RU" sz="1800" dirty="0" smtClean="0">
                <a:solidFill>
                  <a:schemeClr val="tx2"/>
                </a:solidFill>
              </a:rPr>
              <a:t>Формирование и укрепление свода стопы, осанки, профилактика плоскостопия, стимулирование внутренних органов</a:t>
            </a:r>
            <a:r>
              <a:rPr lang="ru-RU" dirty="0" smtClean="0"/>
              <a:t>. </a:t>
            </a:r>
          </a:p>
          <a:p>
            <a:pPr>
              <a:buNone/>
            </a:pPr>
            <a:r>
              <a:rPr lang="ru-RU" sz="1800" b="1" dirty="0" smtClean="0"/>
              <a:t> Варианты использования:  </a:t>
            </a:r>
            <a:r>
              <a:rPr lang="ru-RU" sz="1800" dirty="0" smtClean="0">
                <a:solidFill>
                  <a:schemeClr val="tx2"/>
                </a:solidFill>
              </a:rPr>
              <a:t>Применяется в гимнастике пробуждения и на занятиях физкультуры(ходьба и бег на носках</a:t>
            </a:r>
            <a:r>
              <a:rPr lang="en-US" sz="1800" dirty="0" smtClean="0">
                <a:solidFill>
                  <a:schemeClr val="tx2"/>
                </a:solidFill>
              </a:rPr>
              <a:t>,</a:t>
            </a:r>
            <a:r>
              <a:rPr lang="ru-RU" sz="1800" dirty="0" smtClean="0">
                <a:solidFill>
                  <a:schemeClr val="tx2"/>
                </a:solidFill>
              </a:rPr>
              <a:t> ладонях</a:t>
            </a:r>
            <a:r>
              <a:rPr lang="en-US" sz="1800" dirty="0" smtClean="0">
                <a:solidFill>
                  <a:schemeClr val="tx2"/>
                </a:solidFill>
              </a:rPr>
              <a:t>,</a:t>
            </a:r>
            <a:r>
              <a:rPr lang="ru-RU" sz="1800" dirty="0" smtClean="0">
                <a:solidFill>
                  <a:schemeClr val="tx2"/>
                </a:solidFill>
              </a:rPr>
              <a:t> прыжках)</a:t>
            </a:r>
            <a:endParaRPr lang="ru-RU" sz="1800" dirty="0">
              <a:solidFill>
                <a:schemeClr val="tx2"/>
              </a:solidFill>
            </a:endParaRPr>
          </a:p>
        </p:txBody>
      </p:sp>
      <p:pic>
        <p:nvPicPr>
          <p:cNvPr id="1026" name="Picture 2" descr="C:\Users\096\Desktop\нестандартное оборудов\IMG_40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630400" y="0"/>
            <a:ext cx="3360640" cy="2276872"/>
          </a:xfrm>
          <a:prstGeom prst="rect">
            <a:avLst/>
          </a:prstGeom>
          <a:noFill/>
        </p:spPr>
      </p:pic>
      <p:pic>
        <p:nvPicPr>
          <p:cNvPr id="5" name="Picture 2" descr="C:\Users\096\Desktop\нестандартное оборудов\IMG_40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510120" y="1196752"/>
            <a:ext cx="3360640" cy="2276872"/>
          </a:xfrm>
          <a:prstGeom prst="rect">
            <a:avLst/>
          </a:prstGeom>
          <a:noFill/>
        </p:spPr>
      </p:pic>
      <p:pic>
        <p:nvPicPr>
          <p:cNvPr id="6" name="Рисунок 5" descr="C:\Users\096\Desktop\нестандартное оборудов\IMG_405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403649" y="2852942"/>
            <a:ext cx="3240357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096\Desktop\нестандартное оборудов\IMG_404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5184068" y="2816932"/>
            <a:ext cx="3240360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6624736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«Солнышко»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sz="2000" b="1" dirty="0" smtClean="0"/>
              <a:t>Цель</a:t>
            </a:r>
            <a:r>
              <a:rPr lang="ru-RU" dirty="0" smtClean="0"/>
              <a:t>: </a:t>
            </a:r>
            <a:r>
              <a:rPr lang="ru-RU" sz="1800" dirty="0" smtClean="0">
                <a:solidFill>
                  <a:schemeClr val="tx2"/>
                </a:solidFill>
              </a:rPr>
              <a:t>Учить </a:t>
            </a:r>
            <a:r>
              <a:rPr lang="ru-RU" sz="1800" dirty="0" smtClean="0">
                <a:solidFill>
                  <a:schemeClr val="tx2"/>
                </a:solidFill>
              </a:rPr>
              <a:t>перешагивать и прыгать </a:t>
            </a:r>
            <a:r>
              <a:rPr lang="ru-RU" sz="1800" dirty="0" smtClean="0">
                <a:solidFill>
                  <a:schemeClr val="tx2"/>
                </a:solidFill>
              </a:rPr>
              <a:t>по кругу через препятствия. Вырабатывать ловкость, смелость, умение играть сообща</a:t>
            </a:r>
            <a:r>
              <a:rPr lang="ru-RU" sz="1800" dirty="0" smtClean="0"/>
              <a:t>.</a:t>
            </a:r>
          </a:p>
          <a:p>
            <a:pPr>
              <a:buNone/>
            </a:pPr>
            <a:r>
              <a:rPr lang="ru-RU" sz="1800" dirty="0" smtClean="0"/>
              <a:t>    </a:t>
            </a:r>
            <a:r>
              <a:rPr lang="ru-RU" sz="2000" b="1" dirty="0" smtClean="0"/>
              <a:t>Варианты использования</a:t>
            </a:r>
            <a:r>
              <a:rPr lang="ru-RU" sz="1800" dirty="0" smtClean="0"/>
              <a:t>: </a:t>
            </a:r>
            <a:r>
              <a:rPr lang="ru-RU" sz="1800" dirty="0" smtClean="0">
                <a:solidFill>
                  <a:schemeClr val="tx2"/>
                </a:solidFill>
              </a:rPr>
              <a:t>При проведении занятий по физкультуре, спортивных праздников, в свободной игровой деятельности детей</a:t>
            </a:r>
            <a:endParaRPr lang="ru-RU" sz="1800" dirty="0">
              <a:solidFill>
                <a:schemeClr val="tx2"/>
              </a:solidFill>
            </a:endParaRPr>
          </a:p>
        </p:txBody>
      </p:sp>
      <p:pic>
        <p:nvPicPr>
          <p:cNvPr id="4" name="Рисунок 3" descr="C:\Users\096\Desktop\нестандартное оборудов\IMG_404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899592" y="2852936"/>
            <a:ext cx="3240360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096\Desktop\нестандартное оборудов\IMG_405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4968043" y="2888939"/>
            <a:ext cx="3240360" cy="3312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377</Words>
  <Application>Microsoft Office PowerPoint</Application>
  <PresentationFormat>Экран (4:3)</PresentationFormat>
  <Paragraphs>93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Специальное оформление</vt:lpstr>
      <vt:lpstr>МДОУ «Детский  сад  31»  г. Ярославль</vt:lpstr>
      <vt:lpstr>ПРОЕКТ</vt:lpstr>
      <vt:lpstr>«Нестандартное оборудование для развития двигательной активности детей»</vt:lpstr>
      <vt:lpstr>Слайд 4</vt:lpstr>
      <vt:lpstr>Слайд 5</vt:lpstr>
      <vt:lpstr>Слайд 6</vt:lpstr>
      <vt:lpstr>Слайд 7</vt:lpstr>
      <vt:lpstr>«Массажные коврики»</vt:lpstr>
      <vt:lpstr>«Солнышко»</vt:lpstr>
      <vt:lpstr>«Забавный паучёк»</vt:lpstr>
      <vt:lpstr>«Воротца для подлезания»</vt:lpstr>
      <vt:lpstr>«Воротца для перешагивания»</vt:lpstr>
      <vt:lpstr>«Веселый парашют»</vt:lpstr>
      <vt:lpstr>«Волшебный колпак»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 презентации</dc:title>
  <dc:creator>Павел</dc:creator>
  <cp:lastModifiedBy>096</cp:lastModifiedBy>
  <cp:revision>38</cp:revision>
  <dcterms:created xsi:type="dcterms:W3CDTF">2009-01-08T12:15:48Z</dcterms:created>
  <dcterms:modified xsi:type="dcterms:W3CDTF">2022-12-18T20:35:47Z</dcterms:modified>
</cp:coreProperties>
</file>