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7" r:id="rId6"/>
    <p:sldId id="260" r:id="rId7"/>
    <p:sldId id="262" r:id="rId8"/>
    <p:sldId id="266" r:id="rId9"/>
    <p:sldId id="268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7F"/>
    <a:srgbClr val="FFD78C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0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image" Target="../media/image1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1E70A9-7843-4EF7-A26D-9F16DE21080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B794CB-D741-47B2-AED1-BEAB0149F373}">
      <dgm:prSet/>
      <dgm:spPr>
        <a:solidFill>
          <a:schemeClr val="bg1"/>
        </a:solidFill>
        <a:ln w="76200">
          <a:solidFill>
            <a:srgbClr val="FFD78C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Вульгаризация(проникновение жаргонизмов в речь публичных людей)</a:t>
          </a:r>
          <a:endParaRPr lang="ru-RU" dirty="0">
            <a:solidFill>
              <a:schemeClr val="tx1"/>
            </a:solidFill>
          </a:endParaRPr>
        </a:p>
      </dgm:t>
    </dgm:pt>
    <dgm:pt modelId="{50E7DF52-863D-468E-BE8C-F8F420987091}" type="parTrans" cxnId="{0AB0F87C-9E4E-417D-BCB6-C6B5940B26DA}">
      <dgm:prSet/>
      <dgm:spPr/>
      <dgm:t>
        <a:bodyPr/>
        <a:lstStyle/>
        <a:p>
          <a:endParaRPr lang="ru-RU"/>
        </a:p>
      </dgm:t>
    </dgm:pt>
    <dgm:pt modelId="{82F1BC60-EACB-42E6-A1D2-4CFEF85622F2}" type="sibTrans" cxnId="{0AB0F87C-9E4E-417D-BCB6-C6B5940B26DA}">
      <dgm:prSet/>
      <dgm:spPr/>
      <dgm:t>
        <a:bodyPr/>
        <a:lstStyle/>
        <a:p>
          <a:endParaRPr lang="ru-RU"/>
        </a:p>
      </dgm:t>
    </dgm:pt>
    <dgm:pt modelId="{8EC3A0C1-61A7-4819-B42C-927E099C3122}">
      <dgm:prSet/>
      <dgm:spPr>
        <a:solidFill>
          <a:schemeClr val="bg1"/>
        </a:solidFill>
        <a:ln w="76200">
          <a:solidFill>
            <a:srgbClr val="FFD78C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Излишняя </a:t>
          </a:r>
          <a:r>
            <a:rPr lang="ru-RU" dirty="0" err="1" smtClean="0">
              <a:solidFill>
                <a:schemeClr val="tx1"/>
              </a:solidFill>
            </a:rPr>
            <a:t>иностранизация</a:t>
          </a:r>
          <a:r>
            <a:rPr lang="ru-RU" dirty="0" smtClean="0">
              <a:solidFill>
                <a:schemeClr val="tx1"/>
              </a:solidFill>
            </a:rPr>
            <a:t>(неконтролируемый поток иностранных слов)</a:t>
          </a:r>
          <a:endParaRPr lang="ru-RU" dirty="0">
            <a:solidFill>
              <a:schemeClr val="tx1"/>
            </a:solidFill>
          </a:endParaRPr>
        </a:p>
      </dgm:t>
    </dgm:pt>
    <dgm:pt modelId="{9028DF82-4DFF-4636-9275-68EEFCDA2D8B}" type="parTrans" cxnId="{921893F3-8A0D-4A16-B512-89FE5F954CFD}">
      <dgm:prSet/>
      <dgm:spPr/>
      <dgm:t>
        <a:bodyPr/>
        <a:lstStyle/>
        <a:p>
          <a:endParaRPr lang="ru-RU"/>
        </a:p>
      </dgm:t>
    </dgm:pt>
    <dgm:pt modelId="{637688CB-3970-4105-B60E-0AC41FEC60D3}" type="sibTrans" cxnId="{921893F3-8A0D-4A16-B512-89FE5F954CFD}">
      <dgm:prSet/>
      <dgm:spPr/>
      <dgm:t>
        <a:bodyPr/>
        <a:lstStyle/>
        <a:p>
          <a:endParaRPr lang="ru-RU"/>
        </a:p>
      </dgm:t>
    </dgm:pt>
    <dgm:pt modelId="{D043D4E6-34D7-4E5C-BFD7-331F93462149}">
      <dgm:prSet/>
      <dgm:spPr>
        <a:solidFill>
          <a:schemeClr val="bg1"/>
        </a:solidFill>
        <a:ln w="76200">
          <a:solidFill>
            <a:srgbClr val="FFD78C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Снижение грамотности</a:t>
          </a:r>
          <a:endParaRPr lang="ru-RU" dirty="0">
            <a:solidFill>
              <a:schemeClr val="tx1"/>
            </a:solidFill>
          </a:endParaRPr>
        </a:p>
      </dgm:t>
    </dgm:pt>
    <dgm:pt modelId="{FAC8DE10-CC86-4FD3-9D41-F4702642458B}" type="parTrans" cxnId="{07D059FE-8843-4696-A8D5-6CCA262EF1A6}">
      <dgm:prSet/>
      <dgm:spPr/>
      <dgm:t>
        <a:bodyPr/>
        <a:lstStyle/>
        <a:p>
          <a:endParaRPr lang="ru-RU"/>
        </a:p>
      </dgm:t>
    </dgm:pt>
    <dgm:pt modelId="{4D967011-AF52-4843-A068-67CC585358C5}" type="sibTrans" cxnId="{07D059FE-8843-4696-A8D5-6CCA262EF1A6}">
      <dgm:prSet/>
      <dgm:spPr/>
      <dgm:t>
        <a:bodyPr/>
        <a:lstStyle/>
        <a:p>
          <a:endParaRPr lang="ru-RU"/>
        </a:p>
      </dgm:t>
    </dgm:pt>
    <dgm:pt modelId="{65AC6004-FD8B-4376-B72C-74953141C0C7}" type="pres">
      <dgm:prSet presAssocID="{8B1E70A9-7843-4EF7-A26D-9F16DE21080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C33E007-A2BC-4793-B694-DAA6EC86B4C3}" type="pres">
      <dgm:prSet presAssocID="{A1B794CB-D741-47B2-AED1-BEAB0149F373}" presName="hierRoot1" presStyleCnt="0">
        <dgm:presLayoutVars>
          <dgm:hierBranch val="init"/>
        </dgm:presLayoutVars>
      </dgm:prSet>
      <dgm:spPr/>
    </dgm:pt>
    <dgm:pt modelId="{4ED15A9D-3BAF-4E18-9995-225542570904}" type="pres">
      <dgm:prSet presAssocID="{A1B794CB-D741-47B2-AED1-BEAB0149F373}" presName="rootComposite1" presStyleCnt="0"/>
      <dgm:spPr/>
    </dgm:pt>
    <dgm:pt modelId="{7EDF493B-F08E-4641-BEDF-BC3E813F1CC5}" type="pres">
      <dgm:prSet presAssocID="{A1B794CB-D741-47B2-AED1-BEAB0149F373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CF31D8-D38E-44E9-AEDB-2F4AE02A32CE}" type="pres">
      <dgm:prSet presAssocID="{A1B794CB-D741-47B2-AED1-BEAB0149F37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F5FE5BF-C1CC-42B4-BD4B-CE0CCB20FDD3}" type="pres">
      <dgm:prSet presAssocID="{A1B794CB-D741-47B2-AED1-BEAB0149F373}" presName="hierChild2" presStyleCnt="0"/>
      <dgm:spPr/>
    </dgm:pt>
    <dgm:pt modelId="{2DAE953F-8E80-44A5-A838-6008C2183DEF}" type="pres">
      <dgm:prSet presAssocID="{A1B794CB-D741-47B2-AED1-BEAB0149F373}" presName="hierChild3" presStyleCnt="0"/>
      <dgm:spPr/>
    </dgm:pt>
    <dgm:pt modelId="{D92CA46C-6966-4987-AD96-83E51319FD5F}" type="pres">
      <dgm:prSet presAssocID="{8EC3A0C1-61A7-4819-B42C-927E099C3122}" presName="hierRoot1" presStyleCnt="0">
        <dgm:presLayoutVars>
          <dgm:hierBranch val="init"/>
        </dgm:presLayoutVars>
      </dgm:prSet>
      <dgm:spPr/>
    </dgm:pt>
    <dgm:pt modelId="{91421F31-7EBC-436A-85ED-63BA9F978D74}" type="pres">
      <dgm:prSet presAssocID="{8EC3A0C1-61A7-4819-B42C-927E099C3122}" presName="rootComposite1" presStyleCnt="0"/>
      <dgm:spPr/>
    </dgm:pt>
    <dgm:pt modelId="{8372D41C-105C-41B6-9171-1E8F991D887E}" type="pres">
      <dgm:prSet presAssocID="{8EC3A0C1-61A7-4819-B42C-927E099C3122}" presName="rootText1" presStyleLbl="node0" presStyleIdx="1" presStyleCnt="3" custLinFactNeighborX="-19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175E08-4AC9-480E-91C3-D4DDA97FB07F}" type="pres">
      <dgm:prSet presAssocID="{8EC3A0C1-61A7-4819-B42C-927E099C312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587CF66-DFB6-44D1-829D-2BD5DBB67C6F}" type="pres">
      <dgm:prSet presAssocID="{8EC3A0C1-61A7-4819-B42C-927E099C3122}" presName="hierChild2" presStyleCnt="0"/>
      <dgm:spPr/>
    </dgm:pt>
    <dgm:pt modelId="{32E57D5C-260E-4B74-8855-E39F5CD933A4}" type="pres">
      <dgm:prSet presAssocID="{8EC3A0C1-61A7-4819-B42C-927E099C3122}" presName="hierChild3" presStyleCnt="0"/>
      <dgm:spPr/>
    </dgm:pt>
    <dgm:pt modelId="{77578D8A-9430-44FF-A798-7A6575825223}" type="pres">
      <dgm:prSet presAssocID="{D043D4E6-34D7-4E5C-BFD7-331F93462149}" presName="hierRoot1" presStyleCnt="0">
        <dgm:presLayoutVars>
          <dgm:hierBranch val="init"/>
        </dgm:presLayoutVars>
      </dgm:prSet>
      <dgm:spPr/>
    </dgm:pt>
    <dgm:pt modelId="{3048CECD-C312-4ED7-8480-1EB7D4E20660}" type="pres">
      <dgm:prSet presAssocID="{D043D4E6-34D7-4E5C-BFD7-331F93462149}" presName="rootComposite1" presStyleCnt="0"/>
      <dgm:spPr/>
    </dgm:pt>
    <dgm:pt modelId="{A8D3720C-DDD0-468B-8AED-4962A39E10BC}" type="pres">
      <dgm:prSet presAssocID="{D043D4E6-34D7-4E5C-BFD7-331F93462149}" presName="rootText1" presStyleLbl="node0" presStyleIdx="2" presStyleCnt="3" custLinFactNeighborX="-93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B9D291-71DE-4190-BDE2-D6A82D01C9C8}" type="pres">
      <dgm:prSet presAssocID="{D043D4E6-34D7-4E5C-BFD7-331F9346214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2E6ED40-CEF5-49B6-A993-1F0645F7CDCA}" type="pres">
      <dgm:prSet presAssocID="{D043D4E6-34D7-4E5C-BFD7-331F93462149}" presName="hierChild2" presStyleCnt="0"/>
      <dgm:spPr/>
    </dgm:pt>
    <dgm:pt modelId="{DC3CAF49-4BB2-4BDA-B032-8FCDEA0FD7C9}" type="pres">
      <dgm:prSet presAssocID="{D043D4E6-34D7-4E5C-BFD7-331F93462149}" presName="hierChild3" presStyleCnt="0"/>
      <dgm:spPr/>
    </dgm:pt>
  </dgm:ptLst>
  <dgm:cxnLst>
    <dgm:cxn modelId="{659EBF82-5F34-4573-BC2B-93041884C01A}" type="presOf" srcId="{8EC3A0C1-61A7-4819-B42C-927E099C3122}" destId="{14175E08-4AC9-480E-91C3-D4DDA97FB07F}" srcOrd="1" destOrd="0" presId="urn:microsoft.com/office/officeart/2005/8/layout/orgChart1"/>
    <dgm:cxn modelId="{8A6F2241-E3E7-433E-AB1A-63A0112B2641}" type="presOf" srcId="{8EC3A0C1-61A7-4819-B42C-927E099C3122}" destId="{8372D41C-105C-41B6-9171-1E8F991D887E}" srcOrd="0" destOrd="0" presId="urn:microsoft.com/office/officeart/2005/8/layout/orgChart1"/>
    <dgm:cxn modelId="{9E34D329-8115-40F3-A6BD-D8587CC851EA}" type="presOf" srcId="{D043D4E6-34D7-4E5C-BFD7-331F93462149}" destId="{A8D3720C-DDD0-468B-8AED-4962A39E10BC}" srcOrd="0" destOrd="0" presId="urn:microsoft.com/office/officeart/2005/8/layout/orgChart1"/>
    <dgm:cxn modelId="{797711FA-EDE7-4A12-AFF7-CE3D08D6919C}" type="presOf" srcId="{8B1E70A9-7843-4EF7-A26D-9F16DE210806}" destId="{65AC6004-FD8B-4376-B72C-74953141C0C7}" srcOrd="0" destOrd="0" presId="urn:microsoft.com/office/officeart/2005/8/layout/orgChart1"/>
    <dgm:cxn modelId="{E334AD01-3776-4CE5-967C-7AE7EB173393}" type="presOf" srcId="{A1B794CB-D741-47B2-AED1-BEAB0149F373}" destId="{7EDF493B-F08E-4641-BEDF-BC3E813F1CC5}" srcOrd="0" destOrd="0" presId="urn:microsoft.com/office/officeart/2005/8/layout/orgChart1"/>
    <dgm:cxn modelId="{9E937804-FB82-49C6-9A24-4AC01E416030}" type="presOf" srcId="{A1B794CB-D741-47B2-AED1-BEAB0149F373}" destId="{C0CF31D8-D38E-44E9-AEDB-2F4AE02A32CE}" srcOrd="1" destOrd="0" presId="urn:microsoft.com/office/officeart/2005/8/layout/orgChart1"/>
    <dgm:cxn modelId="{07D059FE-8843-4696-A8D5-6CCA262EF1A6}" srcId="{8B1E70A9-7843-4EF7-A26D-9F16DE210806}" destId="{D043D4E6-34D7-4E5C-BFD7-331F93462149}" srcOrd="2" destOrd="0" parTransId="{FAC8DE10-CC86-4FD3-9D41-F4702642458B}" sibTransId="{4D967011-AF52-4843-A068-67CC585358C5}"/>
    <dgm:cxn modelId="{0AB0F87C-9E4E-417D-BCB6-C6B5940B26DA}" srcId="{8B1E70A9-7843-4EF7-A26D-9F16DE210806}" destId="{A1B794CB-D741-47B2-AED1-BEAB0149F373}" srcOrd="0" destOrd="0" parTransId="{50E7DF52-863D-468E-BE8C-F8F420987091}" sibTransId="{82F1BC60-EACB-42E6-A1D2-4CFEF85622F2}"/>
    <dgm:cxn modelId="{921893F3-8A0D-4A16-B512-89FE5F954CFD}" srcId="{8B1E70A9-7843-4EF7-A26D-9F16DE210806}" destId="{8EC3A0C1-61A7-4819-B42C-927E099C3122}" srcOrd="1" destOrd="0" parTransId="{9028DF82-4DFF-4636-9275-68EEFCDA2D8B}" sibTransId="{637688CB-3970-4105-B60E-0AC41FEC60D3}"/>
    <dgm:cxn modelId="{F4413E5F-3474-44A3-9B30-7316AF6C459A}" type="presOf" srcId="{D043D4E6-34D7-4E5C-BFD7-331F93462149}" destId="{00B9D291-71DE-4190-BDE2-D6A82D01C9C8}" srcOrd="1" destOrd="0" presId="urn:microsoft.com/office/officeart/2005/8/layout/orgChart1"/>
    <dgm:cxn modelId="{CA4E67DB-5BA5-41B8-BC04-A5A68FD0AA7F}" type="presParOf" srcId="{65AC6004-FD8B-4376-B72C-74953141C0C7}" destId="{CC33E007-A2BC-4793-B694-DAA6EC86B4C3}" srcOrd="0" destOrd="0" presId="urn:microsoft.com/office/officeart/2005/8/layout/orgChart1"/>
    <dgm:cxn modelId="{A4873AB0-D911-4F6B-9A63-37B6D2F4C7C3}" type="presParOf" srcId="{CC33E007-A2BC-4793-B694-DAA6EC86B4C3}" destId="{4ED15A9D-3BAF-4E18-9995-225542570904}" srcOrd="0" destOrd="0" presId="urn:microsoft.com/office/officeart/2005/8/layout/orgChart1"/>
    <dgm:cxn modelId="{63997508-75F4-4E51-BF71-122D647F73A0}" type="presParOf" srcId="{4ED15A9D-3BAF-4E18-9995-225542570904}" destId="{7EDF493B-F08E-4641-BEDF-BC3E813F1CC5}" srcOrd="0" destOrd="0" presId="urn:microsoft.com/office/officeart/2005/8/layout/orgChart1"/>
    <dgm:cxn modelId="{6963994A-DFFE-454E-AE46-A1A3C4234F9E}" type="presParOf" srcId="{4ED15A9D-3BAF-4E18-9995-225542570904}" destId="{C0CF31D8-D38E-44E9-AEDB-2F4AE02A32CE}" srcOrd="1" destOrd="0" presId="urn:microsoft.com/office/officeart/2005/8/layout/orgChart1"/>
    <dgm:cxn modelId="{720C2ABB-9678-4F13-917B-AB1C275328E0}" type="presParOf" srcId="{CC33E007-A2BC-4793-B694-DAA6EC86B4C3}" destId="{8F5FE5BF-C1CC-42B4-BD4B-CE0CCB20FDD3}" srcOrd="1" destOrd="0" presId="urn:microsoft.com/office/officeart/2005/8/layout/orgChart1"/>
    <dgm:cxn modelId="{86668069-D513-44B4-8BBD-0E95F931E02C}" type="presParOf" srcId="{CC33E007-A2BC-4793-B694-DAA6EC86B4C3}" destId="{2DAE953F-8E80-44A5-A838-6008C2183DEF}" srcOrd="2" destOrd="0" presId="urn:microsoft.com/office/officeart/2005/8/layout/orgChart1"/>
    <dgm:cxn modelId="{65E27204-B9E6-4C8B-8F57-6D0AF9BCC0E6}" type="presParOf" srcId="{65AC6004-FD8B-4376-B72C-74953141C0C7}" destId="{D92CA46C-6966-4987-AD96-83E51319FD5F}" srcOrd="1" destOrd="0" presId="urn:microsoft.com/office/officeart/2005/8/layout/orgChart1"/>
    <dgm:cxn modelId="{8D958C7A-D946-4EEF-8234-94AD02B971E1}" type="presParOf" srcId="{D92CA46C-6966-4987-AD96-83E51319FD5F}" destId="{91421F31-7EBC-436A-85ED-63BA9F978D74}" srcOrd="0" destOrd="0" presId="urn:microsoft.com/office/officeart/2005/8/layout/orgChart1"/>
    <dgm:cxn modelId="{AB8201E2-56F2-40DE-8FA8-9F3103A6AD42}" type="presParOf" srcId="{91421F31-7EBC-436A-85ED-63BA9F978D74}" destId="{8372D41C-105C-41B6-9171-1E8F991D887E}" srcOrd="0" destOrd="0" presId="urn:microsoft.com/office/officeart/2005/8/layout/orgChart1"/>
    <dgm:cxn modelId="{F4B3A5F0-5F6F-402E-9F3D-95323BA6EE41}" type="presParOf" srcId="{91421F31-7EBC-436A-85ED-63BA9F978D74}" destId="{14175E08-4AC9-480E-91C3-D4DDA97FB07F}" srcOrd="1" destOrd="0" presId="urn:microsoft.com/office/officeart/2005/8/layout/orgChart1"/>
    <dgm:cxn modelId="{7A86FB39-9DA2-4568-B958-70DB2CCAC6B7}" type="presParOf" srcId="{D92CA46C-6966-4987-AD96-83E51319FD5F}" destId="{0587CF66-DFB6-44D1-829D-2BD5DBB67C6F}" srcOrd="1" destOrd="0" presId="urn:microsoft.com/office/officeart/2005/8/layout/orgChart1"/>
    <dgm:cxn modelId="{BC29316B-0D44-43FD-A93E-421A16644064}" type="presParOf" srcId="{D92CA46C-6966-4987-AD96-83E51319FD5F}" destId="{32E57D5C-260E-4B74-8855-E39F5CD933A4}" srcOrd="2" destOrd="0" presId="urn:microsoft.com/office/officeart/2005/8/layout/orgChart1"/>
    <dgm:cxn modelId="{0B337ABE-07B3-481D-A1F3-BD4DDBE9FB9F}" type="presParOf" srcId="{65AC6004-FD8B-4376-B72C-74953141C0C7}" destId="{77578D8A-9430-44FF-A798-7A6575825223}" srcOrd="2" destOrd="0" presId="urn:microsoft.com/office/officeart/2005/8/layout/orgChart1"/>
    <dgm:cxn modelId="{5E3D75FC-9CB2-4BC4-A394-C630A92048C7}" type="presParOf" srcId="{77578D8A-9430-44FF-A798-7A6575825223}" destId="{3048CECD-C312-4ED7-8480-1EB7D4E20660}" srcOrd="0" destOrd="0" presId="urn:microsoft.com/office/officeart/2005/8/layout/orgChart1"/>
    <dgm:cxn modelId="{20C09104-D55B-4960-A372-76D1106FE7DF}" type="presParOf" srcId="{3048CECD-C312-4ED7-8480-1EB7D4E20660}" destId="{A8D3720C-DDD0-468B-8AED-4962A39E10BC}" srcOrd="0" destOrd="0" presId="urn:microsoft.com/office/officeart/2005/8/layout/orgChart1"/>
    <dgm:cxn modelId="{DB1CB1E7-5909-4AB5-ADDA-702DBB00526C}" type="presParOf" srcId="{3048CECD-C312-4ED7-8480-1EB7D4E20660}" destId="{00B9D291-71DE-4190-BDE2-D6A82D01C9C8}" srcOrd="1" destOrd="0" presId="urn:microsoft.com/office/officeart/2005/8/layout/orgChart1"/>
    <dgm:cxn modelId="{94A388A2-3DB7-40A5-A8CB-3C0EAD05DA12}" type="presParOf" srcId="{77578D8A-9430-44FF-A798-7A6575825223}" destId="{B2E6ED40-CEF5-49B6-A993-1F0645F7CDCA}" srcOrd="1" destOrd="0" presId="urn:microsoft.com/office/officeart/2005/8/layout/orgChart1"/>
    <dgm:cxn modelId="{089F696F-2682-4AE4-95E2-C964B94B3A7B}" type="presParOf" srcId="{77578D8A-9430-44FF-A798-7A6575825223}" destId="{DC3CAF49-4BB2-4BDA-B032-8FCDEA0FD7C9}" srcOrd="2" destOrd="0" presId="urn:microsoft.com/office/officeart/2005/8/layout/orgChart1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C48EF5-879F-4B9B-9B82-5C4E5CC04CB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FE5CE6-20B0-4513-B3EF-D0175587546E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-улучшает усвоение информации</a:t>
          </a:r>
          <a:endParaRPr lang="ru-RU" dirty="0"/>
        </a:p>
      </dgm:t>
    </dgm:pt>
    <dgm:pt modelId="{74147F7F-790F-4389-AA76-BC346979BABF}" type="parTrans" cxnId="{53C018EB-B833-4A13-8D5C-0BA4959324DC}">
      <dgm:prSet/>
      <dgm:spPr/>
      <dgm:t>
        <a:bodyPr/>
        <a:lstStyle/>
        <a:p>
          <a:endParaRPr lang="ru-RU"/>
        </a:p>
      </dgm:t>
    </dgm:pt>
    <dgm:pt modelId="{F87D663A-116F-4998-B274-6F9514A2BF9B}" type="sibTrans" cxnId="{53C018EB-B833-4A13-8D5C-0BA4959324DC}">
      <dgm:prSet/>
      <dgm:spPr/>
      <dgm:t>
        <a:bodyPr/>
        <a:lstStyle/>
        <a:p>
          <a:endParaRPr lang="ru-RU"/>
        </a:p>
      </dgm:t>
    </dgm:pt>
    <dgm:pt modelId="{19EF8E8D-480A-4E32-B6A0-453594C9393A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-мотивирует  процесс подготовки и обучения</a:t>
          </a:r>
          <a:endParaRPr lang="ru-RU" dirty="0"/>
        </a:p>
      </dgm:t>
    </dgm:pt>
    <dgm:pt modelId="{4E057C05-694B-446B-B4E9-818B31817A3C}" type="parTrans" cxnId="{6745C5A2-EC12-45C4-8D3E-857FC358B239}">
      <dgm:prSet/>
      <dgm:spPr/>
      <dgm:t>
        <a:bodyPr/>
        <a:lstStyle/>
        <a:p>
          <a:endParaRPr lang="ru-RU"/>
        </a:p>
      </dgm:t>
    </dgm:pt>
    <dgm:pt modelId="{EC98641C-7E90-4E33-BB0F-9E6469A6F0A2}" type="sibTrans" cxnId="{6745C5A2-EC12-45C4-8D3E-857FC358B239}">
      <dgm:prSet/>
      <dgm:spPr/>
      <dgm:t>
        <a:bodyPr/>
        <a:lstStyle/>
        <a:p>
          <a:endParaRPr lang="ru-RU"/>
        </a:p>
      </dgm:t>
    </dgm:pt>
    <dgm:pt modelId="{0A0C23FF-C4BF-421D-97AC-5BB81C3AB3D9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-создает возможность совместной творческой деятельности преподавателя и обучающегося</a:t>
          </a:r>
          <a:endParaRPr lang="ru-RU" dirty="0"/>
        </a:p>
      </dgm:t>
    </dgm:pt>
    <dgm:pt modelId="{954800AE-B0CD-4B6E-B28D-4A64087D48EA}" type="parTrans" cxnId="{8ADDE989-ED7A-4B8B-B98D-6F8D332BE30F}">
      <dgm:prSet/>
      <dgm:spPr/>
      <dgm:t>
        <a:bodyPr/>
        <a:lstStyle/>
        <a:p>
          <a:endParaRPr lang="ru-RU"/>
        </a:p>
      </dgm:t>
    </dgm:pt>
    <dgm:pt modelId="{DBDEFC92-75D2-4AA9-B649-1EDF5A77CDEE}" type="sibTrans" cxnId="{8ADDE989-ED7A-4B8B-B98D-6F8D332BE30F}">
      <dgm:prSet/>
      <dgm:spPr/>
      <dgm:t>
        <a:bodyPr/>
        <a:lstStyle/>
        <a:p>
          <a:endParaRPr lang="ru-RU"/>
        </a:p>
      </dgm:t>
    </dgm:pt>
    <dgm:pt modelId="{BE5C6382-C8DE-4808-BC67-34A0F1C28E72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- позволяет игнорировать огромные расстояния</a:t>
          </a:r>
          <a:endParaRPr lang="ru-RU" dirty="0"/>
        </a:p>
      </dgm:t>
    </dgm:pt>
    <dgm:pt modelId="{CA8B0BB1-B51F-404A-ACDD-EA001B775CD1}" type="parTrans" cxnId="{D86BC394-222F-430F-8CE0-14B04479AD13}">
      <dgm:prSet/>
      <dgm:spPr/>
      <dgm:t>
        <a:bodyPr/>
        <a:lstStyle/>
        <a:p>
          <a:endParaRPr lang="ru-RU"/>
        </a:p>
      </dgm:t>
    </dgm:pt>
    <dgm:pt modelId="{0F158988-D77B-4C14-8B09-06C6FF10062E}" type="sibTrans" cxnId="{D86BC394-222F-430F-8CE0-14B04479AD13}">
      <dgm:prSet/>
      <dgm:spPr/>
      <dgm:t>
        <a:bodyPr/>
        <a:lstStyle/>
        <a:p>
          <a:endParaRPr lang="ru-RU"/>
        </a:p>
      </dgm:t>
    </dgm:pt>
    <dgm:pt modelId="{1BA5EC77-7D52-4F7F-8921-0BE7CA9860C6}" type="pres">
      <dgm:prSet presAssocID="{20C48EF5-879F-4B9B-9B82-5C4E5CC04C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0BF762-620B-4711-B7BE-FCA8A89857D4}" type="pres">
      <dgm:prSet presAssocID="{60FE5CE6-20B0-4513-B3EF-D0175587546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EB2E84-291C-4CF0-AE34-73331CFED4B0}" type="pres">
      <dgm:prSet presAssocID="{F87D663A-116F-4998-B274-6F9514A2BF9B}" presName="spacer" presStyleCnt="0"/>
      <dgm:spPr/>
    </dgm:pt>
    <dgm:pt modelId="{C1B5F488-C5B2-4FD8-947C-492B5B94ECA1}" type="pres">
      <dgm:prSet presAssocID="{19EF8E8D-480A-4E32-B6A0-453594C9393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86863-4E8E-4AE7-838F-19716D32E5EB}" type="pres">
      <dgm:prSet presAssocID="{EC98641C-7E90-4E33-BB0F-9E6469A6F0A2}" presName="spacer" presStyleCnt="0"/>
      <dgm:spPr/>
    </dgm:pt>
    <dgm:pt modelId="{8614C393-DE1E-4809-9CB9-D200E9D87D63}" type="pres">
      <dgm:prSet presAssocID="{0A0C23FF-C4BF-421D-97AC-5BB81C3AB3D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AA1B42-3F0F-4428-BD90-97E706C97EBD}" type="pres">
      <dgm:prSet presAssocID="{DBDEFC92-75D2-4AA9-B649-1EDF5A77CDEE}" presName="spacer" presStyleCnt="0"/>
      <dgm:spPr/>
    </dgm:pt>
    <dgm:pt modelId="{B0996E66-3369-42D4-B737-58125D9D4F46}" type="pres">
      <dgm:prSet presAssocID="{BE5C6382-C8DE-4808-BC67-34A0F1C28E7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6BC394-222F-430F-8CE0-14B04479AD13}" srcId="{20C48EF5-879F-4B9B-9B82-5C4E5CC04CB0}" destId="{BE5C6382-C8DE-4808-BC67-34A0F1C28E72}" srcOrd="3" destOrd="0" parTransId="{CA8B0BB1-B51F-404A-ACDD-EA001B775CD1}" sibTransId="{0F158988-D77B-4C14-8B09-06C6FF10062E}"/>
    <dgm:cxn modelId="{8ADDE989-ED7A-4B8B-B98D-6F8D332BE30F}" srcId="{20C48EF5-879F-4B9B-9B82-5C4E5CC04CB0}" destId="{0A0C23FF-C4BF-421D-97AC-5BB81C3AB3D9}" srcOrd="2" destOrd="0" parTransId="{954800AE-B0CD-4B6E-B28D-4A64087D48EA}" sibTransId="{DBDEFC92-75D2-4AA9-B649-1EDF5A77CDEE}"/>
    <dgm:cxn modelId="{33BE3D32-2723-4CEA-ADEC-342ED0694CE8}" type="presOf" srcId="{60FE5CE6-20B0-4513-B3EF-D0175587546E}" destId="{4E0BF762-620B-4711-B7BE-FCA8A89857D4}" srcOrd="0" destOrd="0" presId="urn:microsoft.com/office/officeart/2005/8/layout/vList2"/>
    <dgm:cxn modelId="{FFB12308-3C14-45FB-98B8-3E4900C3E3C4}" type="presOf" srcId="{19EF8E8D-480A-4E32-B6A0-453594C9393A}" destId="{C1B5F488-C5B2-4FD8-947C-492B5B94ECA1}" srcOrd="0" destOrd="0" presId="urn:microsoft.com/office/officeart/2005/8/layout/vList2"/>
    <dgm:cxn modelId="{53C018EB-B833-4A13-8D5C-0BA4959324DC}" srcId="{20C48EF5-879F-4B9B-9B82-5C4E5CC04CB0}" destId="{60FE5CE6-20B0-4513-B3EF-D0175587546E}" srcOrd="0" destOrd="0" parTransId="{74147F7F-790F-4389-AA76-BC346979BABF}" sibTransId="{F87D663A-116F-4998-B274-6F9514A2BF9B}"/>
    <dgm:cxn modelId="{6802F6EA-4B10-4214-8F8A-F102096975A5}" type="presOf" srcId="{20C48EF5-879F-4B9B-9B82-5C4E5CC04CB0}" destId="{1BA5EC77-7D52-4F7F-8921-0BE7CA9860C6}" srcOrd="0" destOrd="0" presId="urn:microsoft.com/office/officeart/2005/8/layout/vList2"/>
    <dgm:cxn modelId="{6745C5A2-EC12-45C4-8D3E-857FC358B239}" srcId="{20C48EF5-879F-4B9B-9B82-5C4E5CC04CB0}" destId="{19EF8E8D-480A-4E32-B6A0-453594C9393A}" srcOrd="1" destOrd="0" parTransId="{4E057C05-694B-446B-B4E9-818B31817A3C}" sibTransId="{EC98641C-7E90-4E33-BB0F-9E6469A6F0A2}"/>
    <dgm:cxn modelId="{60689501-7D7C-4A39-B335-A2FC707E6303}" type="presOf" srcId="{0A0C23FF-C4BF-421D-97AC-5BB81C3AB3D9}" destId="{8614C393-DE1E-4809-9CB9-D200E9D87D63}" srcOrd="0" destOrd="0" presId="urn:microsoft.com/office/officeart/2005/8/layout/vList2"/>
    <dgm:cxn modelId="{18F53C3C-0EBB-49E2-A32F-1AD743BA70E0}" type="presOf" srcId="{BE5C6382-C8DE-4808-BC67-34A0F1C28E72}" destId="{B0996E66-3369-42D4-B737-58125D9D4F46}" srcOrd="0" destOrd="0" presId="urn:microsoft.com/office/officeart/2005/8/layout/vList2"/>
    <dgm:cxn modelId="{B227DFCF-84F3-49AE-842B-B2120FD743E3}" type="presParOf" srcId="{1BA5EC77-7D52-4F7F-8921-0BE7CA9860C6}" destId="{4E0BF762-620B-4711-B7BE-FCA8A89857D4}" srcOrd="0" destOrd="0" presId="urn:microsoft.com/office/officeart/2005/8/layout/vList2"/>
    <dgm:cxn modelId="{1AE79D91-7C1E-48F5-BB27-47B5B0592C24}" type="presParOf" srcId="{1BA5EC77-7D52-4F7F-8921-0BE7CA9860C6}" destId="{ECEB2E84-291C-4CF0-AE34-73331CFED4B0}" srcOrd="1" destOrd="0" presId="urn:microsoft.com/office/officeart/2005/8/layout/vList2"/>
    <dgm:cxn modelId="{1690FCEC-D601-4D94-8ECC-D11F18EB1586}" type="presParOf" srcId="{1BA5EC77-7D52-4F7F-8921-0BE7CA9860C6}" destId="{C1B5F488-C5B2-4FD8-947C-492B5B94ECA1}" srcOrd="2" destOrd="0" presId="urn:microsoft.com/office/officeart/2005/8/layout/vList2"/>
    <dgm:cxn modelId="{7B7CFF7D-8905-48CC-8C4F-FE821C5A4066}" type="presParOf" srcId="{1BA5EC77-7D52-4F7F-8921-0BE7CA9860C6}" destId="{75786863-4E8E-4AE7-838F-19716D32E5EB}" srcOrd="3" destOrd="0" presId="urn:microsoft.com/office/officeart/2005/8/layout/vList2"/>
    <dgm:cxn modelId="{7F3BADA7-98C0-4A0F-8DB0-59B26E90F108}" type="presParOf" srcId="{1BA5EC77-7D52-4F7F-8921-0BE7CA9860C6}" destId="{8614C393-DE1E-4809-9CB9-D200E9D87D63}" srcOrd="4" destOrd="0" presId="urn:microsoft.com/office/officeart/2005/8/layout/vList2"/>
    <dgm:cxn modelId="{2B42742C-5FB8-4883-AF30-0A7204A6A3DF}" type="presParOf" srcId="{1BA5EC77-7D52-4F7F-8921-0BE7CA9860C6}" destId="{96AA1B42-3F0F-4428-BD90-97E706C97EBD}" srcOrd="5" destOrd="0" presId="urn:microsoft.com/office/officeart/2005/8/layout/vList2"/>
    <dgm:cxn modelId="{C3836555-770F-4D62-97C9-0BDE678CD8E1}" type="presParOf" srcId="{1BA5EC77-7D52-4F7F-8921-0BE7CA9860C6}" destId="{B0996E66-3369-42D4-B737-58125D9D4F4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CF56AF-6886-4F6C-973D-CBA37A50DE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46EC4C-B152-43C8-A075-31BE5DC25CD0}">
      <dgm:prSet/>
      <dgm:spPr>
        <a:solidFill>
          <a:srgbClr val="FFD57F"/>
        </a:solidFill>
      </dgm:spPr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H5P – </a:t>
          </a:r>
          <a:r>
            <a:rPr lang="ru-RU" dirty="0" smtClean="0">
              <a:solidFill>
                <a:schemeClr val="tx1"/>
              </a:solidFill>
            </a:rPr>
            <a:t>бесплатный конструктор интерактивного контента, позволяющий создавать учебные проекты, предусмотренные ФГОС</a:t>
          </a:r>
          <a:endParaRPr lang="ru-RU" dirty="0">
            <a:solidFill>
              <a:schemeClr val="tx1"/>
            </a:solidFill>
          </a:endParaRPr>
        </a:p>
      </dgm:t>
    </dgm:pt>
    <dgm:pt modelId="{037C5979-02C8-4F04-AFD1-CAE122B9C1E0}" type="parTrans" cxnId="{1CC43085-7CFE-4738-B091-57DE7C07D1A4}">
      <dgm:prSet/>
      <dgm:spPr/>
      <dgm:t>
        <a:bodyPr/>
        <a:lstStyle/>
        <a:p>
          <a:endParaRPr lang="ru-RU"/>
        </a:p>
      </dgm:t>
    </dgm:pt>
    <dgm:pt modelId="{DFFBBE00-2BCF-417B-8C5A-62F9A6AC3359}" type="sibTrans" cxnId="{1CC43085-7CFE-4738-B091-57DE7C07D1A4}">
      <dgm:prSet/>
      <dgm:spPr/>
      <dgm:t>
        <a:bodyPr/>
        <a:lstStyle/>
        <a:p>
          <a:endParaRPr lang="ru-RU"/>
        </a:p>
      </dgm:t>
    </dgm:pt>
    <dgm:pt modelId="{CD5BD55C-4188-422D-826E-B6C74DD9FE9C}">
      <dgm:prSet/>
      <dgm:spPr>
        <a:solidFill>
          <a:srgbClr val="FFD57F"/>
        </a:solidFill>
      </dgm:spPr>
      <dgm:t>
        <a:bodyPr/>
        <a:lstStyle/>
        <a:p>
          <a:pPr rtl="0"/>
          <a:r>
            <a:rPr lang="en-US" dirty="0" err="1" smtClean="0">
              <a:solidFill>
                <a:schemeClr val="tx1"/>
              </a:solidFill>
            </a:rPr>
            <a:t>LearningApps</a:t>
          </a:r>
          <a:r>
            <a:rPr lang="en-US" dirty="0" smtClean="0">
              <a:solidFill>
                <a:schemeClr val="tx1"/>
              </a:solidFill>
            </a:rPr>
            <a:t>–</a:t>
          </a:r>
          <a:r>
            <a:rPr lang="ru-RU" dirty="0" smtClean="0">
              <a:solidFill>
                <a:schemeClr val="tx1"/>
              </a:solidFill>
            </a:rPr>
            <a:t> онлайн-сервис, позволяющий создать интерактивное упражнение для проверки</a:t>
          </a:r>
          <a:r>
            <a:rPr lang="en-US" dirty="0" smtClean="0">
              <a:solidFill>
                <a:schemeClr val="tx1"/>
              </a:solidFill>
            </a:rPr>
            <a:t> </a:t>
          </a:r>
          <a:endParaRPr lang="ru-RU" dirty="0">
            <a:solidFill>
              <a:schemeClr val="tx1"/>
            </a:solidFill>
          </a:endParaRPr>
        </a:p>
      </dgm:t>
    </dgm:pt>
    <dgm:pt modelId="{E6FFC510-5D48-4999-8921-E3EA05B30AE4}" type="parTrans" cxnId="{243E7E89-2A59-4895-962A-496E84BD9626}">
      <dgm:prSet/>
      <dgm:spPr/>
      <dgm:t>
        <a:bodyPr/>
        <a:lstStyle/>
        <a:p>
          <a:endParaRPr lang="ru-RU"/>
        </a:p>
      </dgm:t>
    </dgm:pt>
    <dgm:pt modelId="{E5070DA3-AA5E-4EA8-B027-F8C42A840B21}" type="sibTrans" cxnId="{243E7E89-2A59-4895-962A-496E84BD9626}">
      <dgm:prSet/>
      <dgm:spPr/>
      <dgm:t>
        <a:bodyPr/>
        <a:lstStyle/>
        <a:p>
          <a:endParaRPr lang="ru-RU"/>
        </a:p>
      </dgm:t>
    </dgm:pt>
    <dgm:pt modelId="{D004A773-D40E-4E23-9965-FD4135F8ECF6}" type="pres">
      <dgm:prSet presAssocID="{24CF56AF-6886-4F6C-973D-CBA37A50DE7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400F9C-1F55-4487-9645-5AB396E5DAA6}" type="pres">
      <dgm:prSet presAssocID="{E446EC4C-B152-43C8-A075-31BE5DC25CD0}" presName="composite" presStyleCnt="0"/>
      <dgm:spPr/>
    </dgm:pt>
    <dgm:pt modelId="{157F437A-8047-4DAD-807A-E5B9D305B208}" type="pres">
      <dgm:prSet presAssocID="{E446EC4C-B152-43C8-A075-31BE5DC25CD0}" presName="imgShp" presStyleLbl="fgImgPlace1" presStyleIdx="0" presStyleCnt="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1F0837A-68D6-492B-861B-596F3D5C339D}" type="pres">
      <dgm:prSet presAssocID="{E446EC4C-B152-43C8-A075-31BE5DC25CD0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810F0-D765-4151-95D5-B9CB217B0226}" type="pres">
      <dgm:prSet presAssocID="{DFFBBE00-2BCF-417B-8C5A-62F9A6AC3359}" presName="spacing" presStyleCnt="0"/>
      <dgm:spPr/>
    </dgm:pt>
    <dgm:pt modelId="{697342D6-7677-4385-B3B9-B31B98881C2E}" type="pres">
      <dgm:prSet presAssocID="{CD5BD55C-4188-422D-826E-B6C74DD9FE9C}" presName="composite" presStyleCnt="0"/>
      <dgm:spPr/>
    </dgm:pt>
    <dgm:pt modelId="{A2F8F3EA-9232-42CB-B5D6-760D85FE906D}" type="pres">
      <dgm:prSet presAssocID="{CD5BD55C-4188-422D-826E-B6C74DD9FE9C}" presName="imgShp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CEFD8C8-449E-459C-A231-59333DE32904}" type="pres">
      <dgm:prSet presAssocID="{CD5BD55C-4188-422D-826E-B6C74DD9FE9C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3E7E89-2A59-4895-962A-496E84BD9626}" srcId="{24CF56AF-6886-4F6C-973D-CBA37A50DE78}" destId="{CD5BD55C-4188-422D-826E-B6C74DD9FE9C}" srcOrd="1" destOrd="0" parTransId="{E6FFC510-5D48-4999-8921-E3EA05B30AE4}" sibTransId="{E5070DA3-AA5E-4EA8-B027-F8C42A840B21}"/>
    <dgm:cxn modelId="{1CC43085-7CFE-4738-B091-57DE7C07D1A4}" srcId="{24CF56AF-6886-4F6C-973D-CBA37A50DE78}" destId="{E446EC4C-B152-43C8-A075-31BE5DC25CD0}" srcOrd="0" destOrd="0" parTransId="{037C5979-02C8-4F04-AFD1-CAE122B9C1E0}" sibTransId="{DFFBBE00-2BCF-417B-8C5A-62F9A6AC3359}"/>
    <dgm:cxn modelId="{B849B7F2-BD26-470F-BBCC-BA51DFEACB0A}" type="presOf" srcId="{E446EC4C-B152-43C8-A075-31BE5DC25CD0}" destId="{71F0837A-68D6-492B-861B-596F3D5C339D}" srcOrd="0" destOrd="0" presId="urn:microsoft.com/office/officeart/2005/8/layout/vList3"/>
    <dgm:cxn modelId="{353BCDDE-2615-4D36-8073-681EF0E449DD}" type="presOf" srcId="{CD5BD55C-4188-422D-826E-B6C74DD9FE9C}" destId="{ECEFD8C8-449E-459C-A231-59333DE32904}" srcOrd="0" destOrd="0" presId="urn:microsoft.com/office/officeart/2005/8/layout/vList3"/>
    <dgm:cxn modelId="{1E9F67AB-830F-412F-B634-0014239BE4A9}" type="presOf" srcId="{24CF56AF-6886-4F6C-973D-CBA37A50DE78}" destId="{D004A773-D40E-4E23-9965-FD4135F8ECF6}" srcOrd="0" destOrd="0" presId="urn:microsoft.com/office/officeart/2005/8/layout/vList3"/>
    <dgm:cxn modelId="{D80502B7-3A34-4455-98C6-E90FB8DDB0A8}" type="presParOf" srcId="{D004A773-D40E-4E23-9965-FD4135F8ECF6}" destId="{AF400F9C-1F55-4487-9645-5AB396E5DAA6}" srcOrd="0" destOrd="0" presId="urn:microsoft.com/office/officeart/2005/8/layout/vList3"/>
    <dgm:cxn modelId="{8F5D11DD-AE91-4EFE-87C6-32A56E054953}" type="presParOf" srcId="{AF400F9C-1F55-4487-9645-5AB396E5DAA6}" destId="{157F437A-8047-4DAD-807A-E5B9D305B208}" srcOrd="0" destOrd="0" presId="urn:microsoft.com/office/officeart/2005/8/layout/vList3"/>
    <dgm:cxn modelId="{8F361C07-6D76-4388-A047-39B1D839FB06}" type="presParOf" srcId="{AF400F9C-1F55-4487-9645-5AB396E5DAA6}" destId="{71F0837A-68D6-492B-861B-596F3D5C339D}" srcOrd="1" destOrd="0" presId="urn:microsoft.com/office/officeart/2005/8/layout/vList3"/>
    <dgm:cxn modelId="{E6BB8F90-4D9F-4026-BCB5-37267673DF1B}" type="presParOf" srcId="{D004A773-D40E-4E23-9965-FD4135F8ECF6}" destId="{2BA810F0-D765-4151-95D5-B9CB217B0226}" srcOrd="1" destOrd="0" presId="urn:microsoft.com/office/officeart/2005/8/layout/vList3"/>
    <dgm:cxn modelId="{7648A7EA-1F15-4264-BC0E-4E19A175A5BB}" type="presParOf" srcId="{D004A773-D40E-4E23-9965-FD4135F8ECF6}" destId="{697342D6-7677-4385-B3B9-B31B98881C2E}" srcOrd="2" destOrd="0" presId="urn:microsoft.com/office/officeart/2005/8/layout/vList3"/>
    <dgm:cxn modelId="{664BB468-CBDF-4970-BC01-D53E741D3B45}" type="presParOf" srcId="{697342D6-7677-4385-B3B9-B31B98881C2E}" destId="{A2F8F3EA-9232-42CB-B5D6-760D85FE906D}" srcOrd="0" destOrd="0" presId="urn:microsoft.com/office/officeart/2005/8/layout/vList3"/>
    <dgm:cxn modelId="{3805DF32-FA4A-4046-A7F6-7F53F47E5EAA}" type="presParOf" srcId="{697342D6-7677-4385-B3B9-B31B98881C2E}" destId="{ECEFD8C8-449E-459C-A231-59333DE3290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DF493B-F08E-4641-BEDF-BC3E813F1CC5}">
      <dsp:nvSpPr>
        <dsp:cNvPr id="0" name=""/>
        <dsp:cNvSpPr/>
      </dsp:nvSpPr>
      <dsp:spPr>
        <a:xfrm>
          <a:off x="706" y="306928"/>
          <a:ext cx="3074323" cy="1537161"/>
        </a:xfrm>
        <a:prstGeom prst="rect">
          <a:avLst/>
        </a:prstGeom>
        <a:solidFill>
          <a:schemeClr val="bg1"/>
        </a:solidFill>
        <a:ln w="76200" cap="flat" cmpd="sng" algn="ctr">
          <a:solidFill>
            <a:srgbClr val="FFD7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Вульгаризация(проникновение жаргонизмов в речь публичных людей)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706" y="306928"/>
        <a:ext cx="3074323" cy="1537161"/>
      </dsp:txXfrm>
    </dsp:sp>
    <dsp:sp modelId="{8372D41C-105C-41B6-9171-1E8F991D887E}">
      <dsp:nvSpPr>
        <dsp:cNvPr id="0" name=""/>
        <dsp:cNvSpPr/>
      </dsp:nvSpPr>
      <dsp:spPr>
        <a:xfrm>
          <a:off x="3659674" y="306928"/>
          <a:ext cx="3074323" cy="1537161"/>
        </a:xfrm>
        <a:prstGeom prst="rect">
          <a:avLst/>
        </a:prstGeom>
        <a:solidFill>
          <a:schemeClr val="bg1"/>
        </a:solidFill>
        <a:ln w="76200" cap="flat" cmpd="sng" algn="ctr">
          <a:solidFill>
            <a:srgbClr val="FFD7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Излишняя </a:t>
          </a:r>
          <a:r>
            <a:rPr lang="ru-RU" sz="1500" kern="1200" dirty="0" err="1" smtClean="0">
              <a:solidFill>
                <a:schemeClr val="tx1"/>
              </a:solidFill>
            </a:rPr>
            <a:t>иностранизация</a:t>
          </a:r>
          <a:r>
            <a:rPr lang="ru-RU" sz="1500" kern="1200" dirty="0" smtClean="0">
              <a:solidFill>
                <a:schemeClr val="tx1"/>
              </a:solidFill>
            </a:rPr>
            <a:t>(неконтролируемый поток иностранных слов)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3659674" y="306928"/>
        <a:ext cx="3074323" cy="1537161"/>
      </dsp:txXfrm>
    </dsp:sp>
    <dsp:sp modelId="{A8D3720C-DDD0-468B-8AED-4962A39E10BC}">
      <dsp:nvSpPr>
        <dsp:cNvPr id="0" name=""/>
        <dsp:cNvSpPr/>
      </dsp:nvSpPr>
      <dsp:spPr>
        <a:xfrm>
          <a:off x="7153889" y="306928"/>
          <a:ext cx="3074323" cy="1537161"/>
        </a:xfrm>
        <a:prstGeom prst="rect">
          <a:avLst/>
        </a:prstGeom>
        <a:solidFill>
          <a:schemeClr val="bg1"/>
        </a:solidFill>
        <a:ln w="76200" cap="flat" cmpd="sng" algn="ctr">
          <a:solidFill>
            <a:srgbClr val="FFD7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Снижение грамотности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7153889" y="306928"/>
        <a:ext cx="3074323" cy="15371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0BF762-620B-4711-B7BE-FCA8A89857D4}">
      <dsp:nvSpPr>
        <dsp:cNvPr id="0" name=""/>
        <dsp:cNvSpPr/>
      </dsp:nvSpPr>
      <dsp:spPr>
        <a:xfrm>
          <a:off x="0" y="40635"/>
          <a:ext cx="9211492" cy="993128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-улучшает усвоение информации</a:t>
          </a:r>
          <a:endParaRPr lang="ru-RU" sz="2500" kern="1200" dirty="0"/>
        </a:p>
      </dsp:txBody>
      <dsp:txXfrm>
        <a:off x="48481" y="89116"/>
        <a:ext cx="9114530" cy="896166"/>
      </dsp:txXfrm>
    </dsp:sp>
    <dsp:sp modelId="{C1B5F488-C5B2-4FD8-947C-492B5B94ECA1}">
      <dsp:nvSpPr>
        <dsp:cNvPr id="0" name=""/>
        <dsp:cNvSpPr/>
      </dsp:nvSpPr>
      <dsp:spPr>
        <a:xfrm>
          <a:off x="0" y="1105764"/>
          <a:ext cx="9211492" cy="993128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-мотивирует  процесс подготовки и обучения</a:t>
          </a:r>
          <a:endParaRPr lang="ru-RU" sz="2500" kern="1200" dirty="0"/>
        </a:p>
      </dsp:txBody>
      <dsp:txXfrm>
        <a:off x="48481" y="1154245"/>
        <a:ext cx="9114530" cy="896166"/>
      </dsp:txXfrm>
    </dsp:sp>
    <dsp:sp modelId="{8614C393-DE1E-4809-9CB9-D200E9D87D63}">
      <dsp:nvSpPr>
        <dsp:cNvPr id="0" name=""/>
        <dsp:cNvSpPr/>
      </dsp:nvSpPr>
      <dsp:spPr>
        <a:xfrm>
          <a:off x="0" y="2170893"/>
          <a:ext cx="9211492" cy="993128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-создает возможность совместной творческой деятельности преподавателя и обучающегося</a:t>
          </a:r>
          <a:endParaRPr lang="ru-RU" sz="2500" kern="1200" dirty="0"/>
        </a:p>
      </dsp:txBody>
      <dsp:txXfrm>
        <a:off x="48481" y="2219374"/>
        <a:ext cx="9114530" cy="896166"/>
      </dsp:txXfrm>
    </dsp:sp>
    <dsp:sp modelId="{B0996E66-3369-42D4-B737-58125D9D4F46}">
      <dsp:nvSpPr>
        <dsp:cNvPr id="0" name=""/>
        <dsp:cNvSpPr/>
      </dsp:nvSpPr>
      <dsp:spPr>
        <a:xfrm>
          <a:off x="0" y="3236021"/>
          <a:ext cx="9211492" cy="993128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- позволяет игнорировать огромные расстояния</a:t>
          </a:r>
          <a:endParaRPr lang="ru-RU" sz="2500" kern="1200" dirty="0"/>
        </a:p>
      </dsp:txBody>
      <dsp:txXfrm>
        <a:off x="48481" y="3284502"/>
        <a:ext cx="9114530" cy="8961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0837A-68D6-492B-861B-596F3D5C339D}">
      <dsp:nvSpPr>
        <dsp:cNvPr id="0" name=""/>
        <dsp:cNvSpPr/>
      </dsp:nvSpPr>
      <dsp:spPr>
        <a:xfrm rot="10800000">
          <a:off x="2234385" y="1178"/>
          <a:ext cx="6992874" cy="1892089"/>
        </a:xfrm>
        <a:prstGeom prst="homePlate">
          <a:avLst/>
        </a:prstGeom>
        <a:solidFill>
          <a:srgbClr val="FFD5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4359" tIns="110490" rIns="206248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tx1"/>
              </a:solidFill>
            </a:rPr>
            <a:t>H5P – </a:t>
          </a:r>
          <a:r>
            <a:rPr lang="ru-RU" sz="2900" kern="1200" dirty="0" smtClean="0">
              <a:solidFill>
                <a:schemeClr val="tx1"/>
              </a:solidFill>
            </a:rPr>
            <a:t>бесплатный конструктор интерактивного контента, позволяющий создавать учебные проекты, предусмотренные ФГОС</a:t>
          </a:r>
          <a:endParaRPr lang="ru-RU" sz="2900" kern="1200" dirty="0">
            <a:solidFill>
              <a:schemeClr val="tx1"/>
            </a:solidFill>
          </a:endParaRPr>
        </a:p>
      </dsp:txBody>
      <dsp:txXfrm rot="10800000">
        <a:off x="2707407" y="1178"/>
        <a:ext cx="6519852" cy="1892089"/>
      </dsp:txXfrm>
    </dsp:sp>
    <dsp:sp modelId="{157F437A-8047-4DAD-807A-E5B9D305B208}">
      <dsp:nvSpPr>
        <dsp:cNvPr id="0" name=""/>
        <dsp:cNvSpPr/>
      </dsp:nvSpPr>
      <dsp:spPr>
        <a:xfrm>
          <a:off x="1288340" y="1178"/>
          <a:ext cx="1892089" cy="189208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EFD8C8-449E-459C-A231-59333DE32904}">
      <dsp:nvSpPr>
        <dsp:cNvPr id="0" name=""/>
        <dsp:cNvSpPr/>
      </dsp:nvSpPr>
      <dsp:spPr>
        <a:xfrm rot="10800000">
          <a:off x="2234385" y="2458070"/>
          <a:ext cx="6992874" cy="1892089"/>
        </a:xfrm>
        <a:prstGeom prst="homePlate">
          <a:avLst/>
        </a:prstGeom>
        <a:solidFill>
          <a:srgbClr val="FFD5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4359" tIns="110490" rIns="206248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err="1" smtClean="0">
              <a:solidFill>
                <a:schemeClr val="tx1"/>
              </a:solidFill>
            </a:rPr>
            <a:t>LearningApps</a:t>
          </a:r>
          <a:r>
            <a:rPr lang="en-US" sz="2900" kern="1200" dirty="0" smtClean="0">
              <a:solidFill>
                <a:schemeClr val="tx1"/>
              </a:solidFill>
            </a:rPr>
            <a:t>–</a:t>
          </a:r>
          <a:r>
            <a:rPr lang="ru-RU" sz="2900" kern="1200" dirty="0" smtClean="0">
              <a:solidFill>
                <a:schemeClr val="tx1"/>
              </a:solidFill>
            </a:rPr>
            <a:t> онлайн-сервис, позволяющий создать интерактивное упражнение для проверки</a:t>
          </a:r>
          <a:r>
            <a:rPr lang="en-US" sz="2900" kern="1200" dirty="0" smtClean="0">
              <a:solidFill>
                <a:schemeClr val="tx1"/>
              </a:solidFill>
            </a:rPr>
            <a:t> </a:t>
          </a:r>
          <a:endParaRPr lang="ru-RU" sz="2900" kern="1200" dirty="0">
            <a:solidFill>
              <a:schemeClr val="tx1"/>
            </a:solidFill>
          </a:endParaRPr>
        </a:p>
      </dsp:txBody>
      <dsp:txXfrm rot="10800000">
        <a:off x="2707407" y="2458070"/>
        <a:ext cx="6519852" cy="1892089"/>
      </dsp:txXfrm>
    </dsp:sp>
    <dsp:sp modelId="{A2F8F3EA-9232-42CB-B5D6-760D85FE906D}">
      <dsp:nvSpPr>
        <dsp:cNvPr id="0" name=""/>
        <dsp:cNvSpPr/>
      </dsp:nvSpPr>
      <dsp:spPr>
        <a:xfrm>
          <a:off x="1288340" y="2458070"/>
          <a:ext cx="1892089" cy="1892089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024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455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926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76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246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899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268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520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275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675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681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529A9-358B-4085-BDAB-F1BF1248B8C5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70C76-B1DF-4BF3-8F64-A89A986D5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05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6914" y="522514"/>
            <a:ext cx="9309462" cy="419794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dirty="0"/>
              <a:t>Цифровое пространство интернета как средство формирования патриотического воспитания обучающихся </a:t>
            </a:r>
            <a:r>
              <a:rPr lang="ru-RU" sz="4800" dirty="0" smtClean="0"/>
              <a:t>в рамках изучения </a:t>
            </a:r>
            <a:r>
              <a:rPr lang="ru-RU" sz="4800" smtClean="0"/>
              <a:t>дисциплины Литература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3100" dirty="0" smtClean="0"/>
              <a:t>(Научно-педагогическая конференция «Современные вопросы образовательной деятельности: опыт и перспективы»)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17668" y="5271906"/>
            <a:ext cx="9144000" cy="1655762"/>
          </a:xfrm>
          <a:ln w="57150">
            <a:solidFill>
              <a:srgbClr val="FFD78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ru-RU" dirty="0" smtClean="0"/>
              <a:t>Выполнила преподаватель ГБПОУ КК ККЭП</a:t>
            </a:r>
          </a:p>
          <a:p>
            <a:pPr algn="r"/>
            <a:r>
              <a:rPr lang="ru-RU" dirty="0" smtClean="0"/>
              <a:t>Лосева 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36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D57F"/>
          </a:solidFill>
          <a:ln>
            <a:solidFill>
              <a:srgbClr val="FFD57F"/>
            </a:solidFill>
          </a:ln>
        </p:spPr>
        <p:txBody>
          <a:bodyPr/>
          <a:lstStyle/>
          <a:p>
            <a:pPr algn="ctr"/>
            <a:r>
              <a:rPr lang="ru-RU" b="1" dirty="0" smtClean="0"/>
              <a:t>Выводы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1383" y="1825625"/>
            <a:ext cx="8290560" cy="435133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Онлайн-уроки с «живыми классиками»,</a:t>
            </a:r>
          </a:p>
          <a:p>
            <a:pPr marL="0" indent="0" algn="ctr">
              <a:buNone/>
            </a:pPr>
            <a:r>
              <a:rPr lang="ru-RU" dirty="0" smtClean="0"/>
              <a:t> развивают </a:t>
            </a:r>
            <a:r>
              <a:rPr lang="ru-RU" dirty="0"/>
              <a:t>уверенность </a:t>
            </a:r>
            <a:r>
              <a:rPr lang="ru-RU" dirty="0" smtClean="0"/>
              <a:t>в начинаниях</a:t>
            </a:r>
            <a:r>
              <a:rPr lang="ru-RU" dirty="0"/>
              <a:t>,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прививают интерес </a:t>
            </a:r>
            <a:r>
              <a:rPr lang="ru-RU" dirty="0"/>
              <a:t>к </a:t>
            </a:r>
            <a:r>
              <a:rPr lang="ru-RU" dirty="0" smtClean="0"/>
              <a:t>родной литературе, </a:t>
            </a:r>
          </a:p>
          <a:p>
            <a:pPr marL="0" indent="0" algn="ctr">
              <a:buNone/>
            </a:pPr>
            <a:r>
              <a:rPr lang="ru-RU" dirty="0" smtClean="0"/>
              <a:t>воспитывают гордость за соотечественников,</a:t>
            </a:r>
          </a:p>
          <a:p>
            <a:pPr marL="0" indent="0" algn="ctr">
              <a:buNone/>
            </a:pPr>
            <a:r>
              <a:rPr lang="ru-RU" dirty="0" smtClean="0"/>
              <a:t> любовь к Родине.</a:t>
            </a:r>
          </a:p>
          <a:p>
            <a:pPr algn="ctr"/>
            <a:r>
              <a:rPr lang="ru-RU" dirty="0" smtClean="0"/>
              <a:t>Использование интернет - ресурсов помогает сделать занятие интересным и креативным.</a:t>
            </a:r>
          </a:p>
          <a:p>
            <a:pPr algn="ctr"/>
            <a:r>
              <a:rPr lang="ru-RU" dirty="0" smtClean="0"/>
              <a:t>Способствуют </a:t>
            </a:r>
            <a:r>
              <a:rPr lang="ru-RU" dirty="0"/>
              <a:t>формированию общих компетенций, личностному развитию будущих специалистов.</a:t>
            </a:r>
          </a:p>
          <a:p>
            <a:pPr algn="just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4873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593" y="139337"/>
            <a:ext cx="11538857" cy="192459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Проблемы русского языка в современном мире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8882013"/>
              </p:ext>
            </p:extLst>
          </p:nvPr>
        </p:nvGraphicFramePr>
        <p:xfrm>
          <a:off x="838200" y="2159726"/>
          <a:ext cx="10515600" cy="2151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7822" y="4310743"/>
            <a:ext cx="31843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«Рокер, брокер,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Киллер,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диллер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Популизм, консенсус, бартер,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Референдум, клиринг,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хиллер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Пролонгация и чартер…»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520" y="4310743"/>
            <a:ext cx="3349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Выкачивать, отмывать, пришить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тусовка, беспредел, разборка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329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811" y="190954"/>
            <a:ext cx="11406052" cy="172493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Цель использования </a:t>
            </a:r>
            <a:r>
              <a:rPr lang="en-US" b="1" dirty="0" smtClean="0"/>
              <a:t>IT</a:t>
            </a:r>
            <a:r>
              <a:rPr lang="ru-RU" b="1" dirty="0" smtClean="0"/>
              <a:t>-технологий: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9151620"/>
              </p:ext>
            </p:extLst>
          </p:nvPr>
        </p:nvGraphicFramePr>
        <p:xfrm>
          <a:off x="341811" y="2168435"/>
          <a:ext cx="9211492" cy="4269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91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846" y="200297"/>
            <a:ext cx="11199223" cy="151529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Цифровые образовательные платформы</a:t>
            </a: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7571729"/>
              </p:ext>
            </p:extLst>
          </p:nvPr>
        </p:nvGraphicFramePr>
        <p:xfrm>
          <a:off x="-839679" y="209195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174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3830053" cy="2092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Позиционные </a:t>
            </a:r>
            <a:r>
              <a:rPr lang="ru-RU" b="1" dirty="0" smtClean="0"/>
              <a:t>уроки: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дебаты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диспут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дискуссия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Формы учебных занятий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68253" y="1825625"/>
            <a:ext cx="579197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Аналитические уроки:</a:t>
            </a:r>
            <a:endParaRPr lang="ru-RU" sz="2800" dirty="0"/>
          </a:p>
          <a:p>
            <a:r>
              <a:rPr lang="ru-RU" sz="2800" dirty="0" smtClean="0"/>
              <a:t> </a:t>
            </a:r>
            <a:r>
              <a:rPr lang="ru-RU" sz="2800" dirty="0"/>
              <a:t>- аналитическая беседа</a:t>
            </a:r>
          </a:p>
          <a:p>
            <a:r>
              <a:rPr lang="ru-RU" sz="2800" dirty="0" smtClean="0"/>
              <a:t>- </a:t>
            </a:r>
            <a:r>
              <a:rPr lang="ru-RU" sz="2800" dirty="0"/>
              <a:t>аналитического чтения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- совместный аналитический обзор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053443"/>
            <a:ext cx="440736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Имитационные уроки:</a:t>
            </a:r>
            <a:endParaRPr lang="ru-RU" sz="2800" dirty="0"/>
          </a:p>
          <a:p>
            <a:r>
              <a:rPr lang="ru-RU" sz="2800" dirty="0" smtClean="0"/>
              <a:t>- </a:t>
            </a:r>
            <a:r>
              <a:rPr lang="ru-RU" sz="2800" dirty="0"/>
              <a:t>литературная </a:t>
            </a:r>
            <a:r>
              <a:rPr lang="ru-RU" sz="2800" dirty="0" smtClean="0"/>
              <a:t>гостиная</a:t>
            </a:r>
            <a:endParaRPr lang="ru-RU" sz="2800" dirty="0"/>
          </a:p>
          <a:p>
            <a:r>
              <a:rPr lang="ru-RU" sz="2800" dirty="0" smtClean="0"/>
              <a:t>- </a:t>
            </a:r>
            <a:r>
              <a:rPr lang="ru-RU" sz="2800" dirty="0"/>
              <a:t>литературная композиция</a:t>
            </a:r>
          </a:p>
          <a:p>
            <a:r>
              <a:rPr lang="ru-RU" sz="2800" dirty="0" smtClean="0"/>
              <a:t>-театральный урок</a:t>
            </a:r>
            <a:endParaRPr lang="ru-RU" sz="2800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721642" y="4053443"/>
            <a:ext cx="4267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Онлайн-уроки:</a:t>
            </a:r>
          </a:p>
          <a:p>
            <a:r>
              <a:rPr lang="ru-RU" sz="2800" dirty="0" smtClean="0"/>
              <a:t>-онлайн-конференция</a:t>
            </a:r>
          </a:p>
          <a:p>
            <a:r>
              <a:rPr lang="ru-RU" sz="2800" dirty="0" smtClean="0"/>
              <a:t>-онлайн-диалоги</a:t>
            </a:r>
          </a:p>
          <a:p>
            <a:r>
              <a:rPr lang="ru-RU" sz="2800" dirty="0" smtClean="0"/>
              <a:t>-библиотечный урок</a:t>
            </a:r>
          </a:p>
        </p:txBody>
      </p:sp>
    </p:spTree>
    <p:extLst>
      <p:ext uri="{BB962C8B-B14F-4D97-AF65-F5344CB8AC3E}">
        <p14:creationId xmlns:p14="http://schemas.microsoft.com/office/powerpoint/2010/main" val="1540121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862" y="159799"/>
            <a:ext cx="11567604" cy="1530890"/>
          </a:xfrm>
          <a:solidFill>
            <a:srgbClr val="FFD57F"/>
          </a:solidFill>
        </p:spPr>
        <p:txBody>
          <a:bodyPr/>
          <a:lstStyle/>
          <a:p>
            <a:pPr algn="ctr"/>
            <a:r>
              <a:rPr lang="ru-RU" b="1" dirty="0" smtClean="0"/>
              <a:t>Роль преподавателя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Трансформация учителя из </a:t>
            </a:r>
            <a:r>
              <a:rPr lang="ru-RU" i="1" dirty="0" smtClean="0">
                <a:solidFill>
                  <a:srgbClr val="FF0000"/>
                </a:solidFill>
              </a:rPr>
              <a:t>транслятора</a:t>
            </a:r>
            <a:r>
              <a:rPr lang="ru-RU" dirty="0" smtClean="0"/>
              <a:t> в </a:t>
            </a:r>
            <a:r>
              <a:rPr lang="ru-RU" i="1" dirty="0" smtClean="0">
                <a:solidFill>
                  <a:srgbClr val="00B050"/>
                </a:solidFill>
              </a:rPr>
              <a:t>наставника</a:t>
            </a:r>
            <a:endParaRPr lang="ru-RU" i="1" dirty="0">
              <a:solidFill>
                <a:srgbClr val="00B050"/>
              </a:solidFill>
            </a:endParaRPr>
          </a:p>
          <a:p>
            <a:endParaRPr lang="ru-RU" dirty="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438835" y="2299317"/>
            <a:ext cx="1455938" cy="754601"/>
          </a:xfrm>
          <a:prstGeom prst="straightConnector1">
            <a:avLst/>
          </a:prstGeom>
          <a:ln w="57150">
            <a:solidFill>
              <a:srgbClr val="FFD5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3697" y="3150599"/>
            <a:ext cx="6111240" cy="707886"/>
          </a:xfrm>
          <a:prstGeom prst="rect">
            <a:avLst/>
          </a:prstGeom>
          <a:noFill/>
          <a:ln w="19050">
            <a:solidFill>
              <a:srgbClr val="FFD57F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«Я все знаю-делай как я!»</a:t>
            </a:r>
            <a:endParaRPr lang="ru-RU" sz="40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8167456" y="2317072"/>
            <a:ext cx="26633" cy="2059619"/>
          </a:xfrm>
          <a:prstGeom prst="straightConnector1">
            <a:avLst/>
          </a:prstGeom>
          <a:ln w="57150">
            <a:solidFill>
              <a:srgbClr val="FFD5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99821" y="4548954"/>
            <a:ext cx="8250464" cy="769441"/>
          </a:xfrm>
          <a:prstGeom prst="rect">
            <a:avLst/>
          </a:prstGeom>
          <a:noFill/>
          <a:ln w="38100">
            <a:solidFill>
              <a:srgbClr val="FFD57F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«Я помогу тебе сделать самому!»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035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057" y="209006"/>
            <a:ext cx="10670176" cy="1399214"/>
          </a:xfrm>
          <a:solidFill>
            <a:srgbClr val="FFD57F"/>
          </a:solidFill>
        </p:spPr>
        <p:txBody>
          <a:bodyPr/>
          <a:lstStyle/>
          <a:p>
            <a:r>
              <a:rPr lang="ru-RU" b="1" dirty="0" smtClean="0"/>
              <a:t>Библиотечный урок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08691" y="1587024"/>
            <a:ext cx="1875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Репортаж учащегося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842" t="19286" r="20955" b="12609"/>
          <a:stretch/>
        </p:blipFill>
        <p:spPr>
          <a:xfrm>
            <a:off x="242892" y="1894801"/>
            <a:ext cx="5406793" cy="35588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22886" t="17364" r="22690" b="31590"/>
          <a:stretch/>
        </p:blipFill>
        <p:spPr>
          <a:xfrm>
            <a:off x="5865222" y="3674216"/>
            <a:ext cx="5455922" cy="2878400"/>
          </a:xfrm>
          <a:prstGeom prst="rect">
            <a:avLst/>
          </a:prstGeom>
        </p:spPr>
      </p:pic>
      <p:pic>
        <p:nvPicPr>
          <p:cNvPr id="10" name="Рисунок 9" descr="C:\Users\Администратор\Desktop\IMG-20220907-WA0008.jpg"/>
          <p:cNvPicPr/>
          <p:nvPr/>
        </p:nvPicPr>
        <p:blipFill rotWithShape="1">
          <a:blip r:embed="rId4"/>
          <a:srcRect l="9182" t="24443" r="13012" b="24440"/>
          <a:stretch/>
        </p:blipFill>
        <p:spPr bwMode="auto">
          <a:xfrm>
            <a:off x="5978433" y="209005"/>
            <a:ext cx="5620672" cy="266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431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D57F"/>
          </a:solidFill>
        </p:spPr>
        <p:txBody>
          <a:bodyPr/>
          <a:lstStyle/>
          <a:p>
            <a:pPr algn="ctr"/>
            <a:r>
              <a:rPr lang="ru-RU" b="1" dirty="0" smtClean="0"/>
              <a:t>Встреча с писателем-фантастом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55" y="1893171"/>
            <a:ext cx="5801784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716" y="1893171"/>
            <a:ext cx="3046786" cy="4351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6262326"/>
            <a:ext cx="11259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Студенты 1 курса ККЭП, гр. 72-Д9 с преподавателем литературы Л.А. Лосевой на встрече с писателем-фантастом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57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297" y="3962400"/>
            <a:ext cx="4607575" cy="23126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"/>
            <a:ext cx="11338560" cy="6008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Занятие, посвящённое ДНЮ ПОБЕДЫ. «Хотят ли русские войны</a:t>
            </a:r>
            <a:r>
              <a:rPr lang="en-US" sz="2800" dirty="0" smtClean="0"/>
              <a:t>?</a:t>
            </a:r>
            <a:r>
              <a:rPr lang="ru-RU" sz="2800" dirty="0" smtClean="0"/>
              <a:t>»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61" y="884678"/>
            <a:ext cx="2781367" cy="539035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128" y="884678"/>
            <a:ext cx="3896378" cy="33176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768" y="3962400"/>
            <a:ext cx="5233235" cy="231263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506" y="884678"/>
            <a:ext cx="4736366" cy="30777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87" y="3205980"/>
            <a:ext cx="2584469" cy="306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0770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267</Words>
  <Application>Microsoft Office PowerPoint</Application>
  <PresentationFormat>Широкоэкранный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Цифровое пространство интернета как средство формирования патриотического воспитания обучающихся в рамках изучения дисциплины Литература (Научно-педагогическая конференция «Современные вопросы образовательной деятельности: опыт и перспективы»)</vt:lpstr>
      <vt:lpstr>Проблемы русского языка в современном мире</vt:lpstr>
      <vt:lpstr>Цель использования IT-технологий:</vt:lpstr>
      <vt:lpstr>Цифровые образовательные платформы</vt:lpstr>
      <vt:lpstr>Формы учебных занятий</vt:lpstr>
      <vt:lpstr>Роль преподавателя</vt:lpstr>
      <vt:lpstr>Библиотечный урок</vt:lpstr>
      <vt:lpstr>Встреча с писателем-фантастом</vt:lpstr>
      <vt:lpstr>Занятие, посвящённое ДНЮ ПОБЕДЫ. «Хотят ли русские войны?» </vt:lpstr>
      <vt:lpstr>Выводы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IT-технологий на уроках литературы и русского языка (Всероссийская научно-практическая конференция  «Сохранение родного языка в современном цифровом пространстве»)</dc:title>
  <dc:creator>(LosevaLA) Лосева Любовь Алексеевна</dc:creator>
  <cp:lastModifiedBy>(LosevaLA) Лосева Любовь Алексеевна</cp:lastModifiedBy>
  <cp:revision>28</cp:revision>
  <dcterms:created xsi:type="dcterms:W3CDTF">2022-09-19T13:00:19Z</dcterms:created>
  <dcterms:modified xsi:type="dcterms:W3CDTF">2022-11-03T10:46:13Z</dcterms:modified>
</cp:coreProperties>
</file>