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69" r:id="rId4"/>
    <p:sldId id="271" r:id="rId5"/>
    <p:sldId id="272" r:id="rId6"/>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EAF463A-BC7C-46EE-9F1E-7F377CCA4891}" type="datetimeFigureOut">
              <a:rPr lang="en-US" smtClean="0"/>
              <a:pPr/>
              <a:t>1/15/2023</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AF463A-BC7C-46EE-9F1E-7F377CCA4891}" type="datetimeFigureOut">
              <a:rPr lang="en-US" smtClean="0"/>
              <a:pPr/>
              <a:t>1/15/2023</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AF463A-BC7C-46EE-9F1E-7F377CCA4891}" type="datetimeFigureOut">
              <a:rPr lang="en-US" smtClean="0"/>
              <a:pPr/>
              <a:t>1/15/2023</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AF463A-BC7C-46EE-9F1E-7F377CCA4891}" type="datetimeFigureOut">
              <a:rPr lang="en-US" smtClean="0"/>
              <a:pPr/>
              <a:t>1/15/2023</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EAF463A-BC7C-46EE-9F1E-7F377CCA4891}" type="datetimeFigureOut">
              <a:rPr lang="en-US" smtClean="0"/>
              <a:pPr/>
              <a:t>1/15/2023</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EAF463A-BC7C-46EE-9F1E-7F377CCA4891}" type="datetimeFigureOut">
              <a:rPr lang="en-US" smtClean="0"/>
              <a:pPr/>
              <a:t>1/15/2023</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EAF463A-BC7C-46EE-9F1E-7F377CCA4891}" type="datetimeFigureOut">
              <a:rPr lang="en-US" smtClean="0"/>
              <a:pPr/>
              <a:t>1/15/2023</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EAF463A-BC7C-46EE-9F1E-7F377CCA4891}" type="datetimeFigureOut">
              <a:rPr lang="en-US" smtClean="0"/>
              <a:pPr/>
              <a:t>1/15/2023</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AF463A-BC7C-46EE-9F1E-7F377CCA4891}" type="datetimeFigureOut">
              <a:rPr lang="en-US" smtClean="0"/>
              <a:pPr/>
              <a:t>1/15/2023</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EAF463A-BC7C-46EE-9F1E-7F377CCA4891}" type="datetimeFigureOut">
              <a:rPr lang="en-US" smtClean="0"/>
              <a:pPr/>
              <a:t>1/15/2023</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EAF463A-BC7C-46EE-9F1E-7F377CCA4891}" type="datetimeFigureOut">
              <a:rPr lang="en-US" smtClean="0"/>
              <a:pPr/>
              <a:t>1/15/2023</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AF463A-BC7C-46EE-9F1E-7F377CCA4891}" type="datetimeFigureOut">
              <a:rPr lang="en-US" smtClean="0"/>
              <a:pPr/>
              <a:t>1/15/2023</a:t>
            </a:fld>
            <a:endParaRPr lang="en-US"/>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6.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b="1" dirty="0" smtClean="0">
                <a:solidFill>
                  <a:schemeClr val="tx2"/>
                </a:solidFill>
              </a:rPr>
              <a:t>МАСТЕР-КЛАСС</a:t>
            </a:r>
            <a:endParaRPr lang="ru-RU" b="1" dirty="0">
              <a:solidFill>
                <a:schemeClr val="tx2"/>
              </a:solidFill>
            </a:endParaRPr>
          </a:p>
        </p:txBody>
      </p:sp>
      <p:sp>
        <p:nvSpPr>
          <p:cNvPr id="3" name="Подзаголовок 2"/>
          <p:cNvSpPr>
            <a:spLocks noGrp="1"/>
          </p:cNvSpPr>
          <p:nvPr>
            <p:ph type="subTitle" idx="1"/>
          </p:nvPr>
        </p:nvSpPr>
        <p:spPr/>
        <p:txBody>
          <a:bodyPr/>
          <a:lstStyle/>
          <a:p>
            <a:r>
              <a:rPr lang="ru-RU" b="1" dirty="0" smtClean="0">
                <a:solidFill>
                  <a:srgbClr val="FF0000"/>
                </a:solidFill>
                <a:latin typeface="Franklin Gothic Heavy" pitchFamily="34" charset="0"/>
              </a:rPr>
              <a:t>Веселый мишка из </a:t>
            </a:r>
            <a:r>
              <a:rPr lang="ru-RU" b="1" dirty="0" err="1" smtClean="0">
                <a:solidFill>
                  <a:srgbClr val="FF0000"/>
                </a:solidFill>
                <a:latin typeface="Franklin Gothic Heavy" pitchFamily="34" charset="0"/>
              </a:rPr>
              <a:t>флиса</a:t>
            </a:r>
            <a:endParaRPr lang="ru-RU" b="1" dirty="0" smtClean="0">
              <a:solidFill>
                <a:srgbClr val="FF0000"/>
              </a:solidFill>
              <a:latin typeface="Franklin Gothic Heavy" pitchFamily="34" charset="0"/>
            </a:endParaRPr>
          </a:p>
          <a:p>
            <a:pPr algn="r"/>
            <a:r>
              <a:rPr lang="ru-RU" sz="1600" dirty="0" smtClean="0">
                <a:solidFill>
                  <a:schemeClr val="tx1"/>
                </a:solidFill>
                <a:latin typeface="Franklin Gothic Heavy" pitchFamily="34" charset="0"/>
              </a:rPr>
              <a:t>Воспитатель: </a:t>
            </a:r>
            <a:r>
              <a:rPr lang="ru-RU" sz="1600" dirty="0" err="1" smtClean="0">
                <a:solidFill>
                  <a:schemeClr val="tx1"/>
                </a:solidFill>
                <a:latin typeface="Franklin Gothic Heavy" pitchFamily="34" charset="0"/>
              </a:rPr>
              <a:t>Андрецова</a:t>
            </a:r>
            <a:r>
              <a:rPr lang="ru-RU" sz="1600" dirty="0" smtClean="0">
                <a:solidFill>
                  <a:schemeClr val="tx1"/>
                </a:solidFill>
                <a:latin typeface="Franklin Gothic Heavy" pitchFamily="34" charset="0"/>
              </a:rPr>
              <a:t> Н.Ю.</a:t>
            </a:r>
            <a:endParaRPr lang="ru-RU" sz="1600" dirty="0">
              <a:solidFill>
                <a:schemeClr val="tx1"/>
              </a:solidFill>
              <a:latin typeface="Franklin Gothic Heavy" pitchFamily="34" charset="0"/>
            </a:endParaRPr>
          </a:p>
        </p:txBody>
      </p:sp>
      <p:pic>
        <p:nvPicPr>
          <p:cNvPr id="4" name="Picture 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146" name="Picture 2" descr="мягкие игрушки зверушки"/>
          <p:cNvPicPr>
            <a:picLocks noChangeAspect="1" noChangeArrowheads="1"/>
          </p:cNvPicPr>
          <p:nvPr/>
        </p:nvPicPr>
        <p:blipFill>
          <a:blip r:embed="rId3" cstate="print"/>
          <a:srcRect/>
          <a:stretch>
            <a:fillRect/>
          </a:stretch>
        </p:blipFill>
        <p:spPr bwMode="auto">
          <a:xfrm>
            <a:off x="1620132" y="4876800"/>
            <a:ext cx="3104268" cy="14478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95400" y="274638"/>
            <a:ext cx="6553200" cy="5745162"/>
          </a:xfrm>
        </p:spPr>
        <p:txBody>
          <a:bodyPr>
            <a:normAutofit fontScale="90000"/>
          </a:bodyPr>
          <a:lstStyle/>
          <a:p>
            <a:pPr algn="l"/>
            <a:r>
              <a:rPr lang="ru-RU" sz="1800" b="1" dirty="0" smtClean="0"/>
              <a:t/>
            </a:r>
            <a:br>
              <a:rPr lang="ru-RU" sz="1800" b="1" dirty="0" smtClean="0"/>
            </a:br>
            <a:r>
              <a:rPr lang="ru-RU" sz="1800" b="1" dirty="0" smtClean="0"/>
              <a:t> </a:t>
            </a:r>
            <a:r>
              <a:rPr lang="ru-RU" sz="1800" b="1" dirty="0" smtClean="0">
                <a:latin typeface="Arial" pitchFamily="34" charset="0"/>
                <a:cs typeface="Arial" pitchFamily="34" charset="0"/>
              </a:rPr>
              <a:t>Интересно </a:t>
            </a:r>
            <a:r>
              <a:rPr lang="ru-RU" sz="1800" b="1" dirty="0" smtClean="0">
                <a:latin typeface="Arial" pitchFamily="34" charset="0"/>
                <a:cs typeface="Arial" pitchFamily="34" charset="0"/>
              </a:rPr>
              <a:t>делать игрушки вместе с детьми, ведь создание нового друга для ребенка является настоящей магией, а участие в этом деле может помочь обрести настоящего и самого верного друга на все детство. Такие игрушки всегда несут определенную энергетику. В них вложено не только мастерство, но и душа создателя. Мастер-класс по изготовлению игрушек, как и технология игрушки проста – берем ткань, вырезаем силуэт будущей игрушки, наполняем объемным материалом, например, </a:t>
            </a:r>
            <a:r>
              <a:rPr lang="ru-RU" sz="1800" b="1" dirty="0" err="1" smtClean="0">
                <a:latin typeface="Arial" pitchFamily="34" charset="0"/>
                <a:cs typeface="Arial" pitchFamily="34" charset="0"/>
              </a:rPr>
              <a:t>синтепоном</a:t>
            </a:r>
            <a:r>
              <a:rPr lang="ru-RU" sz="1800" b="1" dirty="0" smtClean="0">
                <a:latin typeface="Arial" pitchFamily="34" charset="0"/>
                <a:cs typeface="Arial" pitchFamily="34" charset="0"/>
              </a:rPr>
              <a:t>, и зашиваем по краю. </a:t>
            </a:r>
            <a:br>
              <a:rPr lang="ru-RU" sz="1800" b="1" dirty="0" smtClean="0">
                <a:latin typeface="Arial" pitchFamily="34" charset="0"/>
                <a:cs typeface="Arial" pitchFamily="34" charset="0"/>
              </a:rPr>
            </a:br>
            <a:r>
              <a:rPr lang="ru-RU" sz="1800" b="1" dirty="0" smtClean="0">
                <a:latin typeface="Arial" pitchFamily="34" charset="0"/>
                <a:cs typeface="Arial" pitchFamily="34" charset="0"/>
              </a:rPr>
              <a:t> </a:t>
            </a:r>
            <a:r>
              <a:rPr lang="ru-RU" sz="1800" b="1" dirty="0" smtClean="0">
                <a:latin typeface="Arial Black" pitchFamily="34" charset="0"/>
              </a:rPr>
              <a:t/>
            </a:r>
            <a:br>
              <a:rPr lang="ru-RU" sz="1800" b="1" dirty="0" smtClean="0">
                <a:latin typeface="Arial Black" pitchFamily="34" charset="0"/>
              </a:rPr>
            </a:br>
            <a:r>
              <a:rPr lang="ru-RU" sz="1800" b="1" dirty="0" smtClean="0">
                <a:solidFill>
                  <a:srgbClr val="FF0000"/>
                </a:solidFill>
                <a:latin typeface="Arial Black" pitchFamily="34" charset="0"/>
              </a:rPr>
              <a:t>Цель: </a:t>
            </a:r>
            <a:r>
              <a:rPr lang="ru-RU" sz="1800" b="1" dirty="0" smtClean="0">
                <a:latin typeface="Arial Black" pitchFamily="34" charset="0"/>
              </a:rPr>
              <a:t>распространение и передача педагогического опыта, обучение приемам изготовления </a:t>
            </a:r>
            <a:r>
              <a:rPr lang="ru-RU" sz="1800" b="1" dirty="0" smtClean="0">
                <a:latin typeface="Arial Black" pitchFamily="34" charset="0"/>
              </a:rPr>
              <a:t>мягких игрушек из </a:t>
            </a:r>
            <a:r>
              <a:rPr lang="ru-RU" sz="1800" b="1" dirty="0" err="1" smtClean="0">
                <a:latin typeface="Arial Black" pitchFamily="34" charset="0"/>
              </a:rPr>
              <a:t>флиса</a:t>
            </a:r>
            <a:r>
              <a:rPr lang="ru-RU" sz="1800" b="1" dirty="0" smtClean="0">
                <a:latin typeface="Arial Black" pitchFamily="34" charset="0"/>
              </a:rPr>
              <a:t>.</a:t>
            </a:r>
            <a:r>
              <a:rPr lang="ru-RU" sz="1800" b="1" dirty="0" smtClean="0">
                <a:latin typeface="Arial Black" pitchFamily="34" charset="0"/>
              </a:rPr>
              <a:t/>
            </a:r>
            <a:br>
              <a:rPr lang="ru-RU" sz="1800" b="1" dirty="0" smtClean="0">
                <a:latin typeface="Arial Black" pitchFamily="34" charset="0"/>
              </a:rPr>
            </a:br>
            <a:r>
              <a:rPr lang="ru-RU" sz="1800" b="1" dirty="0" smtClean="0">
                <a:solidFill>
                  <a:srgbClr val="FF0000"/>
                </a:solidFill>
                <a:latin typeface="Arial Black" pitchFamily="34" charset="0"/>
              </a:rPr>
              <a:t>Задачи:</a:t>
            </a:r>
            <a:r>
              <a:rPr lang="ru-RU" sz="1800" b="1" dirty="0" smtClean="0">
                <a:latin typeface="Arial Black" pitchFamily="34" charset="0"/>
              </a:rPr>
              <a:t/>
            </a:r>
            <a:br>
              <a:rPr lang="ru-RU" sz="1800" b="1" dirty="0" smtClean="0">
                <a:latin typeface="Arial Black" pitchFamily="34" charset="0"/>
              </a:rPr>
            </a:br>
            <a:r>
              <a:rPr lang="ru-RU" sz="1800" b="1" dirty="0" smtClean="0">
                <a:latin typeface="Arial Black" pitchFamily="34" charset="0"/>
              </a:rPr>
              <a:t>- Повышение профессионального мастерства педагогов;</a:t>
            </a:r>
            <a:br>
              <a:rPr lang="ru-RU" sz="1800" b="1" dirty="0" smtClean="0">
                <a:latin typeface="Arial Black" pitchFamily="34" charset="0"/>
              </a:rPr>
            </a:br>
            <a:r>
              <a:rPr lang="ru-RU" sz="1800" b="1" dirty="0" smtClean="0">
                <a:latin typeface="Arial Black" pitchFamily="34" charset="0"/>
              </a:rPr>
              <a:t>- Знакомство педагогов и родителей с приемами изготовления </a:t>
            </a:r>
            <a:r>
              <a:rPr lang="ru-RU" sz="1800" b="1" dirty="0" smtClean="0">
                <a:latin typeface="Arial Black" pitchFamily="34" charset="0"/>
              </a:rPr>
              <a:t>мягких игрушек из </a:t>
            </a:r>
            <a:r>
              <a:rPr lang="ru-RU" sz="1800" b="1" dirty="0" err="1" smtClean="0">
                <a:latin typeface="Arial Black" pitchFamily="34" charset="0"/>
              </a:rPr>
              <a:t>флиса</a:t>
            </a:r>
            <a:r>
              <a:rPr lang="ru-RU" sz="1800" b="1" dirty="0" smtClean="0">
                <a:latin typeface="Arial Black" pitchFamily="34" charset="0"/>
              </a:rPr>
              <a:t>.</a:t>
            </a:r>
            <a:endParaRPr lang="ru-RU" sz="1800" b="1" dirty="0">
              <a:latin typeface="Arial Black"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068762"/>
          </a:xfrm>
        </p:spPr>
        <p:txBody>
          <a:bodyPr>
            <a:noAutofit/>
          </a:bodyPr>
          <a:lstStyle/>
          <a:p>
            <a:pPr algn="l"/>
            <a:r>
              <a:rPr lang="ru-RU" sz="1800" b="1" dirty="0" smtClean="0">
                <a:latin typeface="Arial Black" pitchFamily="34" charset="0"/>
              </a:rPr>
              <a:t>Для изготовления </a:t>
            </a:r>
            <a:r>
              <a:rPr lang="ru-RU" sz="1800" b="1" dirty="0" smtClean="0">
                <a:latin typeface="Arial Black" pitchFamily="34" charset="0"/>
              </a:rPr>
              <a:t>мишки</a:t>
            </a:r>
            <a:r>
              <a:rPr lang="ru-RU" sz="1800" b="1" dirty="0" smtClean="0">
                <a:latin typeface="Arial Black" pitchFamily="34" charset="0"/>
              </a:rPr>
              <a:t> нам потребуется:</a:t>
            </a:r>
            <a:br>
              <a:rPr lang="ru-RU" sz="1800" b="1" dirty="0" smtClean="0">
                <a:latin typeface="Arial Black" pitchFamily="34" charset="0"/>
              </a:rPr>
            </a:br>
            <a:r>
              <a:rPr lang="ru-RU" sz="1800" b="1" dirty="0" smtClean="0">
                <a:latin typeface="Arial Black" pitchFamily="34" charset="0"/>
              </a:rPr>
              <a:t>1</a:t>
            </a:r>
            <a:r>
              <a:rPr lang="ru-RU" sz="1800" b="1" dirty="0" smtClean="0">
                <a:latin typeface="Arial Black" pitchFamily="34" charset="0"/>
              </a:rPr>
              <a:t>. мягкий </a:t>
            </a:r>
            <a:r>
              <a:rPr lang="ru-RU" sz="1800" b="1" dirty="0" err="1" smtClean="0">
                <a:latin typeface="Arial Black" pitchFamily="34" charset="0"/>
              </a:rPr>
              <a:t>флис</a:t>
            </a:r>
            <a:r>
              <a:rPr lang="ru-RU" sz="1800" b="1" dirty="0" smtClean="0">
                <a:latin typeface="Arial Black" pitchFamily="34" charset="0"/>
              </a:rPr>
              <a:t>;</a:t>
            </a:r>
            <a:br>
              <a:rPr lang="ru-RU" sz="1800" b="1" dirty="0" smtClean="0">
                <a:latin typeface="Arial Black" pitchFamily="34" charset="0"/>
              </a:rPr>
            </a:br>
            <a:r>
              <a:rPr lang="ru-RU" sz="1800" b="1" dirty="0" smtClean="0">
                <a:latin typeface="Arial Black" pitchFamily="34" charset="0"/>
              </a:rPr>
              <a:t>2. булавки</a:t>
            </a:r>
            <a:r>
              <a:rPr lang="ru-RU" sz="1800" b="1" dirty="0" smtClean="0">
                <a:latin typeface="Arial Black" pitchFamily="34" charset="0"/>
              </a:rPr>
              <a:t>;</a:t>
            </a:r>
            <a:br>
              <a:rPr lang="ru-RU" sz="1800" b="1" dirty="0" smtClean="0">
                <a:latin typeface="Arial Black" pitchFamily="34" charset="0"/>
              </a:rPr>
            </a:br>
            <a:r>
              <a:rPr lang="ru-RU" sz="1800" b="1" dirty="0" smtClean="0">
                <a:latin typeface="Arial Black" pitchFamily="34" charset="0"/>
              </a:rPr>
              <a:t>3. иголка </a:t>
            </a:r>
            <a:r>
              <a:rPr lang="ru-RU" sz="1800" b="1" dirty="0" smtClean="0">
                <a:latin typeface="Arial Black" pitchFamily="34" charset="0"/>
              </a:rPr>
              <a:t>и нитки;</a:t>
            </a:r>
            <a:br>
              <a:rPr lang="ru-RU" sz="1800" b="1" dirty="0" smtClean="0">
                <a:latin typeface="Arial Black" pitchFamily="34" charset="0"/>
              </a:rPr>
            </a:br>
            <a:r>
              <a:rPr lang="ru-RU" sz="1800" b="1" dirty="0" smtClean="0">
                <a:latin typeface="Arial Black" pitchFamily="34" charset="0"/>
              </a:rPr>
              <a:t>4. кусочек </a:t>
            </a:r>
            <a:r>
              <a:rPr lang="ru-RU" sz="1800" b="1" dirty="0" smtClean="0">
                <a:latin typeface="Arial Black" pitchFamily="34" charset="0"/>
              </a:rPr>
              <a:t>искусственной кожи для носика;</a:t>
            </a:r>
            <a:br>
              <a:rPr lang="ru-RU" sz="1800" b="1" dirty="0" smtClean="0">
                <a:latin typeface="Arial Black" pitchFamily="34" charset="0"/>
              </a:rPr>
            </a:br>
            <a:r>
              <a:rPr lang="ru-RU" sz="1800" b="1" dirty="0" smtClean="0">
                <a:latin typeface="Arial Black" pitchFamily="34" charset="0"/>
              </a:rPr>
              <a:t>5. 2 </a:t>
            </a:r>
            <a:r>
              <a:rPr lang="ru-RU" sz="1800" b="1" dirty="0" smtClean="0">
                <a:latin typeface="Arial Black" pitchFamily="34" charset="0"/>
              </a:rPr>
              <a:t>черные бусинки для зрачков;</a:t>
            </a:r>
            <a:br>
              <a:rPr lang="ru-RU" sz="1800" b="1" dirty="0" smtClean="0">
                <a:latin typeface="Arial Black" pitchFamily="34" charset="0"/>
              </a:rPr>
            </a:br>
            <a:r>
              <a:rPr lang="ru-RU" sz="1800" b="1" dirty="0" smtClean="0">
                <a:latin typeface="Arial Black" pitchFamily="34" charset="0"/>
              </a:rPr>
              <a:t>наполнитель;</a:t>
            </a:r>
            <a:br>
              <a:rPr lang="ru-RU" sz="1800" b="1" dirty="0" smtClean="0">
                <a:latin typeface="Arial Black" pitchFamily="34" charset="0"/>
              </a:rPr>
            </a:br>
            <a:r>
              <a:rPr lang="ru-RU" sz="1800" b="1" dirty="0" smtClean="0">
                <a:latin typeface="Arial Black" pitchFamily="34" charset="0"/>
              </a:rPr>
              <a:t>6. Шаблон</a:t>
            </a:r>
            <a:r>
              <a:rPr lang="ru-RU" sz="1800" b="1" dirty="0" smtClean="0">
                <a:latin typeface="Arial Black" pitchFamily="34" charset="0"/>
              </a:rPr>
              <a:t/>
            </a:r>
            <a:br>
              <a:rPr lang="ru-RU" sz="1800" b="1" dirty="0" smtClean="0">
                <a:latin typeface="Arial Black" pitchFamily="34" charset="0"/>
              </a:rPr>
            </a:br>
            <a:r>
              <a:rPr lang="ru-RU" sz="1800" b="1" dirty="0" smtClean="0">
                <a:latin typeface="Arial Black" pitchFamily="34" charset="0"/>
              </a:rPr>
              <a:t/>
            </a:r>
            <a:br>
              <a:rPr lang="ru-RU" sz="1800" b="1" dirty="0" smtClean="0">
                <a:latin typeface="Arial Black" pitchFamily="34" charset="0"/>
              </a:rPr>
            </a:br>
            <a:r>
              <a:rPr lang="ru-RU" sz="1800" b="1" dirty="0" smtClean="0">
                <a:latin typeface="Arial Black" pitchFamily="34" charset="0"/>
              </a:rPr>
              <a:t/>
            </a:r>
            <a:br>
              <a:rPr lang="ru-RU" sz="1800" b="1" dirty="0" smtClean="0">
                <a:latin typeface="Arial Black" pitchFamily="34" charset="0"/>
              </a:rPr>
            </a:br>
            <a:r>
              <a:rPr lang="ru-RU" sz="1800" b="1" dirty="0" smtClean="0">
                <a:latin typeface="Arial Black" pitchFamily="34" charset="0"/>
              </a:rPr>
              <a:t/>
            </a:r>
            <a:br>
              <a:rPr lang="ru-RU" sz="1800" b="1" dirty="0" smtClean="0">
                <a:latin typeface="Arial Black" pitchFamily="34" charset="0"/>
              </a:rPr>
            </a:br>
            <a:endParaRPr lang="ru-RU" sz="1800" b="1" dirty="0">
              <a:latin typeface="Arial Black" pitchFamily="34" charset="0"/>
            </a:endParaRPr>
          </a:p>
        </p:txBody>
      </p:sp>
      <p:pic>
        <p:nvPicPr>
          <p:cNvPr id="4098" name="Picture 2" descr="https://mirpozitiva.ru/wp-content/uploads/2019/11/1511781961_mk-miha-vikroika.jpg"/>
          <p:cNvPicPr>
            <a:picLocks noChangeAspect="1" noChangeArrowheads="1"/>
          </p:cNvPicPr>
          <p:nvPr/>
        </p:nvPicPr>
        <p:blipFill>
          <a:blip r:embed="rId2" cstate="print"/>
          <a:srcRect/>
          <a:stretch>
            <a:fillRect/>
          </a:stretch>
        </p:blipFill>
        <p:spPr bwMode="auto">
          <a:xfrm>
            <a:off x="2438401" y="2895600"/>
            <a:ext cx="2225297" cy="30480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544762"/>
          </a:xfrm>
        </p:spPr>
        <p:txBody>
          <a:bodyPr>
            <a:noAutofit/>
          </a:bodyPr>
          <a:lstStyle/>
          <a:p>
            <a:pPr algn="l"/>
            <a:r>
              <a:rPr lang="ru-RU" sz="2000" b="1" dirty="0" smtClean="0"/>
              <a:t>1</a:t>
            </a:r>
            <a:r>
              <a:rPr lang="ru-RU" sz="2000" b="1" dirty="0" smtClean="0"/>
              <a:t>. Выкройте из </a:t>
            </a:r>
            <a:r>
              <a:rPr lang="ru-RU" sz="2000" b="1" dirty="0" err="1" smtClean="0"/>
              <a:t>флиса</a:t>
            </a:r>
            <a:r>
              <a:rPr lang="ru-RU" sz="2000" b="1" dirty="0" smtClean="0"/>
              <a:t> по 2 заготовки для тельца, 4 для лапок. Из белого </a:t>
            </a:r>
            <a:r>
              <a:rPr lang="ru-RU" sz="2000" b="1" dirty="0" err="1" smtClean="0"/>
              <a:t>флиса</a:t>
            </a:r>
            <a:r>
              <a:rPr lang="ru-RU" sz="2000" b="1" dirty="0" smtClean="0"/>
              <a:t> подготовьте кружочки для глазок, из кожзаменителя — носик</a:t>
            </a:r>
            <a:r>
              <a:rPr lang="ru-RU" sz="2000" b="1" dirty="0" smtClean="0"/>
              <a:t>.</a:t>
            </a:r>
            <a:r>
              <a:rPr lang="ru-RU" sz="2000" b="1" dirty="0" smtClean="0"/>
              <a:t/>
            </a:r>
            <a:br>
              <a:rPr lang="ru-RU" sz="2000" b="1" dirty="0" smtClean="0"/>
            </a:br>
            <a:r>
              <a:rPr lang="ru-RU" sz="2000" b="1" dirty="0" smtClean="0"/>
              <a:t>2</a:t>
            </a:r>
            <a:r>
              <a:rPr lang="ru-RU" sz="2000" b="1" dirty="0" smtClean="0"/>
              <a:t>. Приложите глазки к туловищу и зафиксируйте их булавками. Пришейте вручную или при помощи швейной машинки</a:t>
            </a:r>
            <a:r>
              <a:rPr lang="ru-RU" sz="2000" b="1" dirty="0" smtClean="0"/>
              <a:t>.</a:t>
            </a:r>
            <a:r>
              <a:rPr lang="ru-RU" sz="2000" b="1" dirty="0" smtClean="0"/>
              <a:t/>
            </a:r>
            <a:br>
              <a:rPr lang="ru-RU" sz="2000" b="1" dirty="0" smtClean="0"/>
            </a:br>
            <a:r>
              <a:rPr lang="ru-RU" sz="2000" b="1" dirty="0" smtClean="0"/>
              <a:t>3</a:t>
            </a:r>
            <a:r>
              <a:rPr lang="ru-RU" sz="2000" b="1" dirty="0" smtClean="0"/>
              <a:t>. Соедините попарно заготовки для лапок. Прошейте их по контуру, оставляя низ незашитым. Выверните полученные заготовки.</a:t>
            </a:r>
            <a:br>
              <a:rPr lang="ru-RU" sz="2000" b="1" dirty="0" smtClean="0"/>
            </a:br>
            <a:endParaRPr lang="ru-RU" sz="2000" b="1" dirty="0"/>
          </a:p>
        </p:txBody>
      </p:sp>
      <p:pic>
        <p:nvPicPr>
          <p:cNvPr id="3074" name="Picture 2" descr="Делаем потрясающие мягкие игрушки: 10 мастер-классов с выкройками"/>
          <p:cNvPicPr>
            <a:picLocks noChangeAspect="1" noChangeArrowheads="1"/>
          </p:cNvPicPr>
          <p:nvPr/>
        </p:nvPicPr>
        <p:blipFill>
          <a:blip r:embed="rId2"/>
          <a:srcRect/>
          <a:stretch>
            <a:fillRect/>
          </a:stretch>
        </p:blipFill>
        <p:spPr bwMode="auto">
          <a:xfrm>
            <a:off x="0" y="3124200"/>
            <a:ext cx="3425825" cy="2590800"/>
          </a:xfrm>
          <a:prstGeom prst="rect">
            <a:avLst/>
          </a:prstGeom>
          <a:noFill/>
        </p:spPr>
      </p:pic>
      <p:pic>
        <p:nvPicPr>
          <p:cNvPr id="3076" name="Picture 4" descr="https://mirpozitiva.ru/wp-content/uploads/2019/11/1511783464_mk-miha-2.jpg"/>
          <p:cNvPicPr>
            <a:picLocks noChangeAspect="1" noChangeArrowheads="1"/>
          </p:cNvPicPr>
          <p:nvPr/>
        </p:nvPicPr>
        <p:blipFill>
          <a:blip r:embed="rId3"/>
          <a:srcRect/>
          <a:stretch>
            <a:fillRect/>
          </a:stretch>
        </p:blipFill>
        <p:spPr bwMode="auto">
          <a:xfrm>
            <a:off x="3429000" y="3124200"/>
            <a:ext cx="3409950" cy="1423086"/>
          </a:xfrm>
          <a:prstGeom prst="rect">
            <a:avLst/>
          </a:prstGeom>
          <a:noFill/>
        </p:spPr>
      </p:pic>
      <p:pic>
        <p:nvPicPr>
          <p:cNvPr id="3078" name="Picture 6" descr="https://mirpozitiva.ru/wp-content/uploads/2019/11/1511783411_mk-miha-3.jpg"/>
          <p:cNvPicPr>
            <a:picLocks noChangeAspect="1" noChangeArrowheads="1"/>
          </p:cNvPicPr>
          <p:nvPr/>
        </p:nvPicPr>
        <p:blipFill>
          <a:blip r:embed="rId4"/>
          <a:srcRect/>
          <a:stretch>
            <a:fillRect/>
          </a:stretch>
        </p:blipFill>
        <p:spPr bwMode="auto">
          <a:xfrm>
            <a:off x="3352800" y="4495800"/>
            <a:ext cx="3509969" cy="1212109"/>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468562"/>
          </a:xfrm>
        </p:spPr>
        <p:txBody>
          <a:bodyPr>
            <a:normAutofit fontScale="90000"/>
          </a:bodyPr>
          <a:lstStyle/>
          <a:p>
            <a:pPr algn="l"/>
            <a:r>
              <a:rPr lang="ru-RU" sz="2000" b="1" dirty="0" smtClean="0"/>
              <a:t>4</a:t>
            </a:r>
            <a:r>
              <a:rPr lang="ru-RU" sz="2000" b="1" dirty="0" smtClean="0"/>
              <a:t>. Совместите детали туловища лицевыми сторонами вовнутрь. На этом этапе между ними вставьте и </a:t>
            </a:r>
            <a:r>
              <a:rPr lang="ru-RU" sz="2000" b="1" dirty="0" err="1" smtClean="0"/>
              <a:t>мишуткины</a:t>
            </a:r>
            <a:r>
              <a:rPr lang="ru-RU" sz="2000" b="1" dirty="0" smtClean="0"/>
              <a:t> лапки. Зафиксируйте заготовку булавками</a:t>
            </a:r>
            <a:r>
              <a:rPr lang="ru-RU" sz="2000" b="1" dirty="0" smtClean="0"/>
              <a:t>.</a:t>
            </a:r>
            <a:r>
              <a:rPr lang="ru-RU" sz="2000" b="1" dirty="0" smtClean="0"/>
              <a:t/>
            </a:r>
            <a:br>
              <a:rPr lang="ru-RU" sz="2000" b="1" dirty="0" smtClean="0"/>
            </a:br>
            <a:r>
              <a:rPr lang="ru-RU" sz="2000" b="1" dirty="0" smtClean="0"/>
              <a:t>5</a:t>
            </a:r>
            <a:r>
              <a:rPr lang="ru-RU" sz="2000" b="1" dirty="0" smtClean="0"/>
              <a:t>. Сшейте игрушку, отступив от края на 0,5 см. Внизу оставьте отверстие для выворачивания. Выверните изделие на лицевую сторону</a:t>
            </a:r>
            <a:r>
              <a:rPr lang="ru-RU" sz="2000" b="1" dirty="0" smtClean="0"/>
              <a:t>.</a:t>
            </a:r>
            <a:r>
              <a:rPr lang="ru-RU" sz="2000" b="1" dirty="0" smtClean="0"/>
              <a:t/>
            </a:r>
            <a:br>
              <a:rPr lang="ru-RU" sz="2000" b="1" dirty="0" smtClean="0"/>
            </a:br>
            <a:r>
              <a:rPr lang="ru-RU" sz="2000" b="1" dirty="0" smtClean="0"/>
              <a:t>6</a:t>
            </a:r>
            <a:r>
              <a:rPr lang="ru-RU" sz="2000" b="1" dirty="0" smtClean="0"/>
              <a:t>. Набейте наполнителем. Зашейте низ медвежонка потайным швом</a:t>
            </a:r>
            <a:r>
              <a:rPr lang="ru-RU" sz="2000" b="1" dirty="0" smtClean="0"/>
              <a:t>.</a:t>
            </a:r>
            <a:r>
              <a:rPr lang="ru-RU" sz="2000" dirty="0" smtClean="0"/>
              <a:t/>
            </a:r>
            <a:br>
              <a:rPr lang="ru-RU" sz="2000" dirty="0" smtClean="0"/>
            </a:br>
            <a:r>
              <a:rPr lang="ru-RU" sz="2000" b="1" dirty="0" smtClean="0"/>
              <a:t>7</a:t>
            </a:r>
            <a:r>
              <a:rPr lang="ru-RU" sz="2000" b="1" dirty="0" smtClean="0"/>
              <a:t>. Получается симпатичная зверушка. Осталось превратить ее в заявленного мишку. Вышейте контур рта черной ниткой</a:t>
            </a:r>
            <a:r>
              <a:rPr lang="ru-RU" sz="2000" b="1" dirty="0" smtClean="0"/>
              <a:t>.</a:t>
            </a:r>
            <a:r>
              <a:rPr lang="ru-RU" sz="2000" b="1" dirty="0" smtClean="0"/>
              <a:t/>
            </a:r>
            <a:br>
              <a:rPr lang="ru-RU" sz="2000" b="1" dirty="0" smtClean="0"/>
            </a:br>
            <a:r>
              <a:rPr lang="ru-RU" sz="2000" b="1" dirty="0" smtClean="0"/>
              <a:t>8</a:t>
            </a:r>
            <a:r>
              <a:rPr lang="ru-RU" sz="2000" b="1" dirty="0" smtClean="0"/>
              <a:t>. Пришейте носик к мордочке. К глазкам пришейте </a:t>
            </a:r>
            <a:r>
              <a:rPr lang="ru-RU" sz="2000" b="1" dirty="0" smtClean="0"/>
              <a:t>бусинки-зрачки</a:t>
            </a:r>
            <a:r>
              <a:rPr lang="ru-RU" sz="2000" b="1" dirty="0" smtClean="0"/>
              <a:t>.</a:t>
            </a:r>
            <a:r>
              <a:rPr lang="ru-RU" sz="2000" dirty="0" smtClean="0"/>
              <a:t/>
            </a:r>
            <a:br>
              <a:rPr lang="ru-RU" sz="2000" dirty="0" smtClean="0"/>
            </a:br>
            <a:endParaRPr lang="ru-RU" sz="2000" dirty="0"/>
          </a:p>
        </p:txBody>
      </p:sp>
      <p:pic>
        <p:nvPicPr>
          <p:cNvPr id="2052" name="Picture 4" descr="https://mirpozitiva.ru/wp-content/uploads/2019/11/1511783786_mk-miha-4.jpg"/>
          <p:cNvPicPr>
            <a:picLocks noChangeAspect="1" noChangeArrowheads="1"/>
          </p:cNvPicPr>
          <p:nvPr/>
        </p:nvPicPr>
        <p:blipFill>
          <a:blip r:embed="rId2"/>
          <a:srcRect/>
          <a:stretch>
            <a:fillRect/>
          </a:stretch>
        </p:blipFill>
        <p:spPr bwMode="auto">
          <a:xfrm>
            <a:off x="152400" y="2743200"/>
            <a:ext cx="3124200" cy="1866189"/>
          </a:xfrm>
          <a:prstGeom prst="rect">
            <a:avLst/>
          </a:prstGeom>
          <a:noFill/>
        </p:spPr>
      </p:pic>
      <p:pic>
        <p:nvPicPr>
          <p:cNvPr id="2054" name="Picture 6" descr="https://mirpozitiva.ru/wp-content/uploads/2019/11/1511783939_mk-miha-5.jpg"/>
          <p:cNvPicPr>
            <a:picLocks noChangeAspect="1" noChangeArrowheads="1"/>
          </p:cNvPicPr>
          <p:nvPr/>
        </p:nvPicPr>
        <p:blipFill>
          <a:blip r:embed="rId3"/>
          <a:srcRect/>
          <a:stretch>
            <a:fillRect/>
          </a:stretch>
        </p:blipFill>
        <p:spPr bwMode="auto">
          <a:xfrm>
            <a:off x="3276600" y="2743200"/>
            <a:ext cx="3124200" cy="1766215"/>
          </a:xfrm>
          <a:prstGeom prst="rect">
            <a:avLst/>
          </a:prstGeom>
          <a:noFill/>
        </p:spPr>
      </p:pic>
      <p:pic>
        <p:nvPicPr>
          <p:cNvPr id="2056" name="Picture 8" descr="https://mirpozitiva.ru/wp-content/uploads/2019/11/1511784201_mk-miha-6.jpg"/>
          <p:cNvPicPr>
            <a:picLocks noChangeAspect="1" noChangeArrowheads="1"/>
          </p:cNvPicPr>
          <p:nvPr/>
        </p:nvPicPr>
        <p:blipFill>
          <a:blip r:embed="rId4"/>
          <a:srcRect/>
          <a:stretch>
            <a:fillRect/>
          </a:stretch>
        </p:blipFill>
        <p:spPr bwMode="auto">
          <a:xfrm>
            <a:off x="6400800" y="2743200"/>
            <a:ext cx="2743200" cy="1752600"/>
          </a:xfrm>
          <a:prstGeom prst="rect">
            <a:avLst/>
          </a:prstGeom>
          <a:noFill/>
        </p:spPr>
      </p:pic>
      <p:pic>
        <p:nvPicPr>
          <p:cNvPr id="2058" name="Picture 10" descr="https://mirpozitiva.ru/wp-content/uploads/2019/11/1511784445_mk-miha-7.jpg"/>
          <p:cNvPicPr>
            <a:picLocks noChangeAspect="1" noChangeArrowheads="1"/>
          </p:cNvPicPr>
          <p:nvPr/>
        </p:nvPicPr>
        <p:blipFill>
          <a:blip r:embed="rId5" cstate="print"/>
          <a:srcRect/>
          <a:stretch>
            <a:fillRect/>
          </a:stretch>
        </p:blipFill>
        <p:spPr bwMode="auto">
          <a:xfrm>
            <a:off x="1600200" y="4572000"/>
            <a:ext cx="2383659" cy="1570037"/>
          </a:xfrm>
          <a:prstGeom prst="rect">
            <a:avLst/>
          </a:prstGeom>
          <a:noFill/>
        </p:spPr>
      </p:pic>
      <p:pic>
        <p:nvPicPr>
          <p:cNvPr id="2060" name="Picture 12" descr="https://mirpozitiva.ru/wp-content/uploads/2019/11/1511785146_mk-miha-9.jpg"/>
          <p:cNvPicPr>
            <a:picLocks noChangeAspect="1" noChangeArrowheads="1"/>
          </p:cNvPicPr>
          <p:nvPr/>
        </p:nvPicPr>
        <p:blipFill>
          <a:blip r:embed="rId6" cstate="print"/>
          <a:srcRect/>
          <a:stretch>
            <a:fillRect/>
          </a:stretch>
        </p:blipFill>
        <p:spPr bwMode="auto">
          <a:xfrm>
            <a:off x="4038600" y="4572000"/>
            <a:ext cx="2819400" cy="1563827"/>
          </a:xfrm>
          <a:prstGeom prst="rect">
            <a:avLst/>
          </a:prstGeom>
          <a:noFill/>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178</TotalTime>
  <Words>67</Words>
  <Application>Microsoft Office PowerPoint</Application>
  <PresentationFormat>Экран (4:3)</PresentationFormat>
  <Paragraphs>7</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Тема Office</vt:lpstr>
      <vt:lpstr>МАСТЕР-КЛАСС</vt:lpstr>
      <vt:lpstr>  Интересно делать игрушки вместе с детьми, ведь создание нового друга для ребенка является настоящей магией, а участие в этом деле может помочь обрести настоящего и самого верного друга на все детство. Такие игрушки всегда несут определенную энергетику. В них вложено не только мастерство, но и душа создателя. Мастер-класс по изготовлению игрушек, как и технология игрушки проста – берем ткань, вырезаем силуэт будущей игрушки, наполняем объемным материалом, например, синтепоном, и зашиваем по краю.    Цель: распространение и передача педагогического опыта, обучение приемам изготовления мягких игрушек из флиса. Задачи: - Повышение профессионального мастерства педагогов; - Знакомство педагогов и родителей с приемами изготовления мягких игрушек из флиса.</vt:lpstr>
      <vt:lpstr>Для изготовления мишки нам потребуется: 1. мягкий флис; 2. булавки; 3. иголка и нитки; 4. кусочек искусственной кожи для носика; 5. 2 черные бусинки для зрачков; наполнитель; 6. Шаблон    </vt:lpstr>
      <vt:lpstr>1. Выкройте из флиса по 2 заготовки для тельца, 4 для лапок. Из белого флиса подготовьте кружочки для глазок, из кожзаменителя — носик. 2. Приложите глазки к туловищу и зафиксируйте их булавками. Пришейте вручную или при помощи швейной машинки. 3. Соедините попарно заготовки для лапок. Прошейте их по контуру, оставляя низ незашитым. Выверните полученные заготовки. </vt:lpstr>
      <vt:lpstr>4. Совместите детали туловища лицевыми сторонами вовнутрь. На этом этапе между ними вставьте и мишуткины лапки. Зафиксируйте заготовку булавками. 5. Сшейте игрушку, отступив от края на 0,5 см. Внизу оставьте отверстие для выворачивания. Выверните изделие на лицевую сторону. 6. Набейте наполнителем. Зашейте низ медвежонка потайным швом. 7. Получается симпатичная зверушка. Осталось превратить ее в заявленного мишку. Вышейте контур рта черной ниткой. 8. Пришейте носик к мордочке. К глазкам пришейте бусинки-зрачки.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МАСТЕР-КЛАСС</dc:title>
  <dc:creator>Наталья</dc:creator>
  <cp:lastModifiedBy>nemesis2017@yandex.ru</cp:lastModifiedBy>
  <cp:revision>26</cp:revision>
  <dcterms:created xsi:type="dcterms:W3CDTF">2017-11-26T08:05:00Z</dcterms:created>
  <dcterms:modified xsi:type="dcterms:W3CDTF">2023-01-15T12:13:05Z</dcterms:modified>
</cp:coreProperties>
</file>