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9" r:id="rId11"/>
    <p:sldId id="270" r:id="rId12"/>
    <p:sldId id="266" r:id="rId13"/>
    <p:sldId id="267" r:id="rId14"/>
    <p:sldId id="273" r:id="rId15"/>
    <p:sldId id="264" r:id="rId16"/>
    <p:sldId id="274" r:id="rId17"/>
    <p:sldId id="275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" Target="slide9.xml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" Target="slide9.xml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slide" Target="slide7.xml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slide" Target="slide15.xml"/><Relationship Id="rId7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10.xml"/><Relationship Id="rId7" Type="http://schemas.openxmlformats.org/officeDocument/2006/relationships/slide" Target="slide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3"/>
            <a:ext cx="8072494" cy="2428891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“Знакомство с карельским бытом и традициями”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636"/>
            <a:ext cx="8358246" cy="164307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Краткосрочный проект в младшей группе 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МК ДОУ д/с №1, корпус </a:t>
            </a:r>
            <a:r>
              <a:rPr 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Солнышко</a:t>
            </a:r>
            <a:r>
              <a:rPr 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”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воспитатель высшей категории Ковлакова Ж.Н.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Ноябрь 2022г</a:t>
            </a:r>
          </a:p>
          <a:p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572428" cy="135732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Беседы,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чтение художественной литературы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85720" y="214290"/>
            <a:ext cx="1000108" cy="1000108"/>
          </a:xfrm>
          <a:prstGeom prst="rect">
            <a:avLst/>
          </a:prstGeom>
          <a:noFill/>
        </p:spPr>
      </p:pic>
      <p:pic>
        <p:nvPicPr>
          <p:cNvPr id="4098" name="Picture 2" descr="L:\младшая группа 22-23гг\проекты\предметы\EumuPfTT4e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1214422"/>
            <a:ext cx="2928958" cy="2196719"/>
          </a:xfrm>
          <a:prstGeom prst="rect">
            <a:avLst/>
          </a:prstGeom>
          <a:noFill/>
        </p:spPr>
      </p:pic>
      <p:pic>
        <p:nvPicPr>
          <p:cNvPr id="4" name="Picture 2" descr="L:\младшая группа 22-23гг\проекты\предметы\aJtaiTbLH7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1357298"/>
            <a:ext cx="3350699" cy="2513024"/>
          </a:xfrm>
          <a:prstGeom prst="rect">
            <a:avLst/>
          </a:prstGeom>
          <a:noFill/>
        </p:spPr>
      </p:pic>
      <p:pic>
        <p:nvPicPr>
          <p:cNvPr id="5" name="Picture 3" descr="L:\младшая группа 22-23гг\проекты\предметы\d0K_wsBFRf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00496" y="1500174"/>
            <a:ext cx="1600206" cy="2133608"/>
          </a:xfrm>
          <a:prstGeom prst="rect">
            <a:avLst/>
          </a:prstGeom>
          <a:noFill/>
        </p:spPr>
      </p:pic>
      <p:pic>
        <p:nvPicPr>
          <p:cNvPr id="6" name="Picture 4" descr="L:\младшая группа 22-23гг\проекты\предметы\sWwBB08DclI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5720" y="4000504"/>
            <a:ext cx="3477676" cy="2608257"/>
          </a:xfrm>
          <a:prstGeom prst="rect">
            <a:avLst/>
          </a:prstGeom>
          <a:noFill/>
        </p:spPr>
      </p:pic>
      <p:pic>
        <p:nvPicPr>
          <p:cNvPr id="4101" name="Picture 5" descr="L:\младшая группа 22-23гг\проекты\предметы\hfpMpYljbUo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14810" y="3929066"/>
            <a:ext cx="1960950" cy="2614600"/>
          </a:xfrm>
          <a:prstGeom prst="rect">
            <a:avLst/>
          </a:prstGeom>
          <a:noFill/>
        </p:spPr>
      </p:pic>
      <p:pic>
        <p:nvPicPr>
          <p:cNvPr id="4102" name="Picture 6" descr="L:\младшая группа 22-23гг\проекты\предметы\Y8Ft6Fn_Uug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00826" y="3571876"/>
            <a:ext cx="2250279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3684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Дидактические игры.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3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0034" y="357166"/>
            <a:ext cx="953680" cy="953680"/>
          </a:xfrm>
          <a:prstGeom prst="rect">
            <a:avLst/>
          </a:prstGeom>
          <a:noFill/>
        </p:spPr>
      </p:pic>
      <p:pic>
        <p:nvPicPr>
          <p:cNvPr id="5122" name="Picture 2" descr="L:\младшая группа 22-23гг\проекты\QVJ-U6GG0h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7663" y="1893888"/>
            <a:ext cx="4267200" cy="3200400"/>
          </a:xfrm>
          <a:prstGeom prst="rect">
            <a:avLst/>
          </a:prstGeom>
          <a:noFill/>
        </p:spPr>
      </p:pic>
      <p:pic>
        <p:nvPicPr>
          <p:cNvPr id="5123" name="Picture 3" descr="L:\младшая группа 22-23гг\проекты\aJB4R3F8VH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1142984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225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Творческие мастерские.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14282" y="357166"/>
            <a:ext cx="953680" cy="953680"/>
          </a:xfrm>
          <a:prstGeom prst="rect">
            <a:avLst/>
          </a:prstGeom>
          <a:noFill/>
        </p:spPr>
      </p:pic>
      <p:pic>
        <p:nvPicPr>
          <p:cNvPr id="6146" name="Picture 2" descr="L:\младшая группа 22-23гг\проекты\предметы\efkT0rmHRZ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9063" y="1719263"/>
            <a:ext cx="5534644" cy="4138629"/>
          </a:xfrm>
          <a:prstGeom prst="rect">
            <a:avLst/>
          </a:prstGeom>
          <a:noFill/>
        </p:spPr>
      </p:pic>
      <p:pic>
        <p:nvPicPr>
          <p:cNvPr id="6147" name="Picture 3" descr="L:\младшая группа 22-23гг\проекты\предметы\nxgEm0idi1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1000108"/>
            <a:ext cx="2959120" cy="2219340"/>
          </a:xfrm>
          <a:prstGeom prst="rect">
            <a:avLst/>
          </a:prstGeom>
          <a:noFill/>
        </p:spPr>
      </p:pic>
      <p:pic>
        <p:nvPicPr>
          <p:cNvPr id="6148" name="Picture 4" descr="L:\младшая группа 22-23гг\проекты\предметы\H-iiI9Ofp9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357562"/>
            <a:ext cx="2396723" cy="3195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86808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Совместная и самостоятельная  деятельность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428596" y="642918"/>
            <a:ext cx="928694" cy="928694"/>
          </a:xfrm>
          <a:prstGeom prst="rect">
            <a:avLst/>
          </a:prstGeom>
          <a:noFill/>
        </p:spPr>
      </p:pic>
      <p:pic>
        <p:nvPicPr>
          <p:cNvPr id="7170" name="Picture 2" descr="L:\младшая группа 22-23гг\проекты\предметы\HtrKCP0A1q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1785926"/>
            <a:ext cx="2087173" cy="2782897"/>
          </a:xfrm>
          <a:prstGeom prst="rect">
            <a:avLst/>
          </a:prstGeom>
          <a:noFill/>
        </p:spPr>
      </p:pic>
      <p:pic>
        <p:nvPicPr>
          <p:cNvPr id="7171" name="Picture 3" descr="L:\младшая группа 22-23гг\проекты\предметы\8ohmU_o-X_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36" y="1357298"/>
            <a:ext cx="1991925" cy="2655900"/>
          </a:xfrm>
          <a:prstGeom prst="rect">
            <a:avLst/>
          </a:prstGeom>
          <a:noFill/>
        </p:spPr>
      </p:pic>
      <p:pic>
        <p:nvPicPr>
          <p:cNvPr id="7172" name="Picture 4" descr="L:\младшая группа 22-23гг\проекты\предметы\AdJsC1O34OY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8" y="857232"/>
            <a:ext cx="2235987" cy="2981316"/>
          </a:xfrm>
          <a:prstGeom prst="rect">
            <a:avLst/>
          </a:prstGeom>
          <a:noFill/>
        </p:spPr>
      </p:pic>
      <p:pic>
        <p:nvPicPr>
          <p:cNvPr id="7173" name="Picture 5" descr="L:\младшая группа 22-23гг\проекты\предметы\4mUzVPs7AY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10" y="4857760"/>
            <a:ext cx="1271606" cy="1695475"/>
          </a:xfrm>
          <a:prstGeom prst="rect">
            <a:avLst/>
          </a:prstGeom>
          <a:noFill/>
        </p:spPr>
      </p:pic>
      <p:pic>
        <p:nvPicPr>
          <p:cNvPr id="7174" name="Picture 6" descr="L:\младшая группа 22-23гг\проекты\предметы\yPo4flqydKw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643174" y="4286256"/>
            <a:ext cx="1766879" cy="2355838"/>
          </a:xfrm>
          <a:prstGeom prst="rect">
            <a:avLst/>
          </a:prstGeom>
          <a:noFill/>
        </p:spPr>
      </p:pic>
      <p:pic>
        <p:nvPicPr>
          <p:cNvPr id="7175" name="Picture 7" descr="L:\младшая группа 22-23гг\проекты\предметы\0howoA5Dg-c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43438" y="3857628"/>
            <a:ext cx="1914516" cy="2552688"/>
          </a:xfrm>
          <a:prstGeom prst="rect">
            <a:avLst/>
          </a:prstGeom>
          <a:noFill/>
        </p:spPr>
      </p:pic>
      <p:pic>
        <p:nvPicPr>
          <p:cNvPr id="7176" name="Picture 8" descr="L:\младшая группа 22-23гг\проекты\предметы\1o8uc-YuOnI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86578" y="3929066"/>
            <a:ext cx="1982387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96908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00000"/>
                </a:solidFill>
              </a:rPr>
              <a:t/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Работа с родителями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214282" y="285728"/>
            <a:ext cx="1167994" cy="1167994"/>
          </a:xfrm>
          <a:prstGeom prst="rect">
            <a:avLst/>
          </a:prstGeom>
          <a:noFill/>
        </p:spPr>
      </p:pic>
      <p:pic>
        <p:nvPicPr>
          <p:cNvPr id="8194" name="Picture 2" descr="L:\младшая группа 22-23гг\проекты\музей\rVk9VTIILZ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3429000"/>
            <a:ext cx="2235987" cy="2981316"/>
          </a:xfrm>
          <a:prstGeom prst="rect">
            <a:avLst/>
          </a:prstGeom>
          <a:noFill/>
        </p:spPr>
      </p:pic>
      <p:pic>
        <p:nvPicPr>
          <p:cNvPr id="8195" name="Picture 3" descr="L:\младшая группа 22-23гг\проекты\предметы\19PEYqwXL-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1500174"/>
            <a:ext cx="1714512" cy="1797139"/>
          </a:xfrm>
          <a:prstGeom prst="rect">
            <a:avLst/>
          </a:prstGeom>
          <a:noFill/>
        </p:spPr>
      </p:pic>
      <p:pic>
        <p:nvPicPr>
          <p:cNvPr id="8196" name="Picture 4" descr="L:\младшая группа 22-23гг\проекты\предметы\96w8Jw3ld0Q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1538" y="5000636"/>
            <a:ext cx="1393023" cy="1857364"/>
          </a:xfrm>
          <a:prstGeom prst="rect">
            <a:avLst/>
          </a:prstGeom>
          <a:noFill/>
        </p:spPr>
      </p:pic>
      <p:pic>
        <p:nvPicPr>
          <p:cNvPr id="8197" name="Picture 5" descr="L:\младшая группа 22-23гг\проекты\предметы\mkGlKgMjoQE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58" y="3643314"/>
            <a:ext cx="1627708" cy="1220781"/>
          </a:xfrm>
          <a:prstGeom prst="rect">
            <a:avLst/>
          </a:prstGeom>
          <a:noFill/>
        </p:spPr>
      </p:pic>
      <p:pic>
        <p:nvPicPr>
          <p:cNvPr id="8198" name="Picture 6" descr="L:\младшая группа 22-23гг\проекты\предметы\k435Al-VnF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14612" y="1285860"/>
            <a:ext cx="1660934" cy="2214578"/>
          </a:xfrm>
          <a:prstGeom prst="rect">
            <a:avLst/>
          </a:prstGeom>
          <a:noFill/>
        </p:spPr>
      </p:pic>
      <p:pic>
        <p:nvPicPr>
          <p:cNvPr id="8199" name="Picture 7" descr="L:\младшая группа 22-23гг\проекты\предметы\IXA3trzgz0A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714612" y="3714752"/>
            <a:ext cx="3545415" cy="2659061"/>
          </a:xfrm>
          <a:prstGeom prst="rect">
            <a:avLst/>
          </a:prstGeom>
          <a:noFill/>
        </p:spPr>
      </p:pic>
      <p:pic>
        <p:nvPicPr>
          <p:cNvPr id="8200" name="Picture 8" descr="L:\младшая группа 22-23гг\проекты\предметы\gS9N94dgmrs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572000" y="1142984"/>
            <a:ext cx="1875248" cy="2500330"/>
          </a:xfrm>
          <a:prstGeom prst="rect">
            <a:avLst/>
          </a:prstGeom>
          <a:noFill/>
        </p:spPr>
      </p:pic>
      <p:pic>
        <p:nvPicPr>
          <p:cNvPr id="8201" name="Picture 9" descr="L:\младшая группа 22-23гг\проекты\предметы\tFpkmfzcrd8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000892" y="785794"/>
            <a:ext cx="1674016" cy="2232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Заключительный этап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  <a:hlinkClick r:id="rId3" action="ppaction://hlinksldjump"/>
              </a:rPr>
              <a:t>1.</a:t>
            </a:r>
            <a:r>
              <a:rPr lang="ru-RU" dirty="0" smtClean="0">
                <a:solidFill>
                  <a:srgbClr val="C00000"/>
                </a:solidFill>
              </a:rPr>
              <a:t>Проведение открытого занятия “В гости к Яше”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  <a:hlinkClick r:id="rId4" action="ppaction://hlinksldjump"/>
              </a:rPr>
              <a:t>2.</a:t>
            </a:r>
            <a:r>
              <a:rPr lang="ru-RU" dirty="0" smtClean="0">
                <a:solidFill>
                  <a:srgbClr val="C00000"/>
                </a:solidFill>
              </a:rPr>
              <a:t>Проведение родительского собрания-викторины </a:t>
            </a:r>
            <a:r>
              <a:rPr lang="en-US" dirty="0" smtClean="0">
                <a:solidFill>
                  <a:srgbClr val="C00000"/>
                </a:solidFill>
              </a:rPr>
              <a:t>“</a:t>
            </a:r>
            <a:r>
              <a:rPr lang="ru-RU" dirty="0" smtClean="0">
                <a:solidFill>
                  <a:srgbClr val="C00000"/>
                </a:solidFill>
              </a:rPr>
              <a:t>Надо ли  воспитывать в детях дошкольного возраста патриотизм</a:t>
            </a:r>
            <a:r>
              <a:rPr lang="en-US" dirty="0" smtClean="0">
                <a:solidFill>
                  <a:srgbClr val="C00000"/>
                </a:solidFill>
              </a:rPr>
              <a:t>?”</a:t>
            </a:r>
            <a:endParaRPr lang="ru-RU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  <a:hlinkClick r:id="rId5" action="ppaction://hlinksldjump"/>
              </a:rPr>
              <a:t>3.</a:t>
            </a:r>
            <a:r>
              <a:rPr lang="ru-RU" dirty="0" smtClean="0">
                <a:solidFill>
                  <a:srgbClr val="C00000"/>
                </a:solidFill>
              </a:rPr>
              <a:t>Создание презентации из опыта работы над проектом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15370" cy="100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Открытое занятие “В гости к Яше”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7858148" y="5786454"/>
            <a:ext cx="732426" cy="732426"/>
          </a:xfrm>
          <a:prstGeom prst="rect">
            <a:avLst/>
          </a:prstGeom>
          <a:noFill/>
        </p:spPr>
      </p:pic>
      <p:pic>
        <p:nvPicPr>
          <p:cNvPr id="9218" name="Picture 2" descr="L:\младшая группа 22-23гг\проекты\открытое\3pRJnPcFP3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3429000"/>
            <a:ext cx="2786082" cy="2089562"/>
          </a:xfrm>
          <a:prstGeom prst="rect">
            <a:avLst/>
          </a:prstGeom>
          <a:noFill/>
        </p:spPr>
      </p:pic>
      <p:pic>
        <p:nvPicPr>
          <p:cNvPr id="9219" name="Picture 3" descr="L:\младшая группа 22-23гг\проекты\открытое\HDXcaabJU_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1071546"/>
            <a:ext cx="2755917" cy="2066937"/>
          </a:xfrm>
          <a:prstGeom prst="rect">
            <a:avLst/>
          </a:prstGeom>
          <a:noFill/>
        </p:spPr>
      </p:pic>
      <p:pic>
        <p:nvPicPr>
          <p:cNvPr id="9220" name="Picture 4" descr="L:\младшая группа 22-23гг\проекты\открытое\ifJ7yz45nz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3429000"/>
            <a:ext cx="2531532" cy="1898649"/>
          </a:xfrm>
          <a:prstGeom prst="rect">
            <a:avLst/>
          </a:prstGeom>
          <a:noFill/>
        </p:spPr>
      </p:pic>
      <p:pic>
        <p:nvPicPr>
          <p:cNvPr id="9221" name="Picture 5" descr="L:\младшая группа 22-23гг\проекты\открытое\pBALoXMEicQ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40" y="1142984"/>
            <a:ext cx="2736868" cy="2052651"/>
          </a:xfrm>
          <a:prstGeom prst="rect">
            <a:avLst/>
          </a:prstGeom>
          <a:noFill/>
        </p:spPr>
      </p:pic>
      <p:pic>
        <p:nvPicPr>
          <p:cNvPr id="9222" name="Picture 6" descr="L:\младшая группа 22-23гг\проекты\открытое\uCpnO0NskdM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929322" y="1071546"/>
            <a:ext cx="2950652" cy="2212989"/>
          </a:xfrm>
          <a:prstGeom prst="rect">
            <a:avLst/>
          </a:prstGeom>
          <a:noFill/>
        </p:spPr>
      </p:pic>
      <p:pic>
        <p:nvPicPr>
          <p:cNvPr id="9223" name="Picture 7" descr="L:\младшая группа 22-23гг\проекты\открытое\0RxqxQgWjdo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4282" y="3357562"/>
            <a:ext cx="2857520" cy="2143140"/>
          </a:xfrm>
          <a:prstGeom prst="rect">
            <a:avLst/>
          </a:prstGeom>
          <a:noFill/>
        </p:spPr>
      </p:pic>
      <p:pic>
        <p:nvPicPr>
          <p:cNvPr id="9224" name="Picture 8" descr="L:\младшая группа 22-23гг\проекты\открытое\iGd-fc5R1CM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85786" y="1071546"/>
            <a:ext cx="6953299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Родительское собрание-викторина 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Надо ли  воспитывать в детях дошкольного возраста патриотизм</a:t>
            </a: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?”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7858148" y="285728"/>
            <a:ext cx="803864" cy="803864"/>
          </a:xfrm>
          <a:prstGeom prst="rect">
            <a:avLst/>
          </a:prstGeom>
          <a:noFill/>
        </p:spPr>
      </p:pic>
      <p:pic>
        <p:nvPicPr>
          <p:cNvPr id="10242" name="Picture 2" descr="L:\младшая группа 22-23гг\проекты\собрание\EXT9C4DiF9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888" y="1719262"/>
            <a:ext cx="3535360" cy="4713813"/>
          </a:xfrm>
          <a:prstGeom prst="rect">
            <a:avLst/>
          </a:prstGeom>
          <a:noFill/>
        </p:spPr>
      </p:pic>
      <p:pic>
        <p:nvPicPr>
          <p:cNvPr id="10243" name="Picture 3" descr="L:\младшая группа 22-23гг\проекты\собрание\bKnTIg8K0U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1857364"/>
            <a:ext cx="32004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29737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K:\Документы Жанны\Персиковый Мазок Кисти Фотография Логотип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6929454" y="4643446"/>
            <a:ext cx="1882374" cy="1882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786" y="5143512"/>
            <a:ext cx="7572428" cy="1500198"/>
          </a:xfrm>
          <a:blipFill>
            <a:blip r:embed="rId3" cstate="email"/>
            <a:tile tx="0" ty="0" sx="100000" sy="100000" flip="none" algn="tl"/>
          </a:blipFill>
          <a:ln w="28575">
            <a:solidFill>
              <a:srgbClr val="FF0000"/>
            </a:solidFill>
            <a:prstDash val="dash"/>
          </a:ln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Тип проекта: </a:t>
            </a:r>
            <a:r>
              <a:rPr lang="ru-RU" dirty="0" smtClean="0">
                <a:solidFill>
                  <a:srgbClr val="C00000"/>
                </a:solidFill>
              </a:rPr>
              <a:t>познавательно-творческий.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Вид проекта:</a:t>
            </a:r>
            <a:r>
              <a:rPr lang="ru-RU" dirty="0" smtClean="0">
                <a:solidFill>
                  <a:srgbClr val="C00000"/>
                </a:solidFill>
              </a:rPr>
              <a:t> групповой.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Продолжительность</a:t>
            </a:r>
            <a:r>
              <a:rPr lang="ru-RU" dirty="0" smtClean="0">
                <a:solidFill>
                  <a:srgbClr val="C00000"/>
                </a:solidFill>
              </a:rPr>
              <a:t>: краткосрочный (с 7 – 15 ноября 2022г.)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Возраст воспитанников</a:t>
            </a:r>
            <a:r>
              <a:rPr lang="ru-RU" dirty="0" smtClean="0">
                <a:solidFill>
                  <a:srgbClr val="C00000"/>
                </a:solidFill>
              </a:rPr>
              <a:t>: 3-4 года.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Участники:</a:t>
            </a:r>
            <a:r>
              <a:rPr lang="ru-RU" dirty="0" smtClean="0">
                <a:solidFill>
                  <a:srgbClr val="C00000"/>
                </a:solidFill>
              </a:rPr>
              <a:t> воспитатели, дети и родители.</a:t>
            </a: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</a:t>
            </a:r>
            <a:r>
              <a:rPr lang="ru-RU" sz="4900" b="1" dirty="0" smtClean="0">
                <a:solidFill>
                  <a:srgbClr val="C0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10080" cy="49006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Многовековой опыт человечества показал важность приобщения детей к культуре своего народа, поскольку обращение к отеческому наследию воспитывает уважение, гордость за землю, на которой мы живем.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Поэтому необходимо пробудить в ребенке те нравственные чувства и желания, которые помогут ему в дальнейшем приобщиться к народной культуре, быту, традициям и быть эстетически развитой личностью.</a:t>
            </a:r>
          </a:p>
          <a:p>
            <a:endParaRPr lang="ru-RU" dirty="0"/>
          </a:p>
        </p:txBody>
      </p:sp>
      <p:pic>
        <p:nvPicPr>
          <p:cNvPr id="1026" name="Picture 2" descr="L:\младшая группа 22-23гг\проекты\gqNih3smjd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6657" y="2000240"/>
            <a:ext cx="4457701" cy="3343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 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4357718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Формирование у детей представления о культуре и быте карельского народа. воспитание эстетического чувства, развитие эмоционального восприятия и художественного вкуса. </a:t>
            </a:r>
          </a:p>
        </p:txBody>
      </p:sp>
      <p:pic>
        <p:nvPicPr>
          <p:cNvPr id="2050" name="Picture 2" descr="L:\младшая группа 22-23гг\проекты\6v35SNY6c1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000108"/>
            <a:ext cx="4056475" cy="5408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Создать предметно-развивающую среду в группе, способствующую приобщению воспитанников к народной культуре;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Познакомить детей с печью, как символом карельского быта; ее строением, устройством и назначением частей;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 Продолжать знакомить с малыми фольклорными формами (сказки, пословицы, колыбельные);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 Расширить и активизировать словарный запас воспитанников (труба, лежанка, ухват, чугунок, скалка, колыбель (зыбка), самовар, квашня и т.д.);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 Формировать представление о народных традициях, обычаях; воспитывать уважение и любовь к ним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Развивать творческие способности воспитанников;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Сплочение коллектива детей и родителей, участие семьи в подготовке мероприятий для детей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> совместно с детьми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82726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Ожидаемые результаты по проекту: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9"/>
            <a:ext cx="8929718" cy="2643205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C00000"/>
                </a:solidFill>
              </a:rPr>
              <a:t>Расширить знания детей об использовании печи, предметов быта.</a:t>
            </a:r>
          </a:p>
          <a:p>
            <a:r>
              <a:rPr lang="ru-RU" sz="2600" dirty="0" smtClean="0">
                <a:solidFill>
                  <a:srgbClr val="C00000"/>
                </a:solidFill>
              </a:rPr>
              <a:t>Пополнить знания детей о культуре и быте предков. </a:t>
            </a:r>
          </a:p>
          <a:p>
            <a:r>
              <a:rPr lang="ru-RU" sz="2600" dirty="0" smtClean="0">
                <a:solidFill>
                  <a:srgbClr val="C00000"/>
                </a:solidFill>
              </a:rPr>
              <a:t>Активизация позиции родителей, как участников педагогического процесса.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3074" name="Picture 2" descr="L:\младшая группа 22-23гг\проекты\музей\BcO8H7IEr_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571876"/>
            <a:ext cx="1983112" cy="2981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L:\младшая группа 22-23гг\проекты\музей\gcRbe0pCC-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3643314"/>
            <a:ext cx="2206631" cy="294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L:\младшая группа 22-23гг\проекты\музей\wXgaLuZ7WA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3429000"/>
            <a:ext cx="2284806" cy="3046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Этапы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hlinkClick r:id="rId3" action="ppaction://hlinksldjump"/>
              </a:rPr>
              <a:t>1.</a:t>
            </a:r>
            <a:r>
              <a:rPr lang="ru-RU" b="1" dirty="0" smtClean="0">
                <a:solidFill>
                  <a:srgbClr val="C00000"/>
                </a:solidFill>
              </a:rPr>
              <a:t>Подготовительный этап.</a:t>
            </a: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hlinkClick r:id="rId4" action="ppaction://hlinksldjump"/>
              </a:rPr>
              <a:t>2.</a:t>
            </a:r>
            <a:r>
              <a:rPr lang="ru-RU" b="1" i="1" dirty="0" smtClean="0">
                <a:solidFill>
                  <a:srgbClr val="C00000"/>
                </a:solidFill>
              </a:rPr>
              <a:t>Основной этап. </a:t>
            </a: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hlinkClick r:id="rId5" action="ppaction://hlinksldjump"/>
              </a:rPr>
              <a:t>3.</a:t>
            </a:r>
            <a:r>
              <a:rPr lang="ru-RU" b="1" dirty="0" smtClean="0">
                <a:solidFill>
                  <a:srgbClr val="C00000"/>
                </a:solidFill>
              </a:rPr>
              <a:t>Заключительный этап 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Подготовительный этап.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Выдвижение целей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Разработка плана работы по проекту.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Разработка и накопление методических материалов.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Подбор художественной литературы и иллюстраций.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Разработка конспектов.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Подбор подвижных игр.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Подбор тематики бесед и творческих мастерских с воспитанниками.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Подбор материала для работы с родителями.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Изготовление макета печи.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Организация предметно-развивающей среды по теме проекта.</a:t>
            </a:r>
          </a:p>
          <a:p>
            <a:endParaRPr lang="ru-RU" dirty="0"/>
          </a:p>
        </p:txBody>
      </p:sp>
      <p:pic>
        <p:nvPicPr>
          <p:cNvPr id="4" name="Picture 2" descr="K:\Документы Жанны\Персиковый Мазок Кисти Фотография Логотип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0034" y="285728"/>
            <a:ext cx="739366" cy="739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786742" cy="92869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Основной этап.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7"/>
            <a:ext cx="8143932" cy="464347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500" dirty="0" smtClean="0"/>
              <a:t> </a:t>
            </a:r>
          </a:p>
          <a:p>
            <a:pPr>
              <a:buNone/>
            </a:pPr>
            <a:r>
              <a:rPr lang="ru-RU" sz="8000" i="1" u="sng" dirty="0" smtClean="0">
                <a:solidFill>
                  <a:srgbClr val="C00000"/>
                </a:solidFill>
                <a:hlinkClick r:id="rId3" action="ppaction://hlinksldjump"/>
              </a:rPr>
              <a:t>1.</a:t>
            </a:r>
            <a:r>
              <a:rPr lang="ru-RU" sz="8000" i="1" u="sng" dirty="0" smtClean="0">
                <a:solidFill>
                  <a:srgbClr val="C00000"/>
                </a:solidFill>
              </a:rPr>
              <a:t>Беседы, чтение художественной литературы 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u="sng" dirty="0" smtClean="0">
                <a:solidFill>
                  <a:srgbClr val="C00000"/>
                </a:solidFill>
                <a:hlinkClick r:id="rId4" action="ppaction://hlinksldjump"/>
              </a:rPr>
              <a:t>2</a:t>
            </a:r>
            <a:r>
              <a:rPr lang="ru-RU" sz="8000" i="1" u="sng" dirty="0" smtClean="0">
                <a:solidFill>
                  <a:srgbClr val="C00000"/>
                </a:solidFill>
              </a:rPr>
              <a:t>.Дидактические игры. 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C00000"/>
                </a:solidFill>
              </a:rPr>
              <a:t> 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u="sng" dirty="0" smtClean="0">
                <a:solidFill>
                  <a:srgbClr val="C00000"/>
                </a:solidFill>
                <a:hlinkClick r:id="rId5" action="ppaction://hlinksldjump"/>
              </a:rPr>
              <a:t>4.</a:t>
            </a:r>
            <a:r>
              <a:rPr lang="ru-RU" sz="8000" i="1" u="sng" dirty="0" smtClean="0">
                <a:solidFill>
                  <a:srgbClr val="C00000"/>
                </a:solidFill>
              </a:rPr>
              <a:t> Творческие мастерские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C00000"/>
                </a:solidFill>
              </a:rPr>
              <a:t> 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u="sng" dirty="0" smtClean="0">
                <a:solidFill>
                  <a:srgbClr val="C00000"/>
                </a:solidFill>
                <a:hlinkClick r:id="rId6" action="ppaction://hlinksldjump"/>
              </a:rPr>
              <a:t>5.</a:t>
            </a:r>
            <a:r>
              <a:rPr lang="ru-RU" sz="8000" i="1" u="sng" dirty="0" smtClean="0">
                <a:solidFill>
                  <a:srgbClr val="C00000"/>
                </a:solidFill>
              </a:rPr>
              <a:t>Совместная и самостоятельная деятельность</a:t>
            </a:r>
            <a:r>
              <a:rPr lang="ru-RU" sz="8000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sz="8000" i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u="sng" dirty="0" smtClean="0">
                <a:solidFill>
                  <a:srgbClr val="C00000"/>
                </a:solidFill>
                <a:hlinkClick r:id="rId7" action="ppaction://hlinksldjump"/>
              </a:rPr>
              <a:t>6.</a:t>
            </a:r>
            <a:r>
              <a:rPr lang="ru-RU" sz="8000" i="1" u="sng" dirty="0" smtClean="0">
                <a:solidFill>
                  <a:srgbClr val="C00000"/>
                </a:solidFill>
              </a:rPr>
              <a:t>Работа с родителями</a:t>
            </a: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8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C00000"/>
                </a:solidFill>
              </a:rPr>
              <a:t> </a:t>
            </a:r>
            <a:endParaRPr lang="ru-RU" sz="8000" dirty="0" smtClean="0">
              <a:solidFill>
                <a:srgbClr val="C00000"/>
              </a:solidFill>
            </a:endParaRPr>
          </a:p>
          <a:p>
            <a:endParaRPr lang="ru-RU" sz="8000" dirty="0"/>
          </a:p>
        </p:txBody>
      </p:sp>
      <p:pic>
        <p:nvPicPr>
          <p:cNvPr id="4" name="Picture 2" descr="K:\Документы Жанны\Персиковый Мазок Кисти Фотография Логотип.pn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642910" y="500042"/>
            <a:ext cx="1000132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320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“Знакомство с карельским бытом и традициями” </vt:lpstr>
      <vt:lpstr>Слайд 2</vt:lpstr>
      <vt:lpstr>Актуальность. </vt:lpstr>
      <vt:lpstr>Цель проекта: </vt:lpstr>
      <vt:lpstr>Задачи: </vt:lpstr>
      <vt:lpstr>Ожидаемые результаты по проекту: </vt:lpstr>
      <vt:lpstr>Этапы проекта </vt:lpstr>
      <vt:lpstr>Подготовительный этап. </vt:lpstr>
      <vt:lpstr>Основной этап. </vt:lpstr>
      <vt:lpstr>Беседы, чтение художественной литературы  </vt:lpstr>
      <vt:lpstr>Дидактические игры.  </vt:lpstr>
      <vt:lpstr>Творческие мастерские. </vt:lpstr>
      <vt:lpstr>Совместная и самостоятельная  деятельность  </vt:lpstr>
      <vt:lpstr>  Работа с родителями </vt:lpstr>
      <vt:lpstr>Заключительный этап  </vt:lpstr>
      <vt:lpstr>Открытое занятие “В гости к Яше”</vt:lpstr>
      <vt:lpstr>Родительское собрание-викторина  “Надо ли  воспитывать в детях дошкольного возраста патриотизм?”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“Знакомство с карельским бытом и традициями”</dc:title>
  <dc:creator>ПК</dc:creator>
  <cp:lastModifiedBy>ПК</cp:lastModifiedBy>
  <cp:revision>49</cp:revision>
  <dcterms:created xsi:type="dcterms:W3CDTF">2022-11-29T07:23:29Z</dcterms:created>
  <dcterms:modified xsi:type="dcterms:W3CDTF">2023-01-15T15:46:16Z</dcterms:modified>
</cp:coreProperties>
</file>