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6.12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72" r:id="rId1"/>
  </p:sldMasterIdLst>
  <p:sldIdLst>
    <p:sldId id="285" r:id="rId2"/>
    <p:sldId id="291" r:id="rId3"/>
    <p:sldId id="287" r:id="rId4"/>
    <p:sldId id="286" r:id="rId5"/>
    <p:sldId id="288" r:id="rId6"/>
    <p:sldId id="289" r:id="rId7"/>
    <p:sldId id="290" r:id="rId8"/>
    <p:sldId id="269" r:id="rId9"/>
    <p:sldId id="284" r:id="rId10"/>
    <p:sldId id="262" r:id="rId11"/>
    <p:sldId id="264" r:id="rId12"/>
    <p:sldId id="314" r:id="rId13"/>
    <p:sldId id="300" r:id="rId14"/>
    <p:sldId id="308" r:id="rId15"/>
    <p:sldId id="294" r:id="rId16"/>
    <p:sldId id="296" r:id="rId17"/>
    <p:sldId id="302" r:id="rId18"/>
    <p:sldId id="305" r:id="rId19"/>
    <p:sldId id="293" r:id="rId20"/>
    <p:sldId id="277" r:id="rId21"/>
    <p:sldId id="278" r:id="rId22"/>
    <p:sldId id="270" r:id="rId23"/>
    <p:sldId id="279" r:id="rId24"/>
    <p:sldId id="273" r:id="rId25"/>
    <p:sldId id="295" r:id="rId26"/>
    <p:sldId id="306" r:id="rId27"/>
    <p:sldId id="307" r:id="rId28"/>
    <p:sldId id="304" r:id="rId29"/>
    <p:sldId id="315" r:id="rId30"/>
  </p:sldIdLst>
  <p:sldSz cx="9144000" cy="6858000" type="screen4x3"/>
  <p:notesSz cx="6858000" cy="9144000"/>
  <p:custDataLst>
    <p:tags r:id="rId3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03" autoAdjust="0"/>
    <p:restoredTop sz="94660"/>
  </p:normalViewPr>
  <p:slideViewPr>
    <p:cSldViewPr>
      <p:cViewPr varScale="1">
        <p:scale>
          <a:sx n="83" d="100"/>
          <a:sy n="83" d="100"/>
        </p:scale>
        <p:origin x="-146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slide" Target="slides/slide27.xml" /><Relationship Id="rId29" Type="http://schemas.openxmlformats.org/officeDocument/2006/relationships/slide" Target="slides/slide28.xml" /><Relationship Id="rId3" Type="http://schemas.openxmlformats.org/officeDocument/2006/relationships/slide" Target="slides/slide2.xml" /><Relationship Id="rId30" Type="http://schemas.openxmlformats.org/officeDocument/2006/relationships/slide" Target="slides/slide29.xml" /><Relationship Id="rId31" Type="http://schemas.openxmlformats.org/officeDocument/2006/relationships/tags" Target="tags/tag1.xml" /><Relationship Id="rId32" Type="http://schemas.openxmlformats.org/officeDocument/2006/relationships/presProps" Target="presProps.xml" /><Relationship Id="rId33" Type="http://schemas.openxmlformats.org/officeDocument/2006/relationships/viewProps" Target="viewProps.xml" /><Relationship Id="rId34" Type="http://schemas.openxmlformats.org/officeDocument/2006/relationships/theme" Target="theme/theme1.xml" /><Relationship Id="rId35" Type="http://schemas.openxmlformats.org/officeDocument/2006/relationships/tableStyles" Target="tableStyles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15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.jpeg" /><Relationship Id="rId3" Type="http://schemas.openxmlformats.org/officeDocument/2006/relationships/image" Target="../media/image16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.jpeg" /><Relationship Id="rId3" Type="http://schemas.openxmlformats.org/officeDocument/2006/relationships/image" Target="../media/image17.jpeg" /><Relationship Id="rId4" Type="http://schemas.openxmlformats.org/officeDocument/2006/relationships/image" Target="../media/image18.jpeg" /><Relationship Id="rId5" Type="http://schemas.openxmlformats.org/officeDocument/2006/relationships/image" Target="../media/image19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.jpeg" /><Relationship Id="rId3" Type="http://schemas.openxmlformats.org/officeDocument/2006/relationships/image" Target="../media/image20.jpeg" /><Relationship Id="rId4" Type="http://schemas.openxmlformats.org/officeDocument/2006/relationships/image" Target="../media/image21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2.jpeg" /><Relationship Id="rId3" Type="http://schemas.openxmlformats.org/officeDocument/2006/relationships/image" Target="../media/image22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.jpeg" /><Relationship Id="rId3" Type="http://schemas.openxmlformats.org/officeDocument/2006/relationships/image" Target="../media/image23.jpeg" /><Relationship Id="rId4" Type="http://schemas.openxmlformats.org/officeDocument/2006/relationships/image" Target="../media/image24.jpeg" /><Relationship Id="rId5" Type="http://schemas.openxmlformats.org/officeDocument/2006/relationships/image" Target="../media/image25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.jpeg" /><Relationship Id="rId3" Type="http://schemas.openxmlformats.org/officeDocument/2006/relationships/image" Target="../media/image26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2.jpeg" /><Relationship Id="rId3" Type="http://schemas.openxmlformats.org/officeDocument/2006/relationships/image" Target="../media/image27.jpeg" /><Relationship Id="rId4" Type="http://schemas.openxmlformats.org/officeDocument/2006/relationships/image" Target="../media/image28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9.jpeg" /><Relationship Id="rId3" Type="http://schemas.openxmlformats.org/officeDocument/2006/relationships/image" Target="../media/image30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2.jpeg" /><Relationship Id="rId3" Type="http://schemas.openxmlformats.org/officeDocument/2006/relationships/image" Target="../media/image31.jpeg" /><Relationship Id="rId4" Type="http://schemas.openxmlformats.org/officeDocument/2006/relationships/image" Target="../media/image32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Relationship Id="rId3" Type="http://schemas.openxmlformats.org/officeDocument/2006/relationships/image" Target="../media/image3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33.jpeg" /><Relationship Id="rId3" Type="http://schemas.openxmlformats.org/officeDocument/2006/relationships/image" Target="../media/image34.jpeg" /><Relationship Id="rId4" Type="http://schemas.openxmlformats.org/officeDocument/2006/relationships/image" Target="../media/image35.jpeg" /><Relationship Id="rId5" Type="http://schemas.openxmlformats.org/officeDocument/2006/relationships/image" Target="../media/image36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37.jpeg" /><Relationship Id="rId3" Type="http://schemas.openxmlformats.org/officeDocument/2006/relationships/image" Target="../media/image38.jpeg" /><Relationship Id="rId4" Type="http://schemas.openxmlformats.org/officeDocument/2006/relationships/image" Target="../media/image39.jpeg" /><Relationship Id="rId5" Type="http://schemas.openxmlformats.org/officeDocument/2006/relationships/image" Target="../media/image40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41.jpeg" /><Relationship Id="rId3" Type="http://schemas.openxmlformats.org/officeDocument/2006/relationships/image" Target="../media/image42.jpeg" /><Relationship Id="rId4" Type="http://schemas.openxmlformats.org/officeDocument/2006/relationships/image" Target="../media/image43.jpeg" /><Relationship Id="rId5" Type="http://schemas.openxmlformats.org/officeDocument/2006/relationships/image" Target="../media/image44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45.jpeg" /><Relationship Id="rId3" Type="http://schemas.openxmlformats.org/officeDocument/2006/relationships/image" Target="../media/image46.jpeg" /><Relationship Id="rId4" Type="http://schemas.openxmlformats.org/officeDocument/2006/relationships/image" Target="../media/image47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48.jpeg" /><Relationship Id="rId3" Type="http://schemas.openxmlformats.org/officeDocument/2006/relationships/image" Target="../media/image49.jpeg" /><Relationship Id="rId4" Type="http://schemas.openxmlformats.org/officeDocument/2006/relationships/image" Target="../media/image50.jpe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Relationship Id="rId3" Type="http://schemas.openxmlformats.org/officeDocument/2006/relationships/image" Target="../media/image51.jpeg" /><Relationship Id="rId4" Type="http://schemas.openxmlformats.org/officeDocument/2006/relationships/image" Target="../media/image52.jpe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.jpeg" /><Relationship Id="rId3" Type="http://schemas.openxmlformats.org/officeDocument/2006/relationships/image" Target="../media/image53.jpeg" /><Relationship Id="rId4" Type="http://schemas.openxmlformats.org/officeDocument/2006/relationships/image" Target="../media/image54.jpe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.jpeg" /><Relationship Id="rId3" Type="http://schemas.openxmlformats.org/officeDocument/2006/relationships/image" Target="../media/image55.jpeg" /><Relationship Id="rId4" Type="http://schemas.openxmlformats.org/officeDocument/2006/relationships/image" Target="../media/image56.jpeg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.jpeg" /><Relationship Id="rId3" Type="http://schemas.openxmlformats.org/officeDocument/2006/relationships/image" Target="../media/image57.jpeg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58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4.jpeg" /><Relationship Id="rId3" Type="http://schemas.openxmlformats.org/officeDocument/2006/relationships/image" Target="../media/image5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6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7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8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9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.jpeg" /><Relationship Id="rId3" Type="http://schemas.openxmlformats.org/officeDocument/2006/relationships/image" Target="../media/image10.jpeg" /><Relationship Id="rId4" Type="http://schemas.openxmlformats.org/officeDocument/2006/relationships/image" Target="../media/image11.jpeg" /><Relationship Id="rId5" Type="http://schemas.openxmlformats.org/officeDocument/2006/relationships/image" Target="../media/image12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2.jpeg" /><Relationship Id="rId3" Type="http://schemas.openxmlformats.org/officeDocument/2006/relationships/image" Target="../media/image13.jpeg" /><Relationship Id="rId4" Type="http://schemas.openxmlformats.org/officeDocument/2006/relationships/image" Target="../media/image14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>
    <p:split orient="vert"/>
  </p:transition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www.best-wallpaper.ru/images/countryes/granbretagna%5B1%5D.jpeg"/>
          <p:cNvPicPr>
            <a:picLocks noChangeAspect="1" noChangeArrowheads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 bwMode="auto">
          <a:xfrm>
            <a:off x="-109197" y="-81898"/>
            <a:ext cx="9253197" cy="69398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smtClean="0">
                <a:solidFill>
                  <a:srgbClr val="002060"/>
                </a:solidFill>
                <a:latin typeface="Comic Sans MS" pitchFamily="66" charset="0"/>
              </a:rPr>
              <a:t>Ричард Коллинз «Семья из трех человек пьет чай» (c.1727). Быть нарисованными во время чаепития было редкостью для состоятельных семей на протяжении восемнадцатого века. Получающийся в результате портрет демонстрировал состояние семьи и хороший вкус.</a:t>
            </a:r>
            <a:endParaRPr lang="ru-RU" sz="2000" b="1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6146" name="Picture 2" descr="C:\Users\лрлр\Desktop\2013_10_18_05_003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-108520" y="1916832"/>
            <a:ext cx="9252520" cy="494116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Picture 2" descr="http://www.best-wallpaper.ru/images/countryes/granbretagna%5B1%5D.jpeg"/>
          <p:cNvPicPr>
            <a:picLocks noChangeAspect="1" noChangeArrowheads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 bwMode="auto">
          <a:xfrm>
            <a:off x="-109197" y="-81898"/>
            <a:ext cx="9253197" cy="69398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smtClean="0"/>
              <a:t>.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692696"/>
            <a:ext cx="4343400" cy="5631904"/>
          </a:xfrm>
        </p:spPr>
        <p:txBody>
          <a:bodyPr>
            <a:noAutofit/>
          </a:bodyPr>
          <a:lstStyle/>
          <a:p>
            <a:r>
              <a:rPr lang="ru-RU" i="1" smtClean="0">
                <a:solidFill>
                  <a:srgbClr val="002060"/>
                </a:solidFill>
                <a:latin typeface="Comic Sans MS" pitchFamily="66" charset="0"/>
              </a:rPr>
              <a:t>Владельцы поместья, желающие наслаждаться чаем на открытом воздухе, заказывают строительство специальных чайных, как например этот неоклассический и универсальный Tea House Bridge (Мост-чайная) в графстве Эссекс.</a:t>
            </a:r>
            <a:endParaRPr lang="ru-RU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0242" name="Picture 2" descr="C:\Users\лрлр\Desktop\2013_10_18_05_004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-72523" y="-99392"/>
            <a:ext cx="5076571" cy="6957392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Picture 2" descr="http://www.best-wallpaper.ru/images/countryes/granbretagna%5B1%5D.jpeg"/>
          <p:cNvPicPr>
            <a:picLocks noChangeAspect="1" noChangeArrowheads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 bwMode="auto">
          <a:xfrm>
            <a:off x="-109197" y="-81898"/>
            <a:ext cx="9253197" cy="6939898"/>
          </a:xfrm>
          <a:prstGeom prst="rect">
            <a:avLst/>
          </a:prstGeom>
          <a:noFill/>
        </p:spPr>
      </p:pic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11560" y="0"/>
            <a:ext cx="8191500" cy="205740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7" name="Picture 9" descr="Anna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-108520" y="3048000"/>
            <a:ext cx="3744416" cy="381000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8" name="Picture 10" descr="анна бедфорд2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148064" y="3048000"/>
            <a:ext cx="3995936" cy="381000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6" name="Прямоугольник 5"/>
          <p:cNvSpPr/>
          <p:nvPr/>
        </p:nvSpPr>
        <p:spPr>
          <a:xfrm>
            <a:off x="3707904" y="3072348"/>
            <a:ext cx="12961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500" b="1" smtClean="0">
                <a:solidFill>
                  <a:srgbClr val="002060"/>
                </a:solidFill>
                <a:latin typeface="Comic Sans MS" pitchFamily="66" charset="0"/>
              </a:rPr>
              <a:t>Герцогиня</a:t>
            </a:r>
          </a:p>
          <a:p>
            <a:pPr>
              <a:buNone/>
            </a:pPr>
            <a:r>
              <a:rPr lang="ru-RU" sz="1500" b="1" err="1" smtClean="0">
                <a:solidFill>
                  <a:srgbClr val="002060"/>
                </a:solidFill>
                <a:latin typeface="Comic Sans MS" pitchFamily="66" charset="0"/>
              </a:rPr>
              <a:t>Бедфордская</a:t>
            </a:r>
          </a:p>
          <a:p>
            <a:pPr>
              <a:buNone/>
            </a:pPr>
            <a:r>
              <a:rPr lang="ru-RU" sz="1500" b="1" smtClean="0">
                <a:solidFill>
                  <a:srgbClr val="002060"/>
                </a:solidFill>
                <a:latin typeface="Comic Sans MS" pitchFamily="66" charset="0"/>
              </a:rPr>
              <a:t>Ввела традицию пить  чай в 4-5 часов вечера.</a:t>
            </a:r>
          </a:p>
          <a:p>
            <a:pPr algn="ctr">
              <a:buNone/>
            </a:pPr>
            <a:r>
              <a:rPr lang="ru-RU" sz="1500" b="1" smtClean="0">
                <a:solidFill>
                  <a:srgbClr val="002060"/>
                </a:solidFill>
                <a:latin typeface="Comic Sans MS" pitchFamily="66" charset="0"/>
              </a:rPr>
              <a:t>Впоследствии данный приём пищи назвали «</a:t>
            </a:r>
            <a:r>
              <a:rPr lang="en-US" sz="1500" b="1" smtClean="0">
                <a:solidFill>
                  <a:srgbClr val="002060"/>
                </a:solidFill>
                <a:latin typeface="Comic Sans MS" pitchFamily="66" charset="0"/>
              </a:rPr>
              <a:t>Five-o’clock Tea</a:t>
            </a:r>
            <a:r>
              <a:rPr lang="ru-RU" sz="1500" b="1" smtClean="0">
                <a:solidFill>
                  <a:srgbClr val="002060"/>
                </a:solidFill>
                <a:latin typeface="Comic Sans MS" pitchFamily="66" charset="0"/>
              </a:rPr>
              <a:t>»</a:t>
            </a:r>
            <a:endParaRPr lang="ru-RU" sz="1500" b="1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pull dir="rd"/>
  </p:transition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Picture 2" descr="http://www.best-wallpaper.ru/images/countryes/granbretagna%5B1%5D.jpeg"/>
          <p:cNvPicPr>
            <a:picLocks noChangeAspect="1" noChangeArrowheads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 bwMode="auto">
          <a:xfrm>
            <a:off x="-109197" y="-81898"/>
            <a:ext cx="9253197" cy="6939898"/>
          </a:xfrm>
          <a:prstGeom prst="rect">
            <a:avLst/>
          </a:prstGeom>
          <a:noFill/>
        </p:spPr>
      </p:pic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11560" y="116632"/>
            <a:ext cx="7267575" cy="196215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8" name="Picture 5" descr="6"/>
          <p:cNvPicPr>
            <a:picLocks noChangeAspect="1" noChangeArrowheads="1"/>
          </p:cNvPicPr>
          <p:nvPr/>
        </p:nvPicPr>
        <p:blipFill>
          <a:blip r:embed="rId4"/>
          <a:srcRect b="14040"/>
          <a:stretch>
            <a:fillRect/>
          </a:stretch>
        </p:blipFill>
        <p:spPr bwMode="auto">
          <a:xfrm>
            <a:off x="-108520" y="2590800"/>
            <a:ext cx="9252520" cy="426720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>
    <p:split/>
  </p:transition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Picture 2" descr="http://www.best-wallpaper.ru/images/countryes/granbretagna%5B1%5D.jpeg"/>
          <p:cNvPicPr>
            <a:picLocks noChangeAspect="1" noChangeArrowheads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 bwMode="auto">
          <a:xfrm>
            <a:off x="-109197" y="-81898"/>
            <a:ext cx="9253197" cy="6939898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2060"/>
                </a:solidFill>
              </a:rPr>
              <a:t>Все о чайной церемонии</a:t>
            </a:r>
            <a:endParaRPr lang="ru-RU" b="1">
              <a:solidFill>
                <a:srgbClr val="00206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57200" y="1772816"/>
            <a:ext cx="4040188" cy="4824536"/>
          </a:xfrm>
          <a:solidFill>
            <a:schemeClr val="bg1"/>
          </a:solidFill>
        </p:spPr>
        <p:txBody>
          <a:bodyPr>
            <a:normAutofit fontScale="40000" lnSpcReduction="20000"/>
          </a:bodyPr>
          <a:lstStyle/>
          <a:p>
            <a:endParaRPr lang="ru-RU" sz="4500" smtClean="0"/>
          </a:p>
          <a:p>
            <a:pPr algn="ctr">
              <a:buNone/>
            </a:pPr>
            <a:r>
              <a:rPr lang="ru-RU" sz="4500" b="1" smtClean="0">
                <a:solidFill>
                  <a:srgbClr val="002060"/>
                </a:solidFill>
              </a:rPr>
              <a:t>Чайный этикет</a:t>
            </a:r>
          </a:p>
          <a:p>
            <a:r>
              <a:rPr lang="ru-RU" sz="4500" b="1" smtClean="0">
                <a:solidFill>
                  <a:srgbClr val="002060"/>
                </a:solidFill>
              </a:rPr>
              <a:t>Несколько правил из английского чайного этикета:</a:t>
            </a:r>
          </a:p>
          <a:p>
            <a:pPr indent="180000"/>
            <a:r>
              <a:rPr lang="ru-RU" sz="4500" b="1" smtClean="0">
                <a:solidFill>
                  <a:srgbClr val="002060"/>
                </a:solidFill>
              </a:rPr>
              <a:t>гостям предлагают чай на выбор из 5-10 сортов и смесей;</a:t>
            </a:r>
          </a:p>
          <a:p>
            <a:pPr indent="180000"/>
            <a:r>
              <a:rPr lang="ru-RU" sz="4500" b="1" smtClean="0">
                <a:solidFill>
                  <a:srgbClr val="002060"/>
                </a:solidFill>
              </a:rPr>
              <a:t>чай наливают в молоко, а не наоборот;</a:t>
            </a:r>
          </a:p>
          <a:p>
            <a:pPr indent="180000"/>
            <a:r>
              <a:rPr lang="ru-RU" sz="4500" b="1" smtClean="0">
                <a:solidFill>
                  <a:srgbClr val="002060"/>
                </a:solidFill>
              </a:rPr>
              <a:t>чашку держат тремя пальчиками, мизинец и безымянный должны быть прижаты к ладони;</a:t>
            </a:r>
          </a:p>
          <a:p>
            <a:pPr indent="180000"/>
            <a:r>
              <a:rPr lang="ru-RU" sz="4500" b="1" smtClean="0">
                <a:solidFill>
                  <a:srgbClr val="002060"/>
                </a:solidFill>
              </a:rPr>
              <a:t>печенье, кексы, закуски подаются на тонких тарелочках для десертов, причем вкус пирожных не должен заглушать вкус чая!</a:t>
            </a:r>
          </a:p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4645025" y="1844824"/>
            <a:ext cx="4041775" cy="4680520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600" b="1" smtClean="0">
                <a:solidFill>
                  <a:srgbClr val="002060"/>
                </a:solidFill>
              </a:rPr>
              <a:t>Сервировка чайного стола</a:t>
            </a:r>
          </a:p>
          <a:p>
            <a:pPr indent="180000"/>
            <a:r>
              <a:rPr lang="ru-RU" sz="1600" b="1" smtClean="0">
                <a:solidFill>
                  <a:srgbClr val="002060"/>
                </a:solidFill>
              </a:rPr>
              <a:t>белая, синяя и в шотландскую клетку скатерть;</a:t>
            </a:r>
          </a:p>
          <a:p>
            <a:pPr indent="180000"/>
            <a:r>
              <a:rPr lang="ru-RU" sz="1600" b="1" smtClean="0">
                <a:solidFill>
                  <a:srgbClr val="002060"/>
                </a:solidFill>
              </a:rPr>
              <a:t>посуда только из одного сервиза;</a:t>
            </a:r>
          </a:p>
          <a:p>
            <a:pPr indent="180000"/>
            <a:r>
              <a:rPr lang="ru-RU" sz="1600" b="1" smtClean="0">
                <a:solidFill>
                  <a:srgbClr val="002060"/>
                </a:solidFill>
              </a:rPr>
              <a:t>на столике должны быть чайник с чехлом тea-cosy, ситечко на подставке, молочник, нарезанный лимон, сахарница со щипцами для рафинада, кувшин с кипятком и ваза с цветами;</a:t>
            </a:r>
          </a:p>
          <a:p>
            <a:pPr indent="180000"/>
            <a:r>
              <a:rPr lang="ru-RU" sz="1600" b="1" smtClean="0">
                <a:solidFill>
                  <a:srgbClr val="002060"/>
                </a:solidFill>
              </a:rPr>
              <a:t>мода на 12-ти часовой чай, введенная герцогиней Бедфордской, сделала популярными серебряные и фарфоровые предметы сервировки, подносы и подставки для пирожных и печенья, контейнеры для хранения чая, ситечки, заварные чайники.</a:t>
            </a:r>
          </a:p>
          <a:p>
            <a:endParaRPr lang="ru-RU" sz="1600" b="1">
              <a:solidFill>
                <a:srgbClr val="002060"/>
              </a:solidFill>
            </a:endParaRPr>
          </a:p>
        </p:txBody>
      </p:sp>
      <p:pic>
        <p:nvPicPr>
          <p:cNvPr id="12" name="Рисунок 11" descr="NmBC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8520" y="-171400"/>
            <a:ext cx="1602506" cy="1728192"/>
          </a:xfrm>
          <a:prstGeom prst="rect">
            <a:avLst/>
          </a:prstGeom>
        </p:spPr>
      </p:pic>
    </p:spTree>
  </p:cSld>
  <p:clrMapOvr>
    <a:masterClrMapping/>
  </p:clrMapOvr>
  <p:transition>
    <p:comb dir="vert"/>
  </p:transition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Picture 2" descr="http://www.best-wallpaper.ru/images/countryes/granbretagna%5B1%5D.jpeg"/>
          <p:cNvPicPr>
            <a:picLocks noChangeAspect="1" noChangeArrowheads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 bwMode="auto">
          <a:xfrm>
            <a:off x="-109197" y="-81898"/>
            <a:ext cx="9253197" cy="6939898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-108520" y="-243408"/>
            <a:ext cx="3419872" cy="2582841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924300" y="457200"/>
            <a:ext cx="5219700" cy="640080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9" name="Picture 2" descr="ÐÐ°ÑÑÐ¸Ð½ÐºÐ¸ Ð¿Ð¾ Ð·Ð°Ð¿ÑÐ¾ÑÑ ÑÐµÑÐ»Ð¾Ðº Ð¿ÑÐµÑ ÑÐ°Ð¹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-180528" y="4509120"/>
            <a:ext cx="3384376" cy="234888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Picture 2" descr="http://www.best-wallpaper.ru/images/countryes/granbretagna%5B1%5D.jpeg"/>
          <p:cNvPicPr>
            <a:picLocks noChangeAspect="1" noChangeArrowheads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 bwMode="auto">
          <a:xfrm>
            <a:off x="-109197" y="-81898"/>
            <a:ext cx="9253197" cy="6939898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-180528" y="-99392"/>
            <a:ext cx="9324528" cy="698641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>
    <p:random/>
  </p:transition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Picture 2" descr="http://www.best-wallpaper.ru/images/countryes/granbretagna%5B1%5D.jpeg"/>
          <p:cNvPicPr>
            <a:picLocks noChangeAspect="1" noChangeArrowheads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 bwMode="auto">
          <a:xfrm>
            <a:off x="-109197" y="-81898"/>
            <a:ext cx="9253197" cy="6939898"/>
          </a:xfrm>
          <a:prstGeom prst="rect">
            <a:avLst/>
          </a:prstGeom>
          <a:noFill/>
        </p:spPr>
      </p:pic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-108520" y="838200"/>
            <a:ext cx="4976242" cy="601980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23528" y="0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br>
              <a:rPr lang="ru-RU" b="1" i="1" smtClean="0">
                <a:solidFill>
                  <a:srgbClr val="FF0000"/>
                </a:solidFill>
                <a:latin typeface="Book Antiqua" pitchFamily="18" charset="0"/>
              </a:rPr>
            </a:br>
            <a:br>
              <a:rPr lang="ru-RU" b="1" i="1" smtClean="0">
                <a:solidFill>
                  <a:srgbClr val="FF0000"/>
                </a:solidFill>
                <a:latin typeface="Book Antiqua" pitchFamily="18" charset="0"/>
              </a:rPr>
            </a:br>
            <a:r>
              <a:rPr lang="ru-RU" b="1" smtClean="0">
                <a:solidFill>
                  <a:srgbClr val="002060"/>
                </a:solidFill>
                <a:latin typeface="Book Antiqua" pitchFamily="18" charset="0"/>
              </a:rPr>
              <a:t>Рецепт чая по-английски</a:t>
            </a:r>
            <a:br>
              <a:rPr lang="ru-RU" b="1" i="1" smtClean="0">
                <a:solidFill>
                  <a:srgbClr val="669900"/>
                </a:solidFill>
                <a:latin typeface="Book Antiqua" pitchFamily="18" charset="0"/>
              </a:rPr>
            </a:br>
            <a:br>
              <a:rPr lang="ru-RU" b="1" i="1" smtClean="0">
                <a:solidFill>
                  <a:srgbClr val="669900"/>
                </a:solidFill>
                <a:latin typeface="Book Antiqua" pitchFamily="18" charset="0"/>
              </a:rPr>
            </a:br>
            <a:endParaRPr lang="ru-RU"/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076056" y="1844824"/>
            <a:ext cx="3752850" cy="4060825"/>
          </a:xfrm>
          <a:prstGeom prst="rect">
            <a:avLst/>
          </a:prstGeom>
          <a:noFill/>
          <a:ln w="9525">
            <a:noFill/>
            <a:round/>
          </a:ln>
        </p:spPr>
      </p:pic>
    </p:spTree>
  </p:cSld>
  <p:clrMapOvr>
    <a:masterClrMapping/>
  </p:clrMapOvr>
  <p:transition>
    <p:checker/>
  </p:transition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95536" y="0"/>
            <a:ext cx="7968183" cy="2636912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331640" y="2780928"/>
            <a:ext cx="6375400" cy="3962276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>
    <p:blinds dir="vert"/>
  </p:transition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Picture 2" descr="http://www.best-wallpaper.ru/images/countryes/granbretagna%5B1%5D.jpeg"/>
          <p:cNvPicPr>
            <a:picLocks noChangeAspect="1" noChangeArrowheads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 bwMode="auto">
          <a:xfrm>
            <a:off x="0" y="-81898"/>
            <a:ext cx="9253197" cy="6939898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58200" cy="520700"/>
          </a:xfrm>
        </p:spPr>
        <p:txBody>
          <a:bodyPr>
            <a:noAutofit/>
          </a:bodyPr>
          <a:lstStyle/>
          <a:p>
            <a:pPr algn="ctr"/>
            <a:r>
              <a:rPr lang="ru-RU" sz="2800" smtClean="0">
                <a:solidFill>
                  <a:srgbClr val="002060"/>
                </a:solidFill>
              </a:rPr>
              <a:t>КУЛЬТУРА ЧАЕПИТИЯ </a:t>
            </a:r>
            <a:br>
              <a:rPr lang="ru-RU" sz="2800" smtClean="0">
                <a:solidFill>
                  <a:srgbClr val="002060"/>
                </a:solidFill>
              </a:rPr>
            </a:br>
            <a:r>
              <a:rPr lang="ru-RU" sz="2800" smtClean="0">
                <a:solidFill>
                  <a:srgbClr val="002060"/>
                </a:solidFill>
              </a:rPr>
              <a:t>В АНГЛИЙСКОМ СТИЛЕ</a:t>
            </a:r>
            <a:endParaRPr lang="ru-RU" sz="2800">
              <a:solidFill>
                <a:srgbClr val="00206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228184" y="2348880"/>
            <a:ext cx="2195736" cy="2027312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endParaRPr lang="ru-RU" b="1" smtClean="0">
              <a:solidFill>
                <a:srgbClr val="002060"/>
              </a:solidFill>
              <a:latin typeface="Arial"/>
            </a:endParaRPr>
          </a:p>
          <a:p>
            <a:pPr>
              <a:buNone/>
            </a:pPr>
            <a:endParaRPr lang="ru-RU" b="1" smtClean="0">
              <a:solidFill>
                <a:srgbClr val="002060"/>
              </a:solidFill>
              <a:latin typeface="Arial"/>
            </a:endParaRPr>
          </a:p>
          <a:p>
            <a:pPr>
              <a:buNone/>
            </a:pPr>
            <a:r>
              <a:rPr lang="ru-RU" b="1" smtClean="0">
                <a:solidFill>
                  <a:srgbClr val="002060"/>
                </a:solidFill>
                <a:latin typeface="Arial"/>
              </a:rPr>
              <a:t>ВМЕСТЕ С ЛЁГКИМИ ЗАКУСКАМИ </a:t>
            </a:r>
          </a:p>
          <a:p>
            <a:pPr>
              <a:buNone/>
            </a:pPr>
            <a:r>
              <a:rPr lang="ru-RU" b="1" smtClean="0">
                <a:solidFill>
                  <a:srgbClr val="002060"/>
                </a:solidFill>
                <a:latin typeface="Arial"/>
              </a:rPr>
              <a:t>И УТОНЧЁННЫМИ СОРТАМИ ЧАЯ </a:t>
            </a:r>
          </a:p>
          <a:p>
            <a:pPr>
              <a:buNone/>
            </a:pPr>
            <a:r>
              <a:rPr lang="ru-RU" b="1" smtClean="0">
                <a:solidFill>
                  <a:srgbClr val="002060"/>
                </a:solidFill>
                <a:latin typeface="Arial"/>
              </a:rPr>
              <a:t>К СТОЛУ ПРИНЯТО «ПОДАВАТЬ»</a:t>
            </a:r>
          </a:p>
          <a:p>
            <a:pPr>
              <a:buNone/>
            </a:pPr>
            <a:r>
              <a:rPr lang="ru-RU" b="1" smtClean="0">
                <a:solidFill>
                  <a:srgbClr val="002060"/>
                </a:solidFill>
                <a:latin typeface="Arial"/>
              </a:rPr>
              <a:t>ИЗЯЩНУЮ БЕСЕДУ. НА ЭТОМ </a:t>
            </a:r>
          </a:p>
          <a:p>
            <a:pPr>
              <a:buNone/>
            </a:pPr>
            <a:r>
              <a:rPr lang="ru-RU" b="1" smtClean="0">
                <a:solidFill>
                  <a:srgbClr val="002060"/>
                </a:solidFill>
                <a:latin typeface="Arial"/>
              </a:rPr>
              <a:t>ОСНОВАНИИ ДЕРЖИТСЯ ВСЯ </a:t>
            </a:r>
          </a:p>
          <a:p>
            <a:pPr>
              <a:buNone/>
            </a:pPr>
            <a:r>
              <a:rPr lang="ru-RU" b="1" smtClean="0">
                <a:solidFill>
                  <a:srgbClr val="002060"/>
                </a:solidFill>
                <a:latin typeface="Arial"/>
              </a:rPr>
              <a:t>ФИЛОСОФИЯ АНГЛИЙСКОЙ ЧАЙНОЙ</a:t>
            </a:r>
            <a:r>
              <a:rPr lang="en-US" b="1" smtClean="0">
                <a:solidFill>
                  <a:srgbClr val="002060"/>
                </a:solidFill>
                <a:latin typeface="Arial"/>
              </a:rPr>
              <a:t> </a:t>
            </a:r>
            <a:r>
              <a:rPr lang="ru-RU" b="1" smtClean="0">
                <a:solidFill>
                  <a:srgbClr val="002060"/>
                </a:solidFill>
                <a:latin typeface="Arial"/>
              </a:rPr>
              <a:t>ЦЕРЕМОНИИ.</a:t>
            </a:r>
            <a:r>
              <a:rPr lang="ru-RU" smtClean="0">
                <a:solidFill>
                  <a:srgbClr val="002060"/>
                </a:solidFill>
                <a:latin typeface="Arial"/>
              </a:rPr>
              <a:t> </a:t>
            </a:r>
          </a:p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6135687" y="764704"/>
            <a:ext cx="3008313" cy="1451248"/>
          </a:xfrm>
        </p:spPr>
        <p:txBody>
          <a:bodyPr>
            <a:normAutofit fontScale="92500" lnSpcReduction="20000"/>
          </a:bodyPr>
          <a:lstStyle/>
          <a:p>
            <a:r>
              <a:rPr lang="en-US" smtClean="0">
                <a:solidFill>
                  <a:srgbClr val="002060"/>
                </a:solidFill>
              </a:rPr>
              <a:t> </a:t>
            </a:r>
            <a:endParaRPr lang="ru-RU" smtClean="0">
              <a:solidFill>
                <a:srgbClr val="002060"/>
              </a:solidFill>
            </a:endParaRPr>
          </a:p>
          <a:p>
            <a:r>
              <a:rPr lang="ru-RU" b="1" smtClean="0">
                <a:solidFill>
                  <a:srgbClr val="002060"/>
                </a:solidFill>
              </a:rPr>
              <a:t>ПИТЬ ЧАЙ ПО-АНГЛИЙСКИ – ЭТО </a:t>
            </a:r>
          </a:p>
          <a:p>
            <a:r>
              <a:rPr lang="ru-RU" b="1" smtClean="0">
                <a:solidFill>
                  <a:srgbClr val="002060"/>
                </a:solidFill>
              </a:rPr>
              <a:t>ПРЕЖДЕ ВСЕГО ОБРАЗ МЫСЛИ, ИСКУССТВО ОБЩЕНИЯ, УМЕНИЕ </a:t>
            </a:r>
          </a:p>
          <a:p>
            <a:r>
              <a:rPr lang="ru-RU" b="1" smtClean="0">
                <a:solidFill>
                  <a:srgbClr val="002060"/>
                </a:solidFill>
              </a:rPr>
              <a:t>ПРИДУМАТЬ ТЕМЫ ДЛЯ РАЗГОВОРА</a:t>
            </a:r>
            <a:r>
              <a:rPr lang="en-US" b="1" smtClean="0">
                <a:solidFill>
                  <a:srgbClr val="002060"/>
                </a:solidFill>
              </a:rPr>
              <a:t> </a:t>
            </a:r>
            <a:r>
              <a:rPr lang="ru-RU" b="1" smtClean="0">
                <a:solidFill>
                  <a:srgbClr val="002060"/>
                </a:solidFill>
              </a:rPr>
              <a:t>И ЛОВКО НАПРАВЛЯТЬ БЕСЕДУ В НУЖНОЕ РУСЛО</a:t>
            </a:r>
            <a:endParaRPr lang="ru-RU">
              <a:solidFill>
                <a:srgbClr val="002060"/>
              </a:solidFill>
            </a:endParaRPr>
          </a:p>
        </p:txBody>
      </p:sp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166713" y="4077072"/>
            <a:ext cx="3977288" cy="278092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-180528" y="908720"/>
            <a:ext cx="5040560" cy="5949280"/>
          </a:xfrm>
          <a:prstGeom prst="rect">
            <a:avLst/>
          </a:prstGeom>
          <a:noFill/>
          <a:ln w="9525">
            <a:noFill/>
            <a:round/>
          </a:ln>
        </p:spPr>
      </p:pic>
    </p:spTree>
  </p:cSld>
  <p:clrMapOvr>
    <a:masterClrMapping/>
  </p:clrMapOvr>
  <p:transition>
    <p:randomBar dir="vert"/>
  </p:transition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Picture 2" descr="http://www.best-wallpaper.ru/images/countryes/granbretagna%5B1%5D.jpeg"/>
          <p:cNvPicPr>
            <a:picLocks noChangeAspect="1" noChangeArrowheads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 bwMode="auto">
          <a:xfrm>
            <a:off x="-109197" y="-81898"/>
            <a:ext cx="9253197" cy="6939898"/>
          </a:xfrm>
          <a:prstGeom prst="rect">
            <a:avLst/>
          </a:prstGeom>
          <a:noFill/>
        </p:spPr>
      </p:pic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>
          <a:xfrm rot="10800000" flipV="1">
            <a:off x="5543600" y="1196752"/>
            <a:ext cx="3600400" cy="288031"/>
          </a:xfrm>
        </p:spPr>
        <p:txBody>
          <a:bodyPr>
            <a:normAutofit fontScale="90000"/>
          </a:bodyPr>
          <a:lstStyle/>
          <a:p>
            <a:pPr algn="r"/>
            <a:r>
              <a:rPr lang="ru-RU" sz="2700" smtClean="0">
                <a:solidFill>
                  <a:srgbClr val="002060"/>
                </a:solidFill>
              </a:rPr>
              <a:t>«</a:t>
            </a:r>
            <a:r>
              <a:rPr lang="ru-RU" sz="2700" b="1" smtClean="0">
                <a:solidFill>
                  <a:srgbClr val="002060"/>
                </a:solidFill>
              </a:rPr>
              <a:t>Легче представить Британию без королевы, чем без чая», </a:t>
            </a:r>
            <a:br>
              <a:rPr lang="ru-RU" sz="2700" b="1" smtClean="0">
                <a:solidFill>
                  <a:srgbClr val="002060"/>
                </a:solidFill>
              </a:rPr>
            </a:br>
            <a:r>
              <a:rPr lang="ru-RU" sz="2700" b="1" smtClean="0">
                <a:solidFill>
                  <a:srgbClr val="002060"/>
                </a:solidFill>
              </a:rPr>
              <a:t>- шутят англичане </a:t>
            </a:r>
            <a:br>
              <a:rPr lang="ru-RU" b="1" smtClean="0">
                <a:solidFill>
                  <a:srgbClr val="002060"/>
                </a:solidFill>
              </a:rPr>
            </a:br>
            <a:endParaRPr lang="ru-RU"/>
          </a:p>
        </p:txBody>
      </p:sp>
      <p:sp>
        <p:nvSpPr>
          <p:cNvPr id="14338" name="AutoShape 2" descr="https://www.eatthis.com/wp-content/uploads/sites/4/2022/04/queen-elizabeth-tea.jpg?quality=82&amp;strip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s://www.eatthis.com/wp-content/uploads/sites/4/2022/04/queen-elizabeth-tea.jpg?quality=82&amp;strip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Рисунок 16" descr="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0528" y="-99392"/>
            <a:ext cx="5400600" cy="6957392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6156176" y="2764572"/>
            <a:ext cx="244827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smtClean="0">
                <a:solidFill>
                  <a:srgbClr val="002060"/>
                </a:solidFill>
              </a:rPr>
              <a:t>Чай в Англии – больше, чем чай. Традиции его пития соблюдают и королева, и простые британцы. Это особая культура – от заваривания до употребления; у нее много приверженцев и далеко за пределами острова.</a:t>
            </a:r>
            <a:endParaRPr lang="ru-RU" sz="2000" b="1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лрлр\Desktop\images (8)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4572000" cy="2924710"/>
          </a:xfrm>
          <a:prstGeom prst="rect">
            <a:avLst/>
          </a:prstGeom>
          <a:noFill/>
        </p:spPr>
      </p:pic>
      <p:pic>
        <p:nvPicPr>
          <p:cNvPr id="5123" name="Picture 3" descr="C:\Users\лрлр\Desktop\images (7)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499992" y="0"/>
            <a:ext cx="4644008" cy="2852936"/>
          </a:xfrm>
          <a:prstGeom prst="rect">
            <a:avLst/>
          </a:prstGeom>
          <a:noFill/>
        </p:spPr>
      </p:pic>
      <p:pic>
        <p:nvPicPr>
          <p:cNvPr id="5126" name="Picture 6" descr="C:\Users\лрлр\Desktop\images (10)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0" y="2852936"/>
            <a:ext cx="4572000" cy="4005064"/>
          </a:xfrm>
          <a:prstGeom prst="rect">
            <a:avLst/>
          </a:prstGeom>
          <a:noFill/>
        </p:spPr>
      </p:pic>
      <p:pic>
        <p:nvPicPr>
          <p:cNvPr id="5127" name="Picture 7" descr="C:\Users\лрлр\Desktop\images (5)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4499992" y="2852936"/>
            <a:ext cx="4644008" cy="4005064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лрлр\Desktop\images (11)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2060848"/>
            <a:ext cx="3779912" cy="2376264"/>
          </a:xfrm>
          <a:prstGeom prst="rect">
            <a:avLst/>
          </a:prstGeom>
          <a:noFill/>
        </p:spPr>
      </p:pic>
      <p:pic>
        <p:nvPicPr>
          <p:cNvPr id="6147" name="Picture 3" descr="C:\Users\лрлр\Desktop\66408332_2006AL6944_jpg_l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371851" y="0"/>
            <a:ext cx="5772150" cy="6858000"/>
          </a:xfrm>
          <a:prstGeom prst="rect">
            <a:avLst/>
          </a:prstGeom>
          <a:noFill/>
        </p:spPr>
      </p:pic>
      <p:pic>
        <p:nvPicPr>
          <p:cNvPr id="6148" name="Picture 4" descr="C:\Users\лрлр\Desktop\images (12)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0" y="4437112"/>
            <a:ext cx="3563888" cy="2420888"/>
          </a:xfrm>
          <a:prstGeom prst="rect">
            <a:avLst/>
          </a:prstGeom>
          <a:noFill/>
        </p:spPr>
      </p:pic>
      <p:pic>
        <p:nvPicPr>
          <p:cNvPr id="6149" name="Picture 5" descr="C:\Users\лрлр\Desktop\загружено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0" y="0"/>
            <a:ext cx="3563888" cy="2204864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лрлр\Desktop\0000022-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4283968" cy="3573016"/>
          </a:xfrm>
          <a:prstGeom prst="rect">
            <a:avLst/>
          </a:prstGeom>
          <a:noFill/>
        </p:spPr>
      </p:pic>
      <p:pic>
        <p:nvPicPr>
          <p:cNvPr id="14339" name="Picture 3" descr="C:\Users\лрлр\Desktop\0000022-2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187372" y="0"/>
            <a:ext cx="4956628" cy="3573016"/>
          </a:xfrm>
          <a:prstGeom prst="rect">
            <a:avLst/>
          </a:prstGeom>
          <a:noFill/>
        </p:spPr>
      </p:pic>
      <p:pic>
        <p:nvPicPr>
          <p:cNvPr id="14340" name="Picture 4" descr="C:\Users\лрлр\Desktop\0000022-3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0" y="3573016"/>
            <a:ext cx="4211960" cy="3284984"/>
          </a:xfrm>
          <a:prstGeom prst="rect">
            <a:avLst/>
          </a:prstGeom>
          <a:noFill/>
        </p:spPr>
      </p:pic>
      <p:pic>
        <p:nvPicPr>
          <p:cNvPr id="14341" name="Picture 5" descr="C:\Users\лрлр\Desktop\0000022-4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4211960" y="3543300"/>
            <a:ext cx="4932040" cy="33147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лрлр\Desktop\88a7c3efb3a5d322e4699a9b1ff_prev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499992" y="2852936"/>
            <a:ext cx="4644008" cy="4005064"/>
          </a:xfrm>
          <a:prstGeom prst="rect">
            <a:avLst/>
          </a:prstGeom>
          <a:noFill/>
        </p:spPr>
      </p:pic>
      <p:pic>
        <p:nvPicPr>
          <p:cNvPr id="7171" name="Picture 3" descr="C:\Users\лрлр\Desktop\images (13)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2852936"/>
            <a:ext cx="4572000" cy="4005064"/>
          </a:xfrm>
          <a:prstGeom prst="rect">
            <a:avLst/>
          </a:prstGeom>
          <a:noFill/>
        </p:spPr>
      </p:pic>
      <p:pic>
        <p:nvPicPr>
          <p:cNvPr id="7172" name="Picture 4" descr="C:\Users\лрлр\Desktop\82291406_1097412__Custom_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0" y="0"/>
            <a:ext cx="9144000" cy="2852936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лрлр\Desktop\tc3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851920" y="4127500"/>
            <a:ext cx="5112568" cy="2730500"/>
          </a:xfrm>
          <a:prstGeom prst="rect">
            <a:avLst/>
          </a:prstGeom>
          <a:noFill/>
        </p:spPr>
      </p:pic>
      <p:pic>
        <p:nvPicPr>
          <p:cNvPr id="17411" name="Picture 3" descr="C:\Users\лрлр\Desktop\tc2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4149080"/>
            <a:ext cx="3923928" cy="2708920"/>
          </a:xfrm>
          <a:prstGeom prst="rect">
            <a:avLst/>
          </a:prstGeom>
          <a:noFill/>
        </p:spPr>
      </p:pic>
      <p:pic>
        <p:nvPicPr>
          <p:cNvPr id="3073" name="Picture 1" descr="C:\Users\лрлр\Desktop\eng_tea2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0" y="0"/>
            <a:ext cx="8964488" cy="4142656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Picture 2" descr="http://www.best-wallpaper.ru/images/countryes/granbretagna%5B1%5D.jpeg"/>
          <p:cNvPicPr>
            <a:picLocks noChangeAspect="1" noChangeArrowheads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 bwMode="auto">
          <a:xfrm>
            <a:off x="-109197" y="-81898"/>
            <a:ext cx="9253197" cy="6939898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458200" cy="1222375"/>
          </a:xfrm>
        </p:spPr>
        <p:txBody>
          <a:bodyPr/>
          <a:lstStyle/>
          <a:p>
            <a:r>
              <a:rPr lang="ru-RU" smtClean="0">
                <a:solidFill>
                  <a:srgbClr val="002060"/>
                </a:solidFill>
              </a:rPr>
              <a:t>«</a:t>
            </a:r>
            <a:r>
              <a:rPr lang="en-US" smtClean="0">
                <a:solidFill>
                  <a:srgbClr val="002060"/>
                </a:solidFill>
              </a:rPr>
              <a:t>ENGLISH TEA</a:t>
            </a:r>
            <a:r>
              <a:rPr lang="ru-RU" smtClean="0">
                <a:solidFill>
                  <a:srgbClr val="002060"/>
                </a:solidFill>
              </a:rPr>
              <a:t>»</a:t>
            </a:r>
            <a:r>
              <a:rPr lang="en-US" smtClean="0">
                <a:solidFill>
                  <a:srgbClr val="002060"/>
                </a:solidFill>
              </a:rPr>
              <a:t> AND </a:t>
            </a:r>
            <a:r>
              <a:rPr lang="ru-RU" smtClean="0">
                <a:solidFill>
                  <a:srgbClr val="002060"/>
                </a:solidFill>
              </a:rPr>
              <a:t>«</a:t>
            </a:r>
            <a:r>
              <a:rPr lang="en-US" smtClean="0">
                <a:solidFill>
                  <a:srgbClr val="002060"/>
                </a:solidFill>
              </a:rPr>
              <a:t>RUSSIAN TEA</a:t>
            </a:r>
            <a:endParaRPr lang="ru-RU">
              <a:solidFill>
                <a:srgbClr val="002060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11560" y="1412776"/>
            <a:ext cx="3167062" cy="23860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107504" y="4077072"/>
            <a:ext cx="36724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mtClean="0">
                <a:solidFill>
                  <a:srgbClr val="002060"/>
                </a:solidFill>
                <a:latin typeface="Arial"/>
              </a:rPr>
              <a:t>АНГЛИЙСКИЙ ЧАЙ – ОЧЕНЬ </a:t>
            </a:r>
          </a:p>
          <a:p>
            <a:r>
              <a:rPr lang="ru-RU" b="1" smtClean="0">
                <a:solidFill>
                  <a:srgbClr val="002060"/>
                </a:solidFill>
                <a:latin typeface="Arial"/>
              </a:rPr>
              <a:t>КРЕПКИЙ ЧАЙ. МОЛОКО </a:t>
            </a:r>
          </a:p>
          <a:p>
            <a:r>
              <a:rPr lang="ru-RU" b="1" smtClean="0">
                <a:solidFill>
                  <a:srgbClr val="002060"/>
                </a:solidFill>
                <a:latin typeface="Arial"/>
              </a:rPr>
              <a:t>ОБЫЧНО ДОБАВЛЯЕТСЯ В </a:t>
            </a:r>
          </a:p>
          <a:p>
            <a:r>
              <a:rPr lang="ru-RU" b="1" smtClean="0">
                <a:solidFill>
                  <a:srgbClr val="002060"/>
                </a:solidFill>
                <a:latin typeface="Arial"/>
              </a:rPr>
              <a:t>КРЕПКИЕ УТРЕННИЕ СОРТА </a:t>
            </a:r>
          </a:p>
          <a:p>
            <a:r>
              <a:rPr lang="ru-RU" b="1" smtClean="0">
                <a:solidFill>
                  <a:srgbClr val="002060"/>
                </a:solidFill>
                <a:latin typeface="Arial"/>
              </a:rPr>
              <a:t>ЧАЯ, ЧТОБЫ СБАЛАНСИРОВАТЬ </a:t>
            </a:r>
          </a:p>
          <a:p>
            <a:r>
              <a:rPr lang="ru-RU" b="1" smtClean="0">
                <a:solidFill>
                  <a:srgbClr val="002060"/>
                </a:solidFill>
                <a:latin typeface="Arial"/>
              </a:rPr>
              <a:t>ДЕЙСТВИЕ КОФЕИНА</a:t>
            </a:r>
            <a:endParaRPr lang="ru-RU" b="1">
              <a:solidFill>
                <a:srgbClr val="002060"/>
              </a:solidFill>
              <a:latin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220072" y="1340768"/>
            <a:ext cx="3097212" cy="23764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5148064" y="4005064"/>
            <a:ext cx="36358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mtClean="0">
                <a:solidFill>
                  <a:srgbClr val="002060"/>
                </a:solidFill>
                <a:latin typeface="Arial"/>
              </a:rPr>
              <a:t>АНГЛИЧАНЕ ЛЮБЯТ ЧАЙ С</a:t>
            </a:r>
          </a:p>
          <a:p>
            <a:r>
              <a:rPr lang="ru-RU" b="1" smtClean="0">
                <a:solidFill>
                  <a:srgbClr val="002060"/>
                </a:solidFill>
                <a:latin typeface="Arial"/>
              </a:rPr>
              <a:t>ЛИМОНОМ, ХОТЯ САМИ </a:t>
            </a:r>
          </a:p>
          <a:p>
            <a:r>
              <a:rPr lang="ru-RU" b="1" smtClean="0">
                <a:solidFill>
                  <a:srgbClr val="002060"/>
                </a:solidFill>
                <a:latin typeface="Arial"/>
              </a:rPr>
              <a:t>НАЗЫВАЮТ ЕГО «РУССКИМ</a:t>
            </a:r>
          </a:p>
          <a:p>
            <a:r>
              <a:rPr lang="ru-RU" b="1" smtClean="0">
                <a:solidFill>
                  <a:srgbClr val="002060"/>
                </a:solidFill>
                <a:latin typeface="Arial"/>
              </a:rPr>
              <a:t>ЧАЕМ». ЛИМОННЫЙ СОК ДЕЛАЕТ ЧАЙ БОЛЕЕ СВЕТЛЫМ НА ЦВЕТ И МЯГКИМ НА ВКУС</a:t>
            </a:r>
            <a:endParaRPr lang="ru-RU" b="1">
              <a:solidFill>
                <a:srgbClr val="002060"/>
              </a:solidFill>
              <a:latin typeface="Arial"/>
            </a:endParaRPr>
          </a:p>
        </p:txBody>
      </p:sp>
    </p:spTree>
  </p:cSld>
  <p:clrMapOvr>
    <a:masterClrMapping/>
  </p:clrMapOvr>
  <p:transition>
    <p:dissolve/>
  </p:transition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Picture 2" descr="http://www.best-wallpaper.ru/images/countryes/granbretagna%5B1%5D.jpeg"/>
          <p:cNvPicPr>
            <a:picLocks noChangeAspect="1" noChangeArrowheads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 bwMode="auto">
          <a:xfrm>
            <a:off x="-109197" y="-81898"/>
            <a:ext cx="9253197" cy="6939898"/>
          </a:xfrm>
          <a:prstGeom prst="rect">
            <a:avLst/>
          </a:prstGeom>
          <a:noFill/>
        </p:spPr>
      </p:pic>
      <p:pic>
        <p:nvPicPr>
          <p:cNvPr id="9" name="Содержимое 8" descr="3UL.gif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-180528" y="-99392"/>
            <a:ext cx="1152128" cy="936104"/>
          </a:xfrm>
        </p:spPr>
      </p:pic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971600" y="620688"/>
            <a:ext cx="7632848" cy="6093296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www.best-wallpaper.ru/images/countryes/granbretagna%5B1%5D.jpeg"/>
          <p:cNvPicPr>
            <a:picLocks noChangeAspect="1" noChangeArrowheads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 bwMode="auto">
          <a:xfrm>
            <a:off x="-109197" y="-81898"/>
            <a:ext cx="9253197" cy="6939898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83568" y="620688"/>
            <a:ext cx="7992888" cy="5256584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7" name="Содержимое 3" descr="sherlock.2x03.the_reichenbach_fall.hdtv_xvid-fov.avi_snapshot_00.23.34_[2012.01.18_23.28.26]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313" y="5875303"/>
            <a:ext cx="1763688" cy="982698"/>
          </a:xfrm>
          <a:prstGeom prst="rect">
            <a:avLst/>
          </a:prstGeom>
        </p:spPr>
      </p:pic>
    </p:spTree>
  </p:cSld>
  <p:clrMapOvr>
    <a:masterClrMapping/>
  </p:clrMapOvr>
  <p:transition>
    <p:pull dir="ru"/>
  </p:transition>
  <p:timing/>
</p:sld>
</file>

<file path=ppt/slides/slide2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Picture 2" descr="http://www.best-wallpaper.ru/images/countryes/granbretagna%5B1%5D.jpeg"/>
          <p:cNvPicPr>
            <a:picLocks noChangeAspect="1" noChangeArrowheads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 bwMode="auto">
          <a:xfrm>
            <a:off x="-109197" y="-81898"/>
            <a:ext cx="9253197" cy="693989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995936" y="278092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smtClean="0">
                <a:solidFill>
                  <a:srgbClr val="002060"/>
                </a:solidFill>
              </a:rPr>
              <a:t>« Набирайся знаний в школе за книжкой, а ума – дома за чашкой чая» - гласит английская поговорка </a:t>
            </a:r>
            <a:r>
              <a:rPr lang="en-US" sz="2000" b="1" smtClean="0">
                <a:solidFill>
                  <a:srgbClr val="002060"/>
                </a:solidFill>
              </a:rPr>
              <a:t>XIX</a:t>
            </a:r>
            <a:r>
              <a:rPr lang="ru-RU" sz="2000" b="1" smtClean="0">
                <a:solidFill>
                  <a:srgbClr val="002060"/>
                </a:solidFill>
              </a:rPr>
              <a:t> века.</a:t>
            </a:r>
            <a:endParaRPr lang="ru-RU" sz="2000" b="1">
              <a:solidFill>
                <a:srgbClr val="002060"/>
              </a:solidFill>
            </a:endParaRPr>
          </a:p>
        </p:txBody>
      </p:sp>
      <p:pic>
        <p:nvPicPr>
          <p:cNvPr id="9" name="Рисунок 8" descr="1zwy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0528" y="-54768"/>
            <a:ext cx="3072341" cy="6912768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/>
</p:sld>
</file>

<file path=ppt/slides/slide2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 descr="AXhx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292080" y="4149080"/>
            <a:ext cx="3177183" cy="270892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>
    <p:wipe dir="d"/>
  </p:transition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952686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>
    <p:wheel/>
  </p:transition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>
    <p:dissolve/>
  </p:transition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69573" cy="685800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>
    <p:pull dir="r"/>
  </p:transition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9398" y="0"/>
            <a:ext cx="9105204" cy="685800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>
    <p:pull dir="r"/>
  </p:transition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Picture 2" descr="http://www.best-wallpaper.ru/images/countryes/granbretagna%5B1%5D.jpeg"/>
          <p:cNvPicPr>
            <a:picLocks noChangeAspect="1" noChangeArrowheads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 bwMode="auto">
          <a:xfrm>
            <a:off x="-109197" y="-81898"/>
            <a:ext cx="9253197" cy="69398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ru-RU" sz="4800" b="1" smtClean="0">
                <a:solidFill>
                  <a:srgbClr val="002060"/>
                </a:solidFill>
              </a:rPr>
              <a:t>Томас </a:t>
            </a:r>
            <a:br>
              <a:rPr lang="ru-RU" sz="4800" b="1" smtClean="0">
                <a:solidFill>
                  <a:srgbClr val="002060"/>
                </a:solidFill>
              </a:rPr>
            </a:br>
            <a:r>
              <a:rPr lang="ru-RU" sz="4800" b="1" smtClean="0">
                <a:solidFill>
                  <a:srgbClr val="002060"/>
                </a:solidFill>
              </a:rPr>
              <a:t>Липтон</a:t>
            </a:r>
            <a:endParaRPr lang="ru-RU" sz="4800" b="1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644008" y="2133600"/>
            <a:ext cx="4343400" cy="47244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smtClean="0">
                <a:solidFill>
                  <a:srgbClr val="002060"/>
                </a:solidFill>
                <a:latin typeface="+mj-lt"/>
              </a:rPr>
              <a:t>Королева Виктория обожала этот чай и стала его поклонницей. В 1897 г. бизнесмен Липтон был посвящен в рыцари.</a:t>
            </a:r>
          </a:p>
          <a:p>
            <a:pPr>
              <a:buFont typeface="Wingdings" pitchFamily="2" charset="2"/>
              <a:buChar char="Ø"/>
            </a:pPr>
            <a:endParaRPr lang="ru-RU" b="1" smtClean="0">
              <a:solidFill>
                <a:srgbClr val="002060"/>
              </a:solidFill>
              <a:latin typeface="+mj-lt"/>
            </a:endParaRPr>
          </a:p>
          <a:p>
            <a:pPr>
              <a:buFont typeface="Wingdings" pitchFamily="2" charset="2"/>
              <a:buChar char="Ø"/>
            </a:pPr>
            <a:r>
              <a:rPr lang="ru-RU" b="1" smtClean="0">
                <a:solidFill>
                  <a:srgbClr val="002060"/>
                </a:solidFill>
                <a:latin typeface="+mj-lt"/>
              </a:rPr>
              <a:t>Стоит заметить, что в старину листовой чай продавали на развес. Липтон первым придумал упаковывать товар в картонные аккуратные коробочки (пачки).</a:t>
            </a:r>
            <a:endParaRPr lang="ru-RU" b="1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3314" name="Picture 2" descr="C:\Users\лрлр\Desktop\doc6c356x32nvrv8q8bejs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-252536" y="2974029"/>
            <a:ext cx="3707903" cy="3883971"/>
          </a:xfrm>
          <a:prstGeom prst="rect">
            <a:avLst/>
          </a:prstGeom>
          <a:noFill/>
        </p:spPr>
      </p:pic>
      <p:pic>
        <p:nvPicPr>
          <p:cNvPr id="4098" name="Picture 2" descr="C:\Users\лрлр\Desktop\doc6c356xj1knolwepecwp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707904" y="-171400"/>
            <a:ext cx="1752784" cy="1988840"/>
          </a:xfrm>
          <a:prstGeom prst="rect">
            <a:avLst/>
          </a:prstGeom>
          <a:noFill/>
        </p:spPr>
      </p:pic>
      <p:pic>
        <p:nvPicPr>
          <p:cNvPr id="4099" name="Picture 3" descr="C:\Users\лрлр\Desktop\lipton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-252536" y="-171400"/>
            <a:ext cx="3948356" cy="316835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" name="Picture 2" descr="http://www.best-wallpaper.ru/images/countryes/granbretagna%5B1%5D.jpeg"/>
          <p:cNvPicPr>
            <a:picLocks noChangeAspect="1" noChangeArrowheads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 bwMode="auto">
          <a:xfrm>
            <a:off x="-109197" y="-81898"/>
            <a:ext cx="9253197" cy="69398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8611036" cy="639762"/>
          </a:xfrm>
        </p:spPr>
        <p:txBody>
          <a:bodyPr>
            <a:noAutofit/>
          </a:bodyPr>
          <a:lstStyle/>
          <a:p>
            <a:pPr algn="ctr"/>
            <a:r>
              <a:rPr lang="ru-RU" sz="3600" b="1" smtClean="0">
                <a:solidFill>
                  <a:srgbClr val="002060"/>
                </a:solidFill>
                <a:latin typeface="Comic Sans MS" pitchFamily="66" charset="0"/>
              </a:rPr>
              <a:t>Ни одно светское мероприятие не обходилось без чаепития</a:t>
            </a:r>
            <a:endParaRPr lang="ru-RU" sz="3600" b="1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3075" name="Picture 3" descr="C:\Users\лрлр\Desktop\753757_900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403246" y="1844824"/>
            <a:ext cx="4740754" cy="5013176"/>
          </a:xfrm>
          <a:prstGeom prst="rect">
            <a:avLst/>
          </a:prstGeom>
          <a:noFill/>
        </p:spPr>
      </p:pic>
      <p:pic>
        <p:nvPicPr>
          <p:cNvPr id="3076" name="Picture 4" descr="C:\Users\лрлр\Desktop\5d81e1a69f4d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0" y="1844824"/>
            <a:ext cx="4427984" cy="5013176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49</Paragraphs>
  <Slides>29</Slides>
  <Notes>0</Notes>
  <TotalTime>818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baseType="lpstr" size="30">
      <vt:lpstr>Тема Office</vt:lpstr>
      <vt:lpstr>Slide 1</vt:lpstr>
      <vt:lpstr>«Легче представить Британию без королевы, чем без чая», - шутят англичане </vt:lpstr>
      <vt:lpstr>Slide 3</vt:lpstr>
      <vt:lpstr>Slide 4</vt:lpstr>
      <vt:lpstr>Slide 5</vt:lpstr>
      <vt:lpstr>Slide 6</vt:lpstr>
      <vt:lpstr>Slide 7</vt:lpstr>
      <vt:lpstr>Томас Липтон</vt:lpstr>
      <vt:lpstr>Slide 9</vt:lpstr>
      <vt:lpstr>Ричард Коллинз «Семья из трех человек пьет чай» (c.1727). Быть нарисованными во время чаепития было редкостью для состоятельных семей на протяжении восемнадцатого века. Получающийся в результате портрет демонстрировал состояние семьи и хороший вкус.</vt:lpstr>
      <vt:lpstr>.</vt:lpstr>
      <vt:lpstr>Slide 12</vt:lpstr>
      <vt:lpstr>Slide 13</vt:lpstr>
      <vt:lpstr>Все о чайной церемонии</vt:lpstr>
      <vt:lpstr>Slide 15</vt:lpstr>
      <vt:lpstr>Slide 16</vt:lpstr>
      <vt:lpstr>Рецепт чая по-английски</vt:lpstr>
      <vt:lpstr>Slide 18</vt:lpstr>
      <vt:lpstr>КУЛЬТУРА ЧАЕПИТИЯ В АНГЛИЙСКОМ СТИЛЕ</vt:lpstr>
      <vt:lpstr>Slide 20</vt:lpstr>
      <vt:lpstr>Slide 21</vt:lpstr>
      <vt:lpstr>Slide 22</vt:lpstr>
      <vt:lpstr>Slide 23</vt:lpstr>
      <vt:lpstr>Slide 24</vt:lpstr>
      <vt:lpstr>«ENGLISH TEA» AND «RUSSIAN TEA</vt:lpstr>
      <vt:lpstr>Slide 26</vt:lpstr>
      <vt:lpstr>Slide 27</vt:lpstr>
      <vt:lpstr>Slide 28</vt:lpstr>
      <vt:lpstr>Slide 29</vt:lpstr>
    </vt:vector>
  </TitlesOfParts>
  <LinksUpToDate>0</LinksUpToDate>
  <SharedDoc>0</SharedDoc>
  <HyperlinksChanged>0</HyperlinksChanged>
  <Application>Aspose.Slides for .NET</Application>
  <AppVersion>16.1201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лрлр</dc:creator>
  <cp:lastModifiedBy>Ekaterina Karsunceva</cp:lastModifiedBy>
  <cp:revision>83</cp:revision>
  <dcterms:created xsi:type="dcterms:W3CDTF">2015-04-07T16:06:17Z</dcterms:created>
  <dcterms:modified xsi:type="dcterms:W3CDTF">2023-01-16T18:04:06Z</dcterms:modified>
</cp:coreProperties>
</file>