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9" r:id="rId6"/>
    <p:sldId id="260" r:id="rId7"/>
    <p:sldId id="262" r:id="rId8"/>
    <p:sldId id="263" r:id="rId9"/>
    <p:sldId id="265" r:id="rId10"/>
    <p:sldId id="266" r:id="rId11"/>
    <p:sldId id="286" r:id="rId12"/>
    <p:sldId id="267" r:id="rId13"/>
    <p:sldId id="282" r:id="rId14"/>
    <p:sldId id="301" r:id="rId15"/>
    <p:sldId id="268" r:id="rId16"/>
    <p:sldId id="290" r:id="rId17"/>
    <p:sldId id="289" r:id="rId18"/>
    <p:sldId id="291" r:id="rId19"/>
    <p:sldId id="293" r:id="rId20"/>
    <p:sldId id="302" r:id="rId21"/>
    <p:sldId id="274" r:id="rId22"/>
    <p:sldId id="271" r:id="rId23"/>
    <p:sldId id="300" r:id="rId24"/>
    <p:sldId id="294" r:id="rId25"/>
    <p:sldId id="296" r:id="rId26"/>
    <p:sldId id="299" r:id="rId27"/>
    <p:sldId id="303" r:id="rId28"/>
    <p:sldId id="276" r:id="rId29"/>
    <p:sldId id="277" r:id="rId30"/>
  </p:sldIdLst>
  <p:sldSz cx="9144000" cy="6858000" type="screen4x3"/>
  <p:notesSz cx="6858000" cy="9144000"/>
  <p:custDataLst>
    <p:tags r:id="rId3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p="http://schemas.openxmlformats.org/presentationml/2006/main">
  <p:cmAuthor id="1" name="Автомастер" initials="А" lastIdx="0" clrIdx="0">
    <p:extLst>
      <p:ext uri="{19B8F6BF-5375-455C-9EA6-DF929625EA0E}">
        <p15:presenceInfo xmlns:p15="http://schemas.microsoft.com/office/powerpoint/2012/main" userId="Автомастер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 varScale="1">
        <p:scale>
          <a:sx n="85" d="100"/>
          <a:sy n="85" d="100"/>
        </p:scale>
        <p:origin x="86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slide" Target="slides/slide24.xml" /><Relationship Id="rId28" Type="http://schemas.openxmlformats.org/officeDocument/2006/relationships/slide" Target="slides/slide25.xml" /><Relationship Id="rId29" Type="http://schemas.openxmlformats.org/officeDocument/2006/relationships/slide" Target="slides/slide26.xml" /><Relationship Id="rId3" Type="http://schemas.openxmlformats.org/officeDocument/2006/relationships/notesMaster" Target="notesMasters/notesMaster1.xml" /><Relationship Id="rId30" Type="http://schemas.openxmlformats.org/officeDocument/2006/relationships/slide" Target="slides/slide27.xml" /><Relationship Id="rId31" Type="http://schemas.openxmlformats.org/officeDocument/2006/relationships/tags" Target="tags/tag1.xml" /><Relationship Id="rId32" Type="http://schemas.openxmlformats.org/officeDocument/2006/relationships/presProps" Target="presProps.xml" /><Relationship Id="rId33" Type="http://schemas.openxmlformats.org/officeDocument/2006/relationships/viewProps" Target="viewProps.xml" /><Relationship Id="rId34" Type="http://schemas.openxmlformats.org/officeDocument/2006/relationships/theme" Target="theme/theme1.xml" /><Relationship Id="rId35" Type="http://schemas.openxmlformats.org/officeDocument/2006/relationships/tableStyles" Target="tableStyles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6C10385-AF51-49AE-B954-303893722477}" type="datetimeFigureOut">
              <a:rPr lang="ru-RU"/>
              <a:pPr>
                <a:defRPr/>
              </a:pPr>
              <a:t>16.01.2023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5C3F84-BF26-454C-B374-53A739F12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433C1-EA71-4C8C-A280-951EB6F8A6B2}" type="datetimeFigureOut">
              <a:rPr lang="ru-RU"/>
              <a:pPr>
                <a:defRPr/>
              </a:pPr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EC5BA-0435-40BA-8FF8-376C233BE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E6B7A-1A3B-4791-8866-60AB9B533EB3}" type="datetimeFigureOut">
              <a:rPr lang="ru-RU"/>
              <a:pPr>
                <a:defRPr/>
              </a:pPr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62E1-C81C-49B8-90EF-C7844F72B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8D53D-F1DC-443D-8781-795707F1762C}" type="datetimeFigureOut">
              <a:rPr lang="ru-RU"/>
              <a:pPr>
                <a:defRPr/>
              </a:pPr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0FEA2-0A88-4499-AE96-F9739AC8A184}" type="datetimeFigureOut">
              <a:rPr lang="ru-RU"/>
              <a:pPr>
                <a:defRPr/>
              </a:pPr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62869-A72E-4474-8A01-2B8628367AA9}" type="datetimeFigureOut">
              <a:rPr lang="ru-RU"/>
              <a:pPr>
                <a:defRPr/>
              </a:pPr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image" Target="../media/image1.jpeg" /><Relationship Id="rId7" Type="http://schemas.openxmlformats.org/officeDocument/2006/relationships/image" Target="../media/image2.jpeg" /><Relationship Id="rId8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7">
            <a:alphaModFix amt="40000"/>
            <a:lum/>
          </a:blip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pic>
        <p:nvPicPr>
          <p:cNvPr id="1029" name="Рисунок 7" descr="0_75c96_b715e7d3_XL.jpeg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 bwMode="auto">
          <a:xfrm>
            <a:off x="71438" y="71438"/>
            <a:ext cx="2000250" cy="200025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A0FC0E-7CBE-4660-A632-50E465BB62C0}" type="datetimeFigureOut">
              <a:rPr lang="ru-RU"/>
              <a:pPr>
                <a:defRPr/>
              </a:pPr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8" r:id="rId2"/>
    <p:sldLayoutId id="2147483660" r:id="rId3"/>
    <p:sldLayoutId id="2147483661" r:id="rId4"/>
    <p:sldLayoutId id="2147483662" r:id="rId5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9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0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3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Relationship Id="rId3" Type="http://schemas.openxmlformats.org/officeDocument/2006/relationships/image" Target="../media/image35.jpeg" /><Relationship Id="rId4" Type="http://schemas.openxmlformats.org/officeDocument/2006/relationships/image" Target="../media/image36.jpeg" /><Relationship Id="rId5" Type="http://schemas.openxmlformats.org/officeDocument/2006/relationships/image" Target="../media/image37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7" name="Заголовок 3"/>
          <p:cNvSpPr>
            <a:spLocks noGrp="1"/>
          </p:cNvSpPr>
          <p:nvPr>
            <p:ph type="ctrTitle"/>
          </p:nvPr>
        </p:nvSpPr>
        <p:spPr>
          <a:xfrm>
            <a:off x="1319733" y="260648"/>
            <a:ext cx="7452320" cy="1571635"/>
          </a:xfrm>
        </p:spPr>
        <p:txBody>
          <a:bodyPr/>
          <a:lstStyle/>
          <a:p>
            <a:pPr eaLnBrk="1" hangingPunct="1"/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  <a:b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№4 «Гнездышко»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3" y="1832283"/>
            <a:ext cx="7992888" cy="2820853"/>
          </a:xfrm>
        </p:spPr>
        <p:txBody>
          <a:bodyPr/>
          <a:lstStyle/>
          <a:p>
            <a:r>
              <a:rPr lang="ru-RU" b="1">
                <a:solidFill>
                  <a:schemeClr val="tx1"/>
                </a:solidFill>
                <a:latin typeface="Times New Roman" panose="02020603050405020304" pitchFamily="18" charset="0"/>
              </a:rPr>
              <a:t>Тема круглого стола:</a:t>
            </a:r>
          </a:p>
          <a:p>
            <a:r>
              <a:rPr lang="ru-RU" b="1" i="1">
                <a:solidFill>
                  <a:schemeClr val="tx1"/>
                </a:solidFill>
                <a:latin typeface="Segoe Script" panose="030b0504020000000003" pitchFamily="66" charset="0"/>
              </a:rPr>
              <a:t>«БЫТЬ ЗДОРОВЫМИ ХОТИМ!»</a:t>
            </a:r>
          </a:p>
          <a:p>
            <a:endParaRPr lang="ru-RU" sz="1800" b="1">
              <a:solidFill>
                <a:schemeClr val="tx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 физкультурно-оздоровительной работы </a:t>
            </a:r>
          </a:p>
          <a:p>
            <a:r>
              <a:rPr 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летний период, комплекс оздоровительных мероприятий. </a:t>
            </a:r>
          </a:p>
          <a:p>
            <a:endParaRPr lang="ru-RU" sz="18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b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Подготовила: Воспитатель</a:t>
            </a:r>
          </a:p>
          <a:p>
            <a:pPr algn="r"/>
            <a:r>
              <a:rPr lang="ru-RU" sz="1800" b="1" err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Фатахова А.М.</a:t>
            </a:r>
          </a:p>
          <a:p>
            <a:pPr algn="r"/>
            <a:r>
              <a:rPr lang="ru-RU" sz="1800" b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Инструктор по физической культуре </a:t>
            </a:r>
          </a:p>
          <a:p>
            <a:pPr algn="r"/>
            <a:r>
              <a:rPr lang="ru-RU" sz="1800" b="1" err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Войдаловская С. В.</a:t>
            </a:r>
          </a:p>
          <a:p>
            <a:pPr algn="r"/>
            <a:endParaRPr lang="ru-RU" sz="1400" b="1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r>
              <a:rPr lang="ru-RU" sz="1800" b="1">
                <a:solidFill>
                  <a:schemeClr val="tx1"/>
                </a:solidFill>
                <a:latin typeface="Times New Roman" panose="02020603050405020304" pitchFamily="18" charset="0"/>
              </a:rPr>
              <a:t>Апрелевка 2021 г.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2800" b="1">
                <a:latin typeface="Times New Roman" panose="02020603050405020304" pitchFamily="18" charset="0"/>
              </a:rPr>
              <a:t>Утренняя зарядка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714356"/>
            <a:ext cx="2643206" cy="574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встанем по порядку – 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сделаем зарядку!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Все готовы? Не зевай!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Упражненья начинай!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Поприветствуем друг друга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И пройдемся мы по кругу.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Сели-встали, сели-встали –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Наши ножки не устали.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Ручки в стороны и вверх –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Станем мы сильнее всех!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Мы попрыгали немножко 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Друг за другом по дорожке!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Побежали умываться,</a:t>
            </a:r>
            <a:b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50">
                <a:latin typeface="Times New Roman" panose="02020603050405020304" pitchFamily="18" charset="0"/>
                <a:cs typeface="Times New Roman" panose="02020603050405020304" pitchFamily="18" charset="0"/>
              </a:rPr>
              <a:t>Причесаться, одеваться!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AB813A3-54D1-4BD8-9CDF-0AFFFBD64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60" y="1052736"/>
            <a:ext cx="5280587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37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Экологическая тропа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11583DE-079D-4106-8C69-3B16CF95E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3504747"/>
            <a:ext cx="4143375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A79D7B1-AC0D-4B6A-8AB9-3F5295E9E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0545" y="1413874"/>
            <a:ext cx="4143375" cy="310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928457-64DF-40C2-A554-457A54BE9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44824"/>
            <a:ext cx="3105327" cy="4149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558E0FCE-B4AD-4C42-B307-8FEC6521F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3200" b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1 июня- День защиты детей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EFF09C-1717-41EA-84B8-AB9A34D0F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3102" y="1196752"/>
            <a:ext cx="4572001" cy="25747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D01AC1B-A39E-46C5-B5E5-92F17870F4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3102" y="4077072"/>
            <a:ext cx="4572001" cy="25747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654032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4000"/>
            </a:br>
            <a:r>
              <a:rPr lang="ru-RU" sz="4000" i="1"/>
              <a:t>Закаливающие: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240030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прогулки на свежем воздухе;</a:t>
            </a:r>
          </a:p>
          <a:p>
            <a:pPr>
              <a:lnSpc>
                <a:spcPct val="80000"/>
              </a:lnSpc>
            </a:pPr>
            <a:r>
              <a:rPr lang="ru-RU" sz="2800"/>
              <a:t>хождение босиком;</a:t>
            </a:r>
          </a:p>
          <a:p>
            <a:pPr>
              <a:lnSpc>
                <a:spcPct val="80000"/>
              </a:lnSpc>
            </a:pPr>
            <a:r>
              <a:rPr lang="ru-RU" sz="2800"/>
              <a:t>утренний приём на свежем воздухе;</a:t>
            </a:r>
          </a:p>
          <a:p>
            <a:pPr>
              <a:lnSpc>
                <a:spcPct val="80000"/>
              </a:lnSpc>
            </a:pPr>
            <a:r>
              <a:rPr lang="ru-RU" sz="2800"/>
              <a:t>обширное умывание холодной водой;</a:t>
            </a:r>
          </a:p>
          <a:p>
            <a:pPr>
              <a:lnSpc>
                <a:spcPct val="80000"/>
              </a:lnSpc>
            </a:pPr>
            <a:r>
              <a:rPr lang="ru-RU" sz="2800"/>
              <a:t>солнечные, световоздушные ванны;</a:t>
            </a:r>
          </a:p>
          <a:p>
            <a:pPr>
              <a:lnSpc>
                <a:spcPct val="80000"/>
              </a:lnSpc>
            </a:pPr>
            <a:r>
              <a:rPr lang="ru-RU" sz="2800"/>
              <a:t>аэрация помещений.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4000" i="1"/>
              <a:t>Профилактические</a:t>
            </a:r>
            <a:r>
              <a:rPr lang="ru-RU" sz="2800" i="1"/>
              <a:t>:</a:t>
            </a:r>
            <a:endParaRPr lang="ru-RU" sz="2800"/>
          </a:p>
          <a:p>
            <a:pPr>
              <a:lnSpc>
                <a:spcPct val="80000"/>
              </a:lnSpc>
              <a:buNone/>
            </a:pPr>
            <a:r>
              <a:rPr lang="ru-RU" sz="2800" b="1"/>
              <a:t>Витаминотерапия </a:t>
            </a:r>
          </a:p>
          <a:p>
            <a:pPr>
              <a:lnSpc>
                <a:spcPct val="80000"/>
              </a:lnSpc>
              <a:buNone/>
            </a:pPr>
            <a:r>
              <a:rPr lang="ru-RU" sz="2800"/>
              <a:t>сок, фрукты в питании детей ежедневно.</a:t>
            </a: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0587" y="548680"/>
            <a:ext cx="8064896" cy="1143000"/>
          </a:xfrm>
        </p:spPr>
        <p:txBody>
          <a:bodyPr/>
          <a:lstStyle/>
          <a:p>
            <a:r>
              <a:rPr lang="ru-RU" sz="3600" b="1">
                <a:latin typeface="Monotype Corsiva" panose="03010101010201010101" pitchFamily="66" charset="0"/>
              </a:rPr>
              <a:t>Воздух, солнце и вода – наши лучшие друзья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2F95E31-3EA7-4552-AEC0-3FA39798F4E2}"/>
              </a:ext>
            </a:extLst>
          </p:cNvPr>
          <p:cNvSpPr txBox="1"/>
          <p:nvPr/>
        </p:nvSpPr>
        <p:spPr bwMode="auto">
          <a:xfrm>
            <a:off x="955883" y="-1714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chemeClr val="tx2">
                    <a:lumMod val="75000"/>
                  </a:schemeClr>
                </a:solidFill>
              </a:rPr>
              <a:t>Ножные ванночки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856E8168-B0A4-4CF9-9275-686D30C34B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798" y="1484784"/>
            <a:ext cx="3853940" cy="51493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56C9A04-C910-4962-9B68-1BEB44E01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460" y="1531573"/>
            <a:ext cx="2846301" cy="50557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tx2">
                    <a:lumMod val="75000"/>
                  </a:schemeClr>
                </a:solidFill>
              </a:rPr>
              <a:t>Хождение босиком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40C564-6D84-4BBA-B739-C6708773F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1196753"/>
            <a:ext cx="4691352" cy="26411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808DC6-107B-49BC-976A-B56ED9BFE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937385"/>
            <a:ext cx="4547997" cy="27287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/>
          <a:lstStyle/>
          <a:p>
            <a:r>
              <a:rPr lang="ru-RU" sz="4000" b="1">
                <a:solidFill>
                  <a:schemeClr val="tx2">
                    <a:lumMod val="75000"/>
                  </a:schemeClr>
                </a:solidFill>
              </a:rPr>
              <a:t>Профилактика плоскостопия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DF37EC8-6103-47CA-87F2-FA37EA979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530" y="1417638"/>
            <a:ext cx="3805942" cy="50851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1619D56-337E-4B73-96F8-2E7EAA84D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53" y="2060848"/>
            <a:ext cx="4091947" cy="30689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6758006" cy="1143000"/>
          </a:xfrm>
        </p:spPr>
        <p:txBody>
          <a:bodyPr/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Все закаливающие процедуры под чутким руководством нашего медицинского работника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Карташовой Людмилы Викторовны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217012-0277-4E04-92C6-000BA8438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431566"/>
            <a:ext cx="3913454" cy="5228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4157B2-1C4E-484D-8058-4575CB3AE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>
                <a:latin typeface="Monotype Corsiva" panose="03010101010201010101" pitchFamily="66" charset="0"/>
              </a:rPr>
              <a:t>Дневной сон. </a:t>
            </a:r>
            <a:br>
              <a:rPr lang="ru-RU" sz="3600" b="1">
                <a:latin typeface="Monotype Corsiva" panose="03010101010201010101" pitchFamily="66" charset="0"/>
              </a:rPr>
            </a:br>
            <a:r>
              <a:rPr lang="ru-RU" sz="3600" b="1">
                <a:latin typeface="Monotype Corsiva" panose="03010101010201010101" pitchFamily="66" charset="0"/>
              </a:rPr>
              <a:t>Воздушно-водные процедуры.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5C7FC7-27ED-4124-AB94-C37C94F4A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118" y="3131999"/>
            <a:ext cx="4644008" cy="3483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B7808E5-7A3C-44B5-A5E9-0008452F7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874" y="1471620"/>
            <a:ext cx="4240244" cy="3180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3340192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>
          <a:xfrm>
            <a:off x="914400" y="-171400"/>
            <a:ext cx="8229600" cy="1143000"/>
          </a:xfrm>
        </p:spPr>
        <p:txBody>
          <a:bodyPr/>
          <a:lstStyle/>
          <a:p>
            <a:br>
              <a:rPr lang="ru-RU" sz="4000"/>
            </a:br>
            <a:r>
              <a:rPr lang="ru-RU" sz="3200" b="1">
                <a:latin typeface="Times New Roman" panose="02020603050405020304" pitchFamily="18" charset="0"/>
              </a:rPr>
              <a:t>Бодрящая гимнастика после сна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79E3E0B-FC8F-454F-85FA-BF18C3546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5002" y="1196752"/>
            <a:ext cx="3936437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C11FBF-CF30-4590-AC3A-3AA9D52E42E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119" y="3933056"/>
            <a:ext cx="4206078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763688" y="745779"/>
            <a:ext cx="6912768" cy="19697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endParaRPr lang="ru-RU"/>
          </a:p>
          <a:p>
            <a:pPr algn="just"/>
            <a:r>
              <a:rPr lang="ru-RU" b="1" i="1">
                <a:latin typeface="+mn-lt"/>
              </a:rPr>
              <a:t>Создание максимально эффективных условий, способствующих оздоровлению детей, полному удовлетворению растущего организма в отдыхе, творческой деятельности и движения в летний период</a:t>
            </a:r>
            <a:endParaRPr lang="ru-RU">
              <a:latin typeface="+mn-lt"/>
            </a:endParaRPr>
          </a:p>
          <a:p>
            <a:endParaRPr lang="ru-RU" sz="3200">
              <a:latin typeface="Times New Roman" pitchFamily="18" charset="0"/>
            </a:endParaRPr>
          </a:p>
        </p:txBody>
      </p:sp>
      <p:sp>
        <p:nvSpPr>
          <p:cNvPr id="15365" name="Rectangle 5"/>
          <p:cNvSpPr>
            <a:spLocks noGrp="1"/>
          </p:cNvSpPr>
          <p:nvPr>
            <p:ph type="ctrTitle"/>
          </p:nvPr>
        </p:nvSpPr>
        <p:spPr>
          <a:xfrm>
            <a:off x="3707904" y="404664"/>
            <a:ext cx="2518047" cy="931228"/>
          </a:xfrm>
        </p:spPr>
        <p:txBody>
          <a:bodyPr/>
          <a:lstStyle/>
          <a:p>
            <a:r>
              <a:rPr lang="ru-RU" sz="3200" b="1"/>
              <a:t>Цель</a:t>
            </a:r>
            <a:br>
              <a:rPr lang="ru-RU" sz="3200"/>
            </a:br>
            <a:endParaRPr lang="ru-RU" sz="3200"/>
          </a:p>
        </p:txBody>
      </p:sp>
      <p:sp>
        <p:nvSpPr>
          <p:cNvPr id="15366" name="Rectangle 6"/>
          <p:cNvSpPr>
            <a:spLocks noGrp="1"/>
          </p:cNvSpPr>
          <p:nvPr>
            <p:ph type="subTitle" idx="1"/>
          </p:nvPr>
        </p:nvSpPr>
        <p:spPr>
          <a:xfrm flipH="1">
            <a:off x="10044113" y="1916113"/>
            <a:ext cx="144462" cy="1444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CE28C8E-EE64-4EF6-AF24-D78F4514DCBA}"/>
              </a:ext>
            </a:extLst>
          </p:cNvPr>
          <p:cNvSpPr/>
          <p:nvPr/>
        </p:nvSpPr>
        <p:spPr>
          <a:xfrm>
            <a:off x="3126104" y="2834509"/>
            <a:ext cx="14542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>
                <a:latin typeface="+mn-lt"/>
              </a:rPr>
              <a:t>Задачи</a:t>
            </a:r>
            <a:endParaRPr lang="ru-RU" sz="3200">
              <a:latin typeface="+mn-lt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4FEDE78-3D74-4207-874F-CE0DF007D26C}"/>
              </a:ext>
            </a:extLst>
          </p:cNvPr>
          <p:cNvSpPr txBox="1"/>
          <p:nvPr/>
        </p:nvSpPr>
        <p:spPr bwMode="auto">
          <a:xfrm>
            <a:off x="446856" y="3167382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ru-RU" sz="2000"/>
          </a:p>
          <a:p>
            <a:pPr lvl="1" algn="just">
              <a:lnSpc>
                <a:spcPct val="80000"/>
              </a:lnSpc>
            </a:pPr>
            <a:r>
              <a:rPr lang="ru-RU" sz="1800" b="1"/>
              <a:t>Укрепление здоровья детей посредством</a:t>
            </a:r>
          </a:p>
          <a:p>
            <a:pPr lvl="1" algn="just">
              <a:lnSpc>
                <a:spcPct val="80000"/>
              </a:lnSpc>
              <a:buFont typeface="Arial"/>
              <a:buNone/>
            </a:pPr>
            <a:r>
              <a:rPr lang="ru-RU" sz="1800" b="1" err="1"/>
              <a:t>здоровьесберегающих технологий.</a:t>
            </a:r>
          </a:p>
          <a:p>
            <a:pPr lvl="1" algn="just">
              <a:lnSpc>
                <a:spcPct val="80000"/>
              </a:lnSpc>
            </a:pPr>
            <a:r>
              <a:rPr lang="ru-RU" sz="1800" b="1"/>
              <a:t>Создание условий для игровой деятельности в группе и на прогулке.</a:t>
            </a:r>
          </a:p>
          <a:p>
            <a:pPr lvl="1" algn="just">
              <a:lnSpc>
                <a:spcPct val="80000"/>
              </a:lnSpc>
            </a:pPr>
            <a:r>
              <a:rPr lang="ru-RU" sz="1800" b="1"/>
              <a:t>Предупреждение детского травматизма через организацию разнообразных форм деятельности.</a:t>
            </a:r>
          </a:p>
          <a:p>
            <a:pPr lvl="1" algn="just">
              <a:lnSpc>
                <a:spcPct val="80000"/>
              </a:lnSpc>
            </a:pPr>
            <a:r>
              <a:rPr lang="ru-RU" sz="1800" b="1"/>
              <a:t>Формирование положительной мотивации у детей,  педагогов, родителей к проведению физкультурно-</a:t>
            </a:r>
          </a:p>
          <a:p>
            <a:pPr lvl="1" algn="just">
              <a:lnSpc>
                <a:spcPct val="80000"/>
              </a:lnSpc>
              <a:buFont typeface="Arial"/>
              <a:buNone/>
            </a:pPr>
            <a:r>
              <a:rPr lang="ru-RU" sz="1800" b="1"/>
              <a:t>оздоровительных, познавательных, творческих мероприятий в ДОУ.</a:t>
            </a:r>
          </a:p>
          <a:p>
            <a:pPr lvl="1" algn="just">
              <a:lnSpc>
                <a:spcPct val="80000"/>
              </a:lnSpc>
            </a:pPr>
            <a:r>
              <a:rPr lang="ru-RU" sz="1800" b="1"/>
              <a:t>Удовлетворение запросов родителей по организации детей в ДОУ на летний период.</a:t>
            </a: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Игры на свежем воздухе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0431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Игры с песком на прогулке</a:t>
            </a:r>
          </a:p>
          <a:p>
            <a:pPr>
              <a:lnSpc>
                <a:spcPct val="80000"/>
              </a:lnSpc>
              <a:buNone/>
            </a:pPr>
            <a:r>
              <a:rPr lang="ru-RU" sz="2000"/>
              <a:t>В летнее время в жизни детей большое место занимают игры с песком. Они могут быть длительными и доставлять малышам истинное удовольствие и наслаждение.</a:t>
            </a:r>
          </a:p>
          <a:p>
            <a:pPr>
              <a:lnSpc>
                <a:spcPct val="80000"/>
              </a:lnSpc>
              <a:buNone/>
            </a:pPr>
            <a:r>
              <a:rPr lang="ru-RU" sz="2000"/>
              <a:t>Необходимое условие -это игрушки для игр с песком (формочки, совки, ведерки, лопатки, машинки, брусочки и дощечки разного размера), которые могут понадобиться детям при сооружении построек.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7407C1-B8E5-41AB-8D9A-41CA82B4E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715" y="3841699"/>
            <a:ext cx="4259085" cy="255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B3BB32-B267-4C71-98BD-8F74AF1B1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24" y="3933056"/>
            <a:ext cx="4062652" cy="2437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500034" y="1500174"/>
            <a:ext cx="2500330" cy="2428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>
                <a:latin typeface="Times New Roman" panose="02020603050405020304" pitchFamily="18" charset="0"/>
              </a:rPr>
              <a:t>В процессе игр с водой и различными игрушками или натуральными предметами у детей формируются представления об окружающем природном мире.</a:t>
            </a:r>
          </a:p>
          <a:p>
            <a:pPr lvl="1"/>
            <a:r>
              <a:rPr lang="ru-RU" sz="1200">
                <a:latin typeface="Times New Roman" panose="02020603050405020304" pitchFamily="18" charset="0"/>
              </a:rPr>
              <a:t>В процессе таких игр развиваются тактильные ощущения детей</a:t>
            </a:r>
          </a:p>
        </p:txBody>
      </p:sp>
      <p:sp>
        <p:nvSpPr>
          <p:cNvPr id="6" name="Овал 5"/>
          <p:cNvSpPr/>
          <p:nvPr/>
        </p:nvSpPr>
        <p:spPr>
          <a:xfrm>
            <a:off x="5317777" y="4077072"/>
            <a:ext cx="3214710" cy="2571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>
                <a:latin typeface="Times New Roman" panose="02020603050405020304" pitchFamily="18" charset="0"/>
                <a:cs typeface="Times New Roman" panose="02020603050405020304" pitchFamily="18" charset="0"/>
              </a:rPr>
              <a:t> «Веселые зверушки»</a:t>
            </a:r>
          </a:p>
          <a:p>
            <a:pPr algn="ctr"/>
            <a:r>
              <a:rPr lang="ru-RU" sz="15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500" i="1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500" u="sng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50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зрительной координации, знакомство со свойствами воды. </a:t>
            </a:r>
            <a:r>
              <a:rPr lang="ru-RU" sz="1500" i="1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ru-RU" sz="1500">
                <a:latin typeface="Times New Roman" panose="02020603050405020304" pitchFamily="18" charset="0"/>
                <a:cs typeface="Times New Roman" panose="02020603050405020304" pitchFamily="18" charset="0"/>
              </a:rPr>
              <a:t>. игры с механическими водными игрушками, наблюдение за траекторией движения.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4557364A-FBBF-45C7-9C03-EAD4A437F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208122"/>
            <a:ext cx="5686436" cy="706090"/>
          </a:xfrm>
        </p:spPr>
        <p:txBody>
          <a:bodyPr/>
          <a:lstStyle/>
          <a:p>
            <a:r>
              <a:rPr lang="ru-RU"/>
              <a:t>Игры с водой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F42EC45-BC5A-48EE-BEF4-C2935D73C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3479" y="836712"/>
            <a:ext cx="3960487" cy="296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500858" cy="868346"/>
          </a:xfrm>
        </p:spPr>
        <p:txBody>
          <a:bodyPr/>
          <a:lstStyle/>
          <a:p>
            <a:r>
              <a:rPr lang="ru-RU" sz="3600" b="1">
                <a:solidFill>
                  <a:schemeClr val="accent1">
                    <a:lumMod val="75000"/>
                  </a:schemeClr>
                </a:solidFill>
              </a:rPr>
              <a:t>Лето – время творческих идей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9F918A5-2251-4E57-9A32-A9DD515E8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9702" y="1340768"/>
            <a:ext cx="6725900" cy="50405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6758006" cy="1143000"/>
          </a:xfrm>
        </p:spPr>
        <p:txBody>
          <a:bodyPr/>
          <a:lstStyle/>
          <a:p>
            <a:r>
              <a:rPr lang="ru-RU" sz="3600" b="1">
                <a:solidFill>
                  <a:schemeClr val="accent1">
                    <a:lumMod val="75000"/>
                  </a:schemeClr>
                </a:solidFill>
              </a:rPr>
              <a:t>Создание картин в технике пластилинографии</a:t>
            </a:r>
            <a:endParaRPr lang="ru-RU" sz="3600" b="1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F843F61-8F55-437A-A253-60D509640D8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505" y="1700808"/>
            <a:ext cx="4257835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8FF6A99-0B7F-4721-9DD2-03CD07315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7340" y="1417638"/>
            <a:ext cx="4100135" cy="3072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796908"/>
          </a:xfrm>
        </p:spPr>
        <p:txBody>
          <a:bodyPr/>
          <a:lstStyle/>
          <a:p>
            <a:r>
              <a:rPr lang="ru-RU" sz="4000" b="1">
                <a:solidFill>
                  <a:schemeClr val="tx2">
                    <a:lumMod val="75000"/>
                  </a:schemeClr>
                </a:solidFill>
              </a:rPr>
              <a:t>Лото – любимая игра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1791CBF9-E173-4CCE-9BF5-97ECFDB53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125E1C-77B0-4893-A374-17E208556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587624"/>
            <a:ext cx="6012160" cy="360729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6A34DB-E408-4B22-B00F-26ECB4F30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12576" y="-180452"/>
            <a:ext cx="8229600" cy="1143000"/>
          </a:xfrm>
        </p:spPr>
        <p:txBody>
          <a:bodyPr/>
          <a:lstStyle/>
          <a:p>
            <a:r>
              <a:rPr lang="ru-RU" b="1">
                <a:latin typeface="Monotype Corsiva" panose="03010101010201010101" pitchFamily="66" charset="0"/>
              </a:rPr>
              <a:t>Наш огород</a:t>
            </a:r>
            <a:r>
              <a:rPr lang="ru-RU"/>
              <a:t>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A31C6A-2491-4AE9-BB7B-28649C085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077072"/>
            <a:ext cx="3546622" cy="2626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F9A87E-8073-4197-9481-8EDA59A02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22" y="1075308"/>
            <a:ext cx="3546622" cy="2659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A5B4A50-D693-4748-96FD-A944D11BE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5097" y="116632"/>
            <a:ext cx="2849594" cy="3801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58342A-735D-4ED4-B09D-D9FBA6683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0401" y="4023373"/>
            <a:ext cx="3503643" cy="2626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638698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>
                <a:latin typeface="Monotype Corsiva" panose="03010101010201010101" pitchFamily="66" charset="0"/>
              </a:rPr>
              <a:t>Разноцветное лето.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1907704" y="1417638"/>
            <a:ext cx="6635080" cy="4525963"/>
          </a:xfrm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ru-RU" sz="2400"/>
              <a:t>Лето- благодатная пора.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Поэтому очень важно организовать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жизнь дошкольников так, что бы каждый день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приносил им что-то новое, был наполнен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интересным содержанием. Чтобы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воспоминания о лете, играх, прогулках, долго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радовали их. Учитывая результаты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деятельности ДОУ и благодарности родителей,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можно с уверенностью сказать, что данная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работа востребована и имеет положительный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/>
              <a:t>отклик.</a:t>
            </a:r>
          </a:p>
        </p:txBody>
      </p:sp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4000"/>
            </a:br>
            <a:r>
              <a:rPr lang="ru-RU" sz="4000"/>
              <a:t>СПАСИБО</a:t>
            </a:r>
            <a:br>
              <a:rPr lang="ru-RU" sz="4000"/>
            </a:br>
            <a:r>
              <a:rPr lang="ru-RU" sz="4000"/>
              <a:t>ЗА ВНИМАНИЕ!</a:t>
            </a:r>
            <a:endParaRPr lang="ru-RU" sz="1600"/>
          </a:p>
        </p:txBody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 algn="ctr">
              <a:buNone/>
            </a:pPr>
            <a:endParaRPr lang="ru-RU"/>
          </a:p>
          <a:p>
            <a:pPr algn="ctr">
              <a:buFont typeface="Arial"/>
              <a:buNone/>
            </a:pPr>
            <a:endParaRPr lang="ru-RU"/>
          </a:p>
          <a:p>
            <a:pPr algn="ctr">
              <a:buFont typeface="Arial"/>
              <a:buNone/>
            </a:pPr>
            <a:endParaRPr lang="ru-RU" sz="4000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2268538" y="1125538"/>
            <a:ext cx="6048375" cy="292100"/>
          </a:xfrm>
        </p:spPr>
        <p:txBody>
          <a:bodyPr/>
          <a:lstStyle/>
          <a:p>
            <a:pPr eaLnBrk="1" hangingPunct="1"/>
            <a:r>
              <a:rPr lang="ru-RU" sz="2400" b="1">
                <a:latin typeface="Times New Roman" panose="02020603050405020304" pitchFamily="18" charset="0"/>
              </a:rPr>
              <a:t>Оздоровительная работа в ДОУ строится на основании следующих принципов: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755650" y="1916113"/>
            <a:ext cx="7931150" cy="4210050"/>
          </a:xfrm>
        </p:spPr>
        <p:txBody>
          <a:bodyPr/>
          <a:lstStyle/>
          <a:p>
            <a:endParaRPr lang="ru-RU" sz="2800"/>
          </a:p>
          <a:p>
            <a:r>
              <a:rPr lang="ru-RU" sz="2800"/>
              <a:t>Систематическое использование физкультурно-оздоровительных, закаливающих технологий.</a:t>
            </a:r>
          </a:p>
          <a:p>
            <a:r>
              <a:rPr lang="ru-RU" sz="2800"/>
              <a:t>Учёт индивидуальных особенностей детей и запросов родителей.</a:t>
            </a:r>
          </a:p>
          <a:p>
            <a:r>
              <a:rPr lang="ru-RU" sz="2800"/>
              <a:t>Положительный эмоциональный настрой ребёнка.</a:t>
            </a:r>
          </a:p>
          <a:p>
            <a:r>
              <a:rPr lang="ru-RU" sz="2800"/>
              <a:t>Доступность используемых технологий.</a:t>
            </a:r>
          </a:p>
          <a:p>
            <a:pPr eaLnBrk="1" hangingPunct="1"/>
            <a:endParaRPr lang="ru-RU" sz="2800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>
          <a:xfrm>
            <a:off x="1294250" y="0"/>
            <a:ext cx="8229600" cy="652462"/>
          </a:xfrm>
        </p:spPr>
        <p:txBody>
          <a:bodyPr/>
          <a:lstStyle/>
          <a:p>
            <a:pPr eaLnBrk="1" hangingPunct="1"/>
            <a:br>
              <a:rPr lang="ru-RU" sz="4000"/>
            </a:br>
            <a:r>
              <a:rPr lang="ru-RU" sz="2400" b="1">
                <a:latin typeface="Times New Roman" panose="02020603050405020304" pitchFamily="18" charset="0"/>
              </a:rPr>
              <a:t>Цель физкультурно-оздоровительной работы в ДОУ: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1259632" y="1340768"/>
            <a:ext cx="7643812" cy="3921125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ru-RU" sz="2400" b="1" i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Способствовать сохранению, укреплению</a:t>
            </a:r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i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здоровья детей с помощью комплекса</a:t>
            </a:r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i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оздоровительных мероприятий в летний</a:t>
            </a:r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i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период.</a:t>
            </a:r>
            <a:endParaRPr lang="ru-RU" sz="240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/>
              <a:t>Комплекс оздоровительных мероприятий:</a:t>
            </a:r>
          </a:p>
          <a:p>
            <a:pPr lvl="2">
              <a:lnSpc>
                <a:spcPct val="90000"/>
              </a:lnSpc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режим дня;</a:t>
            </a:r>
          </a:p>
          <a:p>
            <a:pPr lvl="2">
              <a:lnSpc>
                <a:spcPct val="90000"/>
              </a:lnSpc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прогулки на открытом воздухе;</a:t>
            </a:r>
          </a:p>
          <a:p>
            <a:pPr lvl="2">
              <a:lnSpc>
                <a:spcPct val="90000"/>
              </a:lnSpc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сбалансированное питание;</a:t>
            </a:r>
          </a:p>
          <a:p>
            <a:pPr lvl="2">
              <a:lnSpc>
                <a:spcPct val="90000"/>
              </a:lnSpc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дневной сон;</a:t>
            </a:r>
          </a:p>
          <a:p>
            <a:pPr lvl="2">
              <a:lnSpc>
                <a:spcPct val="90000"/>
              </a:lnSpc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разнообразные виды деятельности.</a:t>
            </a:r>
          </a:p>
          <a:p>
            <a:pPr eaLnBrk="1" hangingPunct="1">
              <a:lnSpc>
                <a:spcPct val="90000"/>
              </a:lnSpc>
            </a:pPr>
            <a:endParaRPr lang="ru-RU" sz="2800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/>
              <a:t>Рациональное питание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Рациональное питание детей дошкольного возраста – необходимое условие их гармоничного роста, физического и нервно-психического развития, устойчивости к действию инфекций и других неблагоприятных факторов внешней среды. Кроме того, правильно построенное питание формирует у детей полезные привычки, закладывает основы культуры питания.</a:t>
            </a: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Правильная организация питания предусматривает поступление в организм ребенка необходимых пищевых веществ в достаточном количестве и правильном соотношении, отвечающем физиологическим потребностям растущего детского организма. Пищевыми веществами, снабжающими организм энергией, являются белки, жиры, углеводы.</a:t>
            </a:r>
          </a:p>
          <a:p>
            <a:pPr>
              <a:lnSpc>
                <a:spcPct val="80000"/>
              </a:lnSpc>
            </a:pPr>
            <a:r>
              <a:rPr lang="ru-RU" sz="20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Поэтому в нашем МДОУ разработано и утверждено примерное десятидневное меню на летний период, которое соответствует нормам СанПиНа.  Летнее меню отличается от зимнего  тем, что в него вводится  больше свежих фруктов, овощных салатов, соков, витаминизированных напитков 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>
          <a:xfrm>
            <a:off x="1857356" y="274638"/>
            <a:ext cx="6829444" cy="725470"/>
          </a:xfrm>
        </p:spPr>
        <p:txBody>
          <a:bodyPr/>
          <a:lstStyle/>
          <a:p>
            <a:pPr eaLnBrk="1" hangingPunct="1"/>
            <a:r>
              <a:rPr lang="ru-RU" sz="3200" b="1"/>
              <a:t>Беседы о правильном питании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1785918" y="1000108"/>
            <a:ext cx="3714776" cy="1857388"/>
          </a:xfrm>
        </p:spPr>
        <p:txBody>
          <a:bodyPr/>
          <a:lstStyle/>
          <a:p>
            <a:pPr>
              <a:buNone/>
            </a:pPr>
            <a:r>
              <a:rPr lang="ru-RU" sz="1800" b="1"/>
              <a:t>Никогда не унываю,</a:t>
            </a:r>
          </a:p>
          <a:p>
            <a:pPr>
              <a:buNone/>
            </a:pPr>
            <a:r>
              <a:rPr lang="ru-RU" sz="1800" b="1"/>
              <a:t>И улыбка на лице,</a:t>
            </a:r>
          </a:p>
          <a:p>
            <a:pPr>
              <a:buNone/>
            </a:pPr>
            <a:r>
              <a:rPr lang="ru-RU" sz="1800" b="1"/>
              <a:t>Потому что принимаю</a:t>
            </a:r>
          </a:p>
          <a:p>
            <a:pPr>
              <a:buNone/>
            </a:pPr>
            <a:r>
              <a:rPr lang="ru-RU" sz="1800" b="1"/>
              <a:t>Витамины А,В,С.</a:t>
            </a:r>
            <a:endParaRPr lang="ru-RU" sz="2000" b="1"/>
          </a:p>
          <a:p>
            <a:pPr>
              <a:buNone/>
            </a:pPr>
            <a:r>
              <a:rPr lang="ru-RU" sz="1600" b="1">
                <a:solidFill>
                  <a:schemeClr val="accent1">
                    <a:lumMod val="75000"/>
                  </a:schemeClr>
                </a:solidFill>
              </a:rPr>
              <a:t>Спасибо нашему повару</a:t>
            </a:r>
          </a:p>
          <a:p>
            <a:pPr>
              <a:buNone/>
            </a:pPr>
            <a:r>
              <a:rPr lang="ru-RU" sz="1600" b="1">
                <a:solidFill>
                  <a:srgbClr val="FF0000"/>
                </a:solidFill>
              </a:rPr>
              <a:t> </a:t>
            </a:r>
          </a:p>
          <a:p>
            <a:pPr eaLnBrk="1" hangingPunct="1">
              <a:buNone/>
            </a:pPr>
            <a:endParaRPr lang="ru-RU" sz="2000" b="1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071810"/>
            <a:ext cx="4786346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spcCol="180000" rtlCol="0" anchor="ctr"/>
          <a:lstStyle/>
          <a:p>
            <a:r>
              <a:rPr lang="ru-RU" sz="1550" b="1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А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Помни истину простую –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видит только тот,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Кто жует морковь сырую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Или сок морковный пьет.</a:t>
            </a:r>
          </a:p>
          <a:p>
            <a:endParaRPr lang="ru-RU" sz="1550"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1550" b="1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В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спозаранку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Есть за завтраком овсянку.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Черный хлеб полезен нам,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И не только по утрам.</a:t>
            </a:r>
          </a:p>
          <a:p>
            <a:endParaRPr lang="ru-RU" sz="155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50" b="1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Д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Рыбий жир всего полезней,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Хоть противный надо пить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Он спасет от болезней,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Без болезней – лучше жить!</a:t>
            </a:r>
            <a:endParaRPr lang="ru-RU" sz="1550" b="1"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1550" b="1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С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От простуды и ангины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апельсины,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Но а лучше съесть лимон,</a:t>
            </a:r>
          </a:p>
          <a:p>
            <a:r>
              <a:rPr lang="ru-RU" sz="1550">
                <a:latin typeface="Times New Roman" panose="02020603050405020304" pitchFamily="18" charset="0"/>
                <a:cs typeface="Times New Roman" panose="02020603050405020304" pitchFamily="18" charset="0"/>
              </a:rPr>
              <a:t>Хоть и очень кислый он.</a:t>
            </a: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b="1">
                <a:latin typeface="Times New Roman" panose="02020603050405020304" pitchFamily="18" charset="0"/>
              </a:rPr>
              <a:t>Формы оздоровительных </a:t>
            </a:r>
            <a:br>
              <a:rPr lang="ru-RU" sz="2800" b="1">
                <a:latin typeface="Times New Roman" panose="02020603050405020304" pitchFamily="18" charset="0"/>
              </a:rPr>
            </a:br>
            <a:r>
              <a:rPr lang="ru-RU" sz="2800" b="1">
                <a:latin typeface="Times New Roman" panose="02020603050405020304" pitchFamily="18" charset="0"/>
              </a:rPr>
              <a:t>мероприятий в режиме дня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/>
          </a:p>
          <a:p>
            <a:r>
              <a:rPr lang="ru-RU" sz="2400" i="1">
                <a:latin typeface="Times New Roman" panose="02020603050405020304" pitchFamily="18" charset="0"/>
              </a:rPr>
              <a:t>физкультурно –оздоровительные:</a:t>
            </a:r>
            <a:endParaRPr lang="ru-RU" sz="2400">
              <a:latin typeface="Times New Roman" pitchFamily="18" charset="0"/>
            </a:endParaRPr>
          </a:p>
          <a:p>
            <a:pPr lvl="1"/>
            <a:r>
              <a:rPr lang="ru-RU" sz="2400">
                <a:latin typeface="Times New Roman" panose="02020603050405020304" pitchFamily="18" charset="0"/>
              </a:rPr>
              <a:t>занятия по физическому развитию;</a:t>
            </a:r>
          </a:p>
          <a:p>
            <a:pPr lvl="1"/>
            <a:r>
              <a:rPr lang="ru-RU" sz="2400">
                <a:latin typeface="Times New Roman" panose="02020603050405020304" pitchFamily="18" charset="0"/>
              </a:rPr>
              <a:t>утренняя гимнастика на свежем воздухе;</a:t>
            </a:r>
          </a:p>
          <a:p>
            <a:pPr lvl="1"/>
            <a:r>
              <a:rPr lang="ru-RU" sz="2400">
                <a:latin typeface="Times New Roman" panose="02020603050405020304" pitchFamily="18" charset="0"/>
              </a:rPr>
              <a:t>дозированная ходьба(во время прогулок);</a:t>
            </a:r>
          </a:p>
          <a:p>
            <a:pPr lvl="1"/>
            <a:r>
              <a:rPr lang="ru-RU" sz="2400">
                <a:latin typeface="Times New Roman" panose="02020603050405020304" pitchFamily="18" charset="0"/>
              </a:rPr>
              <a:t>подвижные игры;</a:t>
            </a:r>
          </a:p>
          <a:p>
            <a:pPr lvl="1"/>
            <a:r>
              <a:rPr lang="ru-RU" sz="2400">
                <a:latin typeface="Times New Roman" panose="02020603050405020304" pitchFamily="18" charset="0"/>
              </a:rPr>
              <a:t>спортивные праздники и развлечения;</a:t>
            </a:r>
          </a:p>
          <a:p>
            <a:pPr lvl="1"/>
            <a:r>
              <a:rPr lang="ru-RU" sz="2400">
                <a:latin typeface="Times New Roman" panose="02020603050405020304" pitchFamily="18" charset="0"/>
              </a:rPr>
              <a:t>бодрящая гимнастика после дневного сна;</a:t>
            </a:r>
          </a:p>
          <a:p>
            <a:pPr lvl="1"/>
            <a:r>
              <a:rPr lang="ru-RU" sz="2400">
                <a:latin typeface="Times New Roman" panose="02020603050405020304" pitchFamily="18" charset="0"/>
              </a:rPr>
              <a:t>дневной сон с доступом свежего воздуха.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1331640" y="28030"/>
            <a:ext cx="7931224" cy="1143000"/>
          </a:xfrm>
        </p:spPr>
        <p:txBody>
          <a:bodyPr/>
          <a:lstStyle/>
          <a:p>
            <a:r>
              <a:rPr lang="ru-RU" sz="2400" b="1">
                <a:latin typeface="Times New Roman" panose="02020603050405020304" pitchFamily="18" charset="0"/>
              </a:rPr>
              <a:t>Весело, динамично проходят недели, посвященные спорту, здоровью, играм и забавам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FC693C-1FFA-4460-9174-07CA76C0D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96" y="1173388"/>
            <a:ext cx="3707904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F61198-0115-42D2-BEC9-7944872840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901" y="3761010"/>
            <a:ext cx="3707904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864E4E4-380E-4AC9-8C52-F1A8B0019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215" y="980728"/>
            <a:ext cx="3495303" cy="26194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B72433-47F1-4FB8-A719-5DB67C5B19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245" y="4149080"/>
            <a:ext cx="3413855" cy="2560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E45C99DB-1E51-4622-BC08-A93989564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t="35368" r="21661" b="4884"/>
          <a:stretch>
            <a:fillRect/>
          </a:stretch>
        </p:blipFill>
        <p:spPr bwMode="auto">
          <a:xfrm>
            <a:off x="4932040" y="836712"/>
            <a:ext cx="379732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43EBC0-D9BE-414A-ADF2-E2D1CCB74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484784"/>
            <a:ext cx="2943959" cy="522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F95885-8D43-429D-8DEA-CC9E775BD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3789040"/>
            <a:ext cx="3559744" cy="2669808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CEABC0DF-5D53-4390-9266-BF6FDB55C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218" y="-171400"/>
            <a:ext cx="7434262" cy="1138238"/>
          </a:xfrm>
        </p:spPr>
        <p:txBody>
          <a:bodyPr/>
          <a:lstStyle/>
          <a:p>
            <a:r>
              <a:rPr lang="ru-RU" sz="3200" b="1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Физическая активность – залог здоровья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Microsoft</Company>
  <PresentationFormat>On-screen Show (4:3)</PresentationFormat>
  <Paragraphs>122</Paragraphs>
  <Slides>27</Slides>
  <Notes>0</Notes>
  <TotalTime>2249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baseType="lpstr" size="33">
      <vt:lpstr>Arial</vt:lpstr>
      <vt:lpstr>Calibri</vt:lpstr>
      <vt:lpstr>Times New Roman</vt:lpstr>
      <vt:lpstr>Segoe Script</vt:lpstr>
      <vt:lpstr>Monotype Corsiva</vt:lpstr>
      <vt:lpstr>Тема Office</vt:lpstr>
      <vt:lpstr>Муниципальное автономное дошкольное образовательное учреждение детский сад №4 «Гнездышко»</vt:lpstr>
      <vt:lpstr>Цель</vt:lpstr>
      <vt:lpstr>Оздоровительная работа в ДОУ строится на основании следующих принципов:</vt:lpstr>
      <vt:lpstr>Цель физкультурно-оздоровительной работы в ДОУ:</vt:lpstr>
      <vt:lpstr>Рациональное питание</vt:lpstr>
      <vt:lpstr>Беседы о правильном питании</vt:lpstr>
      <vt:lpstr>Формы оздоровительных мероприятий в режиме дня</vt:lpstr>
      <vt:lpstr>Весело, динамично проходят недели, посвященные спорту, здоровью, играм и забавам</vt:lpstr>
      <vt:lpstr>Физическая активность – залог здоровья</vt:lpstr>
      <vt:lpstr>Утренняя зарядка</vt:lpstr>
      <vt:lpstr>Экологическая тропа</vt:lpstr>
      <vt:lpstr>1 июня- День защиты детей</vt:lpstr>
      <vt:lpstr>Закаливающие:</vt:lpstr>
      <vt:lpstr>Воздух, солнце и вода – наши лучшие друзья</vt:lpstr>
      <vt:lpstr>Хождение босиком</vt:lpstr>
      <vt:lpstr>Профилактика плоскостопия</vt:lpstr>
      <vt:lpstr>Все закаливающие процедуры под чутким руководством нашего медицинского работника Карташовой Людмилы Викторовны</vt:lpstr>
      <vt:lpstr>Дневной сон. Воздушно-водные процедуры.</vt:lpstr>
      <vt:lpstr>Бодрящая гимнастика после сна</vt:lpstr>
      <vt:lpstr>Игры на свежем воздухе</vt:lpstr>
      <vt:lpstr>Игры с водой</vt:lpstr>
      <vt:lpstr>Лето – время творческих идей</vt:lpstr>
      <vt:lpstr>Создание картин в технике пластилинографии</vt:lpstr>
      <vt:lpstr>Лото – любимая игра</vt:lpstr>
      <vt:lpstr>Наш огород.</vt:lpstr>
      <vt:lpstr>Разноцветное лето.</vt:lpstr>
      <vt:lpstr>СПАСИБОЗА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Admin</dc:creator>
  <cp:lastModifiedBy>alba670183@gmail.com</cp:lastModifiedBy>
  <cp:revision>89</cp:revision>
  <dcterms:created xsi:type="dcterms:W3CDTF">2013-01-06T18:32:13Z</dcterms:created>
  <dcterms:modified xsi:type="dcterms:W3CDTF">2023-01-16T17:11:45Z</dcterms:modified>
</cp:coreProperties>
</file>