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5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1267" y="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16.01.2023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16.01.2023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16.01.2023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16.01.2023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16.01.2023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16.01.2023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16.01.2023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16.01.2023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16.01.2023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16.01.2023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16.01.2023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6B19C"/>
            </a:gs>
            <a:gs pos="30000">
              <a:srgbClr val="D49E6C"/>
            </a:gs>
            <a:gs pos="70000">
              <a:srgbClr val="A65528"/>
            </a:gs>
            <a:gs pos="100000">
              <a:srgbClr val="663012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 userDrawn="1"/>
        </p:nvSpPr>
        <p:spPr>
          <a:xfrm>
            <a:off x="395536" y="404664"/>
            <a:ext cx="8352928" cy="60486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grpSp>
        <p:nvGrpSpPr>
          <p:cNvPr id="2" name="Группа 13"/>
          <p:cNvGrpSpPr/>
          <p:nvPr userDrawn="1"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8" name="Рисунок 7" descr="0_8781d_ea3e27ef_L.png"/>
            <p:cNvPicPr>
              <a:picLocks noChangeAspect="1"/>
            </p:cNvPicPr>
            <p:nvPr userDrawn="1"/>
          </p:nvPicPr>
          <p:blipFill>
            <a:blip r:embed="rId13" cstate="print"/>
            <a:srcRect l="2290" r="2660"/>
            <a:stretch>
              <a:fillRect/>
            </a:stretch>
          </p:blipFill>
          <p:spPr>
            <a:xfrm>
              <a:off x="0" y="0"/>
              <a:ext cx="5976664" cy="546224"/>
            </a:xfrm>
            <a:prstGeom prst="rect">
              <a:avLst/>
            </a:prstGeom>
          </p:spPr>
        </p:pic>
        <p:pic>
          <p:nvPicPr>
            <p:cNvPr id="9" name="Рисунок 8" descr="0_8781d_ea3e27ef_L.png"/>
            <p:cNvPicPr>
              <a:picLocks noChangeAspect="1"/>
            </p:cNvPicPr>
            <p:nvPr userDrawn="1"/>
          </p:nvPicPr>
          <p:blipFill>
            <a:blip r:embed="rId13" cstate="print"/>
            <a:srcRect l="2290" r="2660"/>
            <a:stretch>
              <a:fillRect/>
            </a:stretch>
          </p:blipFill>
          <p:spPr>
            <a:xfrm flipV="1">
              <a:off x="0" y="6311776"/>
              <a:ext cx="5976664" cy="546224"/>
            </a:xfrm>
            <a:prstGeom prst="rect">
              <a:avLst/>
            </a:prstGeom>
          </p:spPr>
        </p:pic>
        <p:pic>
          <p:nvPicPr>
            <p:cNvPr id="10" name="Рисунок 9" descr="0_8781d_ea3e27ef_L.png"/>
            <p:cNvPicPr>
              <a:picLocks noChangeAspect="1"/>
            </p:cNvPicPr>
            <p:nvPr userDrawn="1"/>
          </p:nvPicPr>
          <p:blipFill>
            <a:blip r:embed="rId13" cstate="print"/>
            <a:srcRect l="2290" r="2660"/>
            <a:stretch>
              <a:fillRect/>
            </a:stretch>
          </p:blipFill>
          <p:spPr>
            <a:xfrm rot="16200000">
              <a:off x="-2751224" y="3155888"/>
              <a:ext cx="6048672" cy="546224"/>
            </a:xfrm>
            <a:prstGeom prst="rect">
              <a:avLst/>
            </a:prstGeom>
          </p:spPr>
        </p:pic>
        <p:pic>
          <p:nvPicPr>
            <p:cNvPr id="11" name="Рисунок 10" descr="0_8781d_ea3e27ef_L.png"/>
            <p:cNvPicPr>
              <a:picLocks noChangeAspect="1"/>
            </p:cNvPicPr>
            <p:nvPr userDrawn="1"/>
          </p:nvPicPr>
          <p:blipFill>
            <a:blip r:embed="rId13" cstate="print"/>
            <a:srcRect l="2290" r="2660"/>
            <a:stretch>
              <a:fillRect/>
            </a:stretch>
          </p:blipFill>
          <p:spPr>
            <a:xfrm rot="5400000" flipH="1">
              <a:off x="5846552" y="3155888"/>
              <a:ext cx="6048672" cy="546224"/>
            </a:xfrm>
            <a:prstGeom prst="rect">
              <a:avLst/>
            </a:prstGeom>
          </p:spPr>
        </p:pic>
        <p:pic>
          <p:nvPicPr>
            <p:cNvPr id="12" name="Рисунок 11" descr="0_8781d_ea3e27ef_L.png"/>
            <p:cNvPicPr>
              <a:picLocks noChangeAspect="1"/>
            </p:cNvPicPr>
            <p:nvPr userDrawn="1"/>
          </p:nvPicPr>
          <p:blipFill>
            <a:blip r:embed="rId13" cstate="print"/>
            <a:srcRect l="2290" r="46758"/>
            <a:stretch>
              <a:fillRect/>
            </a:stretch>
          </p:blipFill>
          <p:spPr>
            <a:xfrm>
              <a:off x="5940152" y="0"/>
              <a:ext cx="3203848" cy="546224"/>
            </a:xfrm>
            <a:prstGeom prst="rect">
              <a:avLst/>
            </a:prstGeom>
          </p:spPr>
        </p:pic>
        <p:pic>
          <p:nvPicPr>
            <p:cNvPr id="13" name="Рисунок 12" descr="0_8781d_ea3e27ef_L.png"/>
            <p:cNvPicPr>
              <a:picLocks noChangeAspect="1"/>
            </p:cNvPicPr>
            <p:nvPr userDrawn="1"/>
          </p:nvPicPr>
          <p:blipFill>
            <a:blip r:embed="rId13" cstate="print"/>
            <a:srcRect l="2290" r="46758"/>
            <a:stretch>
              <a:fillRect/>
            </a:stretch>
          </p:blipFill>
          <p:spPr>
            <a:xfrm flipV="1">
              <a:off x="5940152" y="6311776"/>
              <a:ext cx="3203848" cy="546224"/>
            </a:xfrm>
            <a:prstGeom prst="rect">
              <a:avLst/>
            </a:prstGeom>
          </p:spPr>
        </p:pic>
      </p:grpSp>
      <p:sp>
        <p:nvSpPr>
          <p:cNvPr id="13313" name="Rectangle 1"/>
          <p:cNvSpPr>
            <a:spLocks noChangeArrowheads="1"/>
          </p:cNvSpPr>
          <p:nvPr userDrawn="1"/>
        </p:nvSpPr>
        <p:spPr bwMode="auto">
          <a:xfrm>
            <a:off x="0" y="6642556"/>
            <a:ext cx="1245854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8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lang="en-US" sz="800" dirty="0">
              <a:solidFill>
                <a:prstClr val="black">
                  <a:lumMod val="75000"/>
                  <a:lumOff val="25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push dir="u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2" Target="../media/image2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0.xml.rels><?xml version="1.0" encoding="UTF-8" standalone="yes" ?><Relationships xmlns="http://schemas.openxmlformats.org/package/2006/relationships"><Relationship Id="rId2" Target="../media/image11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1.xml.rels><?xml version="1.0" encoding="UTF-8" standalone="yes" ?><Relationships xmlns="http://schemas.openxmlformats.org/package/2006/relationships"><Relationship Id="rId2" Target="../media/image12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2.xml.rels><?xml version="1.0" encoding="UTF-8" standalone="yes" ?><Relationships xmlns="http://schemas.openxmlformats.org/package/2006/relationships"><Relationship Id="rId2" Target="../media/image13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diafilmy.su/816-detki-v-kletke.html" TargetMode="External"/><Relationship Id="rId2" Type="http://schemas.openxmlformats.org/officeDocument/2006/relationships/hyperlink" Target="http://img-fotki.yandex.ru/get/5633/39663434.369/0_8781d_ea3e27ef_L.pn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 ?><Relationships xmlns="http://schemas.openxmlformats.org/package/2006/relationships"><Relationship Id="rId2" Target="../media/image3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3.xml.rels><?xml version="1.0" encoding="UTF-8" standalone="yes" ?><Relationships xmlns="http://schemas.openxmlformats.org/package/2006/relationships"><Relationship Id="rId2" Target="../media/image4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4.xml.rels><?xml version="1.0" encoding="UTF-8" standalone="yes" ?><Relationships xmlns="http://schemas.openxmlformats.org/package/2006/relationships"><Relationship Id="rId2" Target="../media/image5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5.xml.rels><?xml version="1.0" encoding="UTF-8" standalone="yes" ?><Relationships xmlns="http://schemas.openxmlformats.org/package/2006/relationships"><Relationship Id="rId2" Target="../media/image6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6.xml.rels><?xml version="1.0" encoding="UTF-8" standalone="yes" ?><Relationships xmlns="http://schemas.openxmlformats.org/package/2006/relationships"><Relationship Id="rId2" Target="../media/image7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7.xml.rels><?xml version="1.0" encoding="UTF-8" standalone="yes" ?><Relationships xmlns="http://schemas.openxmlformats.org/package/2006/relationships"><Relationship Id="rId2" Target="../media/image8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8.xml.rels><?xml version="1.0" encoding="UTF-8" standalone="yes" ?><Relationships xmlns="http://schemas.openxmlformats.org/package/2006/relationships"><Relationship Id="rId2" Target="../media/image9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9.xml.rels><?xml version="1.0" encoding="UTF-8" standalone="yes" ?><Relationships xmlns="http://schemas.openxmlformats.org/package/2006/relationships"><Relationship Id="rId2" Target="../media/image10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66126"/>
            <a:ext cx="8352928" cy="6067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Управляющая кнопка: настраиваемая 2">
            <a:hlinkClick r:id="" action="ppaction://hlinkshowjump?jump=endshow" highlightClick="1"/>
          </p:cNvPr>
          <p:cNvSpPr/>
          <p:nvPr/>
        </p:nvSpPr>
        <p:spPr>
          <a:xfrm>
            <a:off x="6948264" y="5733256"/>
            <a:ext cx="1655763" cy="433388"/>
          </a:xfrm>
          <a:prstGeom prst="actionButtonBlank">
            <a:avLst/>
          </a:prstGeom>
          <a:solidFill>
            <a:schemeClr val="bg1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rgbClr val="C00000"/>
                </a:solidFill>
              </a:rPr>
              <a:t>Выход</a:t>
            </a:r>
          </a:p>
        </p:txBody>
      </p:sp>
      <p:sp>
        <p:nvSpPr>
          <p:cNvPr id="4" name="Управляющая кнопка: документ 3">
            <a:hlinkClick r:id="" action="ppaction://hlinkshowjump?jump=lastslide" highlightClick="1"/>
          </p:cNvPr>
          <p:cNvSpPr/>
          <p:nvPr/>
        </p:nvSpPr>
        <p:spPr>
          <a:xfrm>
            <a:off x="497188" y="548680"/>
            <a:ext cx="433388" cy="503237"/>
          </a:xfrm>
          <a:prstGeom prst="actionButtonDocument">
            <a:avLst/>
          </a:prstGeom>
          <a:solidFill>
            <a:schemeClr val="bg1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C00000"/>
              </a:solidFill>
            </a:endParaRPr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8172227" y="548680"/>
            <a:ext cx="431800" cy="431800"/>
          </a:xfrm>
          <a:prstGeom prst="actionButtonForwardNext">
            <a:avLst/>
          </a:prstGeom>
          <a:solidFill>
            <a:schemeClr val="bg1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2699" y="5206560"/>
            <a:ext cx="417967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chemeClr val="bg1"/>
                </a:solidFill>
              </a:rPr>
              <a:t>Автор-составитель </a:t>
            </a:r>
          </a:p>
          <a:p>
            <a:r>
              <a:rPr lang="ru-RU" b="1" i="1" dirty="0" smtClean="0">
                <a:solidFill>
                  <a:schemeClr val="bg1"/>
                </a:solidFill>
              </a:rPr>
              <a:t>Филиппова Ю.Д.</a:t>
            </a:r>
            <a:endParaRPr lang="ru-RU" b="1" i="1" dirty="0" smtClean="0">
              <a:solidFill>
                <a:schemeClr val="bg1"/>
              </a:solidFill>
            </a:endParaRPr>
          </a:p>
          <a:p>
            <a:r>
              <a:rPr lang="ru-RU" b="1" i="1" smtClean="0">
                <a:solidFill>
                  <a:schemeClr val="bg1"/>
                </a:solidFill>
              </a:rPr>
              <a:t>г.Новокуйбышевск</a:t>
            </a:r>
            <a:r>
              <a:rPr lang="ru-RU" b="1" i="1" dirty="0" smtClean="0">
                <a:solidFill>
                  <a:schemeClr val="bg1"/>
                </a:solidFill>
              </a:rPr>
              <a:t> </a:t>
            </a:r>
            <a:r>
              <a:rPr lang="ru-RU" b="1" i="1" dirty="0" smtClean="0">
                <a:solidFill>
                  <a:schemeClr val="bg1"/>
                </a:solidFill>
              </a:rPr>
              <a:t>Самарская область</a:t>
            </a:r>
            <a:endParaRPr lang="ru-RU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8352928" cy="6048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65819273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8352928" cy="60431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81251316"/>
      </p:ext>
    </p:extLst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8352928" cy="6043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475771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/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Используемые источники: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820688"/>
          </a:xfrm>
        </p:spPr>
        <p:txBody>
          <a:bodyPr/>
          <a:lstStyle/>
          <a:p>
            <a:pPr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Кружево </a:t>
            </a:r>
          </a:p>
          <a:p>
            <a:pPr algn="ctr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http://img-fotki.yandex.ru/get/5633/39663434.369/0_8781d_ea3e27ef_L.png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Группа 6"/>
          <p:cNvGrpSpPr/>
          <p:nvPr/>
        </p:nvGrpSpPr>
        <p:grpSpPr>
          <a:xfrm>
            <a:off x="611560" y="1916832"/>
            <a:ext cx="7920880" cy="4353957"/>
            <a:chOff x="539750" y="1344094"/>
            <a:chExt cx="7993063" cy="5189402"/>
          </a:xfrm>
        </p:grpSpPr>
        <p:grpSp>
          <p:nvGrpSpPr>
            <p:cNvPr id="5" name="Группа 1"/>
            <p:cNvGrpSpPr>
              <a:grpSpLocks/>
            </p:cNvGrpSpPr>
            <p:nvPr/>
          </p:nvGrpSpPr>
          <p:grpSpPr bwMode="auto">
            <a:xfrm>
              <a:off x="539750" y="1344094"/>
              <a:ext cx="7993063" cy="4486216"/>
              <a:chOff x="539552" y="-815361"/>
              <a:chExt cx="7992888" cy="5608007"/>
            </a:xfrm>
          </p:grpSpPr>
          <p:sp>
            <p:nvSpPr>
              <p:cNvPr id="7" name="Прямоугольник 6"/>
              <p:cNvSpPr/>
              <p:nvPr/>
            </p:nvSpPr>
            <p:spPr>
              <a:xfrm>
                <a:off x="539552" y="-815361"/>
                <a:ext cx="7992888" cy="36226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defRPr/>
                </a:pPr>
                <a:r>
                  <a:rPr lang="ru-RU" dirty="0" smtClean="0">
                    <a:solidFill>
                      <a:prstClr val="black"/>
                    </a:solidFill>
                    <a:latin typeface="Monotype Corsiva" pitchFamily="66" charset="0"/>
                  </a:rPr>
                  <a:t>источник </a:t>
                </a:r>
                <a:r>
                  <a:rPr lang="ru-RU" dirty="0">
                    <a:solidFill>
                      <a:prstClr val="black"/>
                    </a:solidFill>
                    <a:latin typeface="Monotype Corsiva" pitchFamily="66" charset="0"/>
                  </a:rPr>
                  <a:t>шаблона: </a:t>
                </a:r>
              </a:p>
              <a:p>
                <a:pPr algn="ctr">
                  <a:defRPr/>
                </a:pPr>
                <a:endParaRPr lang="ru-RU" sz="800" dirty="0">
                  <a:solidFill>
                    <a:prstClr val="black"/>
                  </a:solidFill>
                  <a:latin typeface="Monotype Corsiva" pitchFamily="66" charset="0"/>
                </a:endParaRPr>
              </a:p>
              <a:p>
                <a:pPr>
                  <a:defRPr/>
                </a:pPr>
                <a:r>
                  <a:rPr lang="ru-RU" b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onotype Corsiva" pitchFamily="66" charset="0"/>
                  </a:rPr>
                  <a:t>Фокина Лидия </a:t>
                </a:r>
                <a:r>
                  <a:rPr lang="ru-RU" b="1" dirty="0" smtClean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onotype Corsiva" pitchFamily="66" charset="0"/>
                  </a:rPr>
                  <a:t>Петровна, учитель </a:t>
                </a:r>
                <a:r>
                  <a:rPr lang="ru-RU" b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onotype Corsiva" pitchFamily="66" charset="0"/>
                  </a:rPr>
                  <a:t>начальных классов</a:t>
                </a:r>
              </a:p>
              <a:p>
                <a:pPr>
                  <a:defRPr/>
                </a:pPr>
                <a:r>
                  <a:rPr lang="ru-RU" b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onotype Corsiva" pitchFamily="66" charset="0"/>
                  </a:rPr>
                  <a:t>МКОУ «СОШ ст. </a:t>
                </a:r>
                <a:r>
                  <a:rPr lang="ru-RU" b="1" dirty="0" smtClean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onotype Corsiva" pitchFamily="66" charset="0"/>
                  </a:rPr>
                  <a:t>Евсино» </a:t>
                </a:r>
                <a:r>
                  <a:rPr lang="ru-RU" b="1" dirty="0" err="1" smtClean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onotype Corsiva" pitchFamily="66" charset="0"/>
                  </a:rPr>
                  <a:t>Искитимского</a:t>
                </a:r>
                <a:r>
                  <a:rPr lang="ru-RU" b="1" dirty="0" smtClean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onotype Corsiva" pitchFamily="66" charset="0"/>
                  </a:rPr>
                  <a:t> района  Новосибирской области</a:t>
                </a:r>
              </a:p>
              <a:p>
                <a:pPr>
                  <a:defRPr/>
                </a:pPr>
                <a:r>
                  <a:rPr lang="en-US" b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onotype Corsiva" pitchFamily="66" charset="0"/>
                    <a:hlinkClick r:id="rId3"/>
                  </a:rPr>
                  <a:t>http://</a:t>
                </a:r>
                <a:r>
                  <a:rPr lang="en-US" b="1" dirty="0" smtClean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onotype Corsiva" pitchFamily="66" charset="0"/>
                    <a:hlinkClick r:id="rId3"/>
                  </a:rPr>
                  <a:t>diafilmy.su/816-detki-v-kletke.html</a:t>
                </a:r>
                <a:endParaRPr lang="ru-RU" b="1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endParaRPr>
              </a:p>
              <a:p>
                <a:pPr>
                  <a:defRPr/>
                </a:pPr>
                <a:endParaRPr lang="ru-RU" b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endParaRPr>
              </a:p>
              <a:p>
                <a:pPr>
                  <a:defRPr/>
                </a:pPr>
                <a:endParaRPr lang="ru-RU" b="1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endParaRPr>
              </a:p>
              <a:p>
                <a:pPr>
                  <a:defRPr/>
                </a:pPr>
                <a:r>
                  <a:rPr lang="en-US" dirty="0">
                    <a:solidFill>
                      <a:srgbClr val="C00000"/>
                    </a:solidFill>
                    <a:hlinkClick r:id="rId3"/>
                  </a:rPr>
                  <a:t>http://</a:t>
                </a:r>
                <a:r>
                  <a:rPr lang="en-US" dirty="0" smtClean="0">
                    <a:solidFill>
                      <a:srgbClr val="C00000"/>
                    </a:solidFill>
                    <a:hlinkClick r:id="rId3"/>
                  </a:rPr>
                  <a:t>diafilmy.su/816-detki-v-kletke.html</a:t>
                </a:r>
                <a:r>
                  <a:rPr lang="ru-RU" dirty="0" smtClean="0">
                    <a:solidFill>
                      <a:srgbClr val="C00000"/>
                    </a:solidFill>
                  </a:rPr>
                  <a:t> - диафильм</a:t>
                </a:r>
              </a:p>
              <a:p>
                <a:pPr>
                  <a:defRPr/>
                </a:pPr>
                <a:endParaRPr lang="ru-RU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8" name="Прямоугольник 3"/>
              <p:cNvSpPr>
                <a:spLocks noChangeArrowheads="1"/>
              </p:cNvSpPr>
              <p:nvPr/>
            </p:nvSpPr>
            <p:spPr bwMode="auto">
              <a:xfrm>
                <a:off x="2699547" y="4196516"/>
                <a:ext cx="3628503" cy="5961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/>
                <a:endParaRPr lang="ru-RU" sz="2000" b="1" dirty="0">
                  <a:solidFill>
                    <a:prstClr val="black"/>
                  </a:solidFill>
                  <a:latin typeface="Monotype Corsiva" pitchFamily="66" charset="0"/>
                </a:endParaRPr>
              </a:p>
            </p:txBody>
          </p:sp>
        </p:grpSp>
        <p:sp>
          <p:nvSpPr>
            <p:cNvPr id="6" name="TextBox 5"/>
            <p:cNvSpPr txBox="1"/>
            <p:nvPr/>
          </p:nvSpPr>
          <p:spPr>
            <a:xfrm>
              <a:off x="2411760" y="6093296"/>
              <a:ext cx="186414" cy="4402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ru-RU" b="1" dirty="0">
                <a:solidFill>
                  <a:srgbClr val="C00000"/>
                </a:solidFill>
              </a:endParaRPr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58908"/>
            <a:ext cx="8352928" cy="6120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9107746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8280920" cy="60431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975362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8280920" cy="6048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749416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498" y="476672"/>
            <a:ext cx="8212958" cy="5992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839323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8352928" cy="6048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589482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8352928" cy="6097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217447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634" y="422532"/>
            <a:ext cx="8310830" cy="6030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1210653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8352928" cy="60431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8831101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44</Words>
  <Application>Microsoft Office PowerPoint</Application>
  <PresentationFormat>Экран (4:3)</PresentationFormat>
  <Paragraphs>15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Monotype Corsiva</vt:lpstr>
      <vt:lpstr>Times New Roman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Используемые источники: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Компас</dc:creator>
  <cp:lastModifiedBy>user</cp:lastModifiedBy>
  <cp:revision>4</cp:revision>
  <dcterms:created xsi:type="dcterms:W3CDTF">2014-03-26T13:04:32Z</dcterms:created>
  <dcterms:modified xsi:type="dcterms:W3CDTF">2023-01-16T16:53:10Z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809294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