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3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BD767"/>
    <a:srgbClr val="040A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129" autoAdjust="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2219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13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55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7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765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594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03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095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8607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22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280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4C762-CD80-4297-A8CF-2DFE92AF867B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B12BE-4DB6-4200-B93E-7B0E0F33E5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811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515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601" y="664028"/>
            <a:ext cx="9826170" cy="55009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67429" y="957944"/>
            <a:ext cx="7300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Сюжетно-ролевая игра дома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02514" y="5149279"/>
            <a:ext cx="5225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Выполнила: </a:t>
            </a:r>
            <a:r>
              <a:rPr lang="ru-RU" sz="2000" dirty="0" smtClean="0">
                <a:solidFill>
                  <a:srgbClr val="002060"/>
                </a:solidFill>
              </a:rPr>
              <a:t>Александрова Елене Евгеньевна, </a:t>
            </a:r>
            <a:r>
              <a:rPr lang="ru-RU" sz="2000" dirty="0" smtClean="0">
                <a:solidFill>
                  <a:srgbClr val="002060"/>
                </a:solidFill>
              </a:rPr>
              <a:t>воспитатель МБДОУ </a:t>
            </a:r>
            <a:r>
              <a:rPr lang="ru-RU" sz="2000" dirty="0" smtClean="0">
                <a:solidFill>
                  <a:srgbClr val="002060"/>
                </a:solidFill>
              </a:rPr>
              <a:t> «Д/с №</a:t>
            </a:r>
            <a:r>
              <a:rPr lang="ru-RU" sz="2000" dirty="0" smtClean="0">
                <a:solidFill>
                  <a:srgbClr val="002060"/>
                </a:solidFill>
              </a:rPr>
              <a:t>25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г. </a:t>
            </a:r>
            <a:r>
              <a:rPr lang="ru-RU" sz="2000" dirty="0" smtClean="0">
                <a:solidFill>
                  <a:srgbClr val="002060"/>
                </a:solidFill>
              </a:rPr>
              <a:t>Заволжья Нижегородской области.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116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6249">
        <p14:vortex dir="r"/>
      </p:transition>
    </mc:Choice>
    <mc:Fallback>
      <p:transition spd="slow" advTm="62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78857" y="714911"/>
            <a:ext cx="5907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 так же: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5787" y="1498132"/>
            <a:ext cx="4442454" cy="29755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4971" y="1085808"/>
            <a:ext cx="3933231" cy="36748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17486" y="4480148"/>
            <a:ext cx="2315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«Пожарный»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47429" y="4738085"/>
            <a:ext cx="1981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«Магазин»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081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6447">
        <p14:vortex dir="r"/>
      </p:transition>
    </mc:Choice>
    <mc:Fallback>
      <p:transition spd="slow" advTm="64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149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1178" y="955931"/>
            <a:ext cx="3596834" cy="23474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9190" y="955931"/>
            <a:ext cx="3563323" cy="2390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5557" y="3398044"/>
            <a:ext cx="1968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«Школа»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598" y="3500670"/>
            <a:ext cx="171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«Шофёр»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83806" y="3500669"/>
            <a:ext cx="3340210" cy="26394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24016" y="4746171"/>
            <a:ext cx="330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«Парикмахерская»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068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5702">
        <p14:vortex dir="r"/>
      </p:transition>
    </mc:Choice>
    <mc:Fallback>
      <p:transition spd="slow" advTm="57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5316" y="761926"/>
            <a:ext cx="4281713" cy="30469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22286" y="3939478"/>
            <a:ext cx="3018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«Строитель»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6286" y="761926"/>
            <a:ext cx="4441372" cy="3046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89371" y="3939478"/>
            <a:ext cx="2554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«Больница»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378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6335">
        <p14:vortex dir="r"/>
      </p:transition>
    </mc:Choice>
    <mc:Fallback>
      <p:transition spd="slow" advTm="63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95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4127" y="828220"/>
            <a:ext cx="4036787" cy="3235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6514" y="4063999"/>
            <a:ext cx="2830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«Семья»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3301" y="828220"/>
            <a:ext cx="4657270" cy="32357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3301" y="4180114"/>
            <a:ext cx="4657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«Путешествие на самолёте»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732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6083">
        <p14:vortex dir="r"/>
      </p:transition>
    </mc:Choice>
    <mc:Fallback>
      <p:transition spd="slow" advTm="60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95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0971" y="2409371"/>
            <a:ext cx="7387772" cy="3886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1770" y="798286"/>
            <a:ext cx="9492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</a:rPr>
              <a:t>В заключении необходимо напомнить вам, дорогие родители, что никакая, даже самая лучшая игрушка, не может заменить </a:t>
            </a:r>
          </a:p>
          <a:p>
            <a:pPr algn="ctr"/>
            <a:r>
              <a:rPr lang="ru-RU" sz="2400" b="1" i="1" dirty="0" smtClean="0">
                <a:solidFill>
                  <a:srgbClr val="92D050"/>
                </a:solidFill>
              </a:rPr>
              <a:t>живого общения с любимыми папой и мамой!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Играйте со своими детьми, ведь от этого вы только выиграете!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128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0814">
        <p14:vortex dir="r"/>
      </p:transition>
    </mc:Choice>
    <mc:Fallback>
      <p:transition spd="slow" advTm="108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7885" y="-435429"/>
            <a:ext cx="12192000" cy="69995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6287" y="319315"/>
            <a:ext cx="9303656" cy="416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2057" y="4818743"/>
            <a:ext cx="8766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Фантазируйте, играя с ребенком, и у Вас всё получится!</a:t>
            </a:r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30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6857">
        <p14:vortex dir="r"/>
      </p:transition>
    </mc:Choice>
    <mc:Fallback>
      <p:transition spd="slow" advTm="68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0457" y="972457"/>
            <a:ext cx="91730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cs typeface="Arabic Typesetting" panose="03020402040406030203" pitchFamily="66" charset="-78"/>
              </a:rPr>
              <a:t>В наше дни встала проблема: родители мало уделяют своим детям время, не учат их играть, общаться между собой.</a:t>
            </a:r>
            <a:br>
              <a:rPr lang="ru-RU" sz="2400" b="1" i="1" dirty="0">
                <a:solidFill>
                  <a:srgbClr val="0070C0"/>
                </a:solidFill>
                <a:cs typeface="Arabic Typesetting" panose="03020402040406030203" pitchFamily="66" charset="-78"/>
              </a:rPr>
            </a:br>
            <a:r>
              <a:rPr lang="ru-RU" sz="2400" b="1" i="1" dirty="0">
                <a:solidFill>
                  <a:srgbClr val="0070C0"/>
                </a:solidFill>
                <a:cs typeface="Arabic Typesetting" panose="03020402040406030203" pitchFamily="66" charset="-78"/>
              </a:rPr>
              <a:t>А ведь игра – это ведущая деятельность в дошкольном возрасте, она оказывает значительное влияние на развитие личности ребенка. Дети учатся полноценному общению друг с другом, впервые познают себя единым коллективом, сплачиваются и приобретают возможность проявить себя, свои лучшие качества личности. </a:t>
            </a:r>
            <a:endParaRPr lang="ru-RU" sz="2400" b="1" i="1" dirty="0" smtClean="0">
              <a:solidFill>
                <a:srgbClr val="0070C0"/>
              </a:solidFill>
              <a:cs typeface="Arabic Typesetting" panose="03020402040406030203" pitchFamily="66" charset="-78"/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  <a:cs typeface="Arabic Typesetting" panose="03020402040406030203" pitchFamily="66" charset="-78"/>
              </a:rPr>
              <a:t>Задумайтесь, уважаемые родители, с помощью чего можно определить мировосприятие ребенка, его отношения к родителям и близким, а также воспитывать  и обучать его?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cs typeface="Arabic Typesetting" panose="03020402040406030203" pitchFamily="66" charset="-78"/>
              </a:rPr>
              <a:t>Ответ один: сюжетно-ролевая игра </a:t>
            </a:r>
            <a:endParaRPr lang="ru-RU" sz="2400" b="1" i="1" dirty="0">
              <a:solidFill>
                <a:srgbClr val="FF0000"/>
              </a:solidFill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7580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6363">
        <p14:vortex dir="r"/>
      </p:transition>
    </mc:Choice>
    <mc:Fallback>
      <p:transition spd="slow" advTm="1636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4343" y="797510"/>
            <a:ext cx="94487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70C0"/>
                </a:solidFill>
              </a:rPr>
              <a:t>По сути, это большинство существующих игр с ребенком, ремонтируете игрушечную машину, лечите плюшевого мишку, кормите куклу – всё это сюжетно-ролевые игры.</a:t>
            </a:r>
          </a:p>
          <a:p>
            <a:pPr algn="just"/>
            <a:r>
              <a:rPr lang="ru-RU" sz="2800" b="1" i="1" dirty="0" smtClean="0">
                <a:solidFill>
                  <a:srgbClr val="0070C0"/>
                </a:solidFill>
              </a:rPr>
              <a:t>Для дошкольника они – необходимый и очень важный этап в развитии. Ребенок создает игру на основе эпизодов из жизни и собственной фантазии, поэтому в ней переплетаются реальность и вымысел. Ролевая игра, особенно если она разыгрывается несколькими детьми, полезна для социализации. В дошкольном возрасте у ребенка только одна возможность побыть взрослым – в ролевой игре.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9373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5990">
        <p14:vortex dir="r"/>
      </p:transition>
    </mc:Choice>
    <mc:Fallback>
      <p:transition spd="slow" advTm="159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514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9886" y="725714"/>
            <a:ext cx="4934856" cy="5457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2744" y="725714"/>
            <a:ext cx="471714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 smtClean="0">
                <a:solidFill>
                  <a:srgbClr val="0070C0"/>
                </a:solidFill>
              </a:rPr>
              <a:t>С помощью ролевой игры ребенок познает мир человеческих отношений и то, как он их познает, зависит от родителей в целом. И особенную роль играет в этом отец, способный стать полноценным участником игры, умеющий передавать свой житейский опыт и воспитывать нравственность в простой форме.</a:t>
            </a:r>
            <a:endParaRPr lang="ru-RU" sz="25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238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0891">
        <p14:vortex dir="r"/>
      </p:transition>
    </mc:Choice>
    <mc:Fallback>
      <p:transition spd="slow" advTm="108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9072" y="736958"/>
            <a:ext cx="4366985" cy="36285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6057" y="700314"/>
            <a:ext cx="525417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Какие сюжетно-ролевые игры можно организовать дома?</a:t>
            </a:r>
          </a:p>
          <a:p>
            <a:pPr algn="just"/>
            <a:r>
              <a:rPr lang="ru-RU" sz="2000" b="1" i="1" dirty="0" smtClean="0">
                <a:solidFill>
                  <a:srgbClr val="0070C0"/>
                </a:solidFill>
              </a:rPr>
              <a:t>От творческого потенциала родителей будет зависеть разнообразие игр в семье:  кто-то станет капитаном и поведет свой корабль в открытое море, кто-то станет учителем и примется учить игрушки, а кто-то поиграет с ребенком в магазин, библиотеку.</a:t>
            </a:r>
          </a:p>
          <a:p>
            <a:endParaRPr lang="ru-RU" b="1" i="1" dirty="0" smtClean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9073" y="4542970"/>
            <a:ext cx="92582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</a:rPr>
              <a:t>Таким </a:t>
            </a:r>
            <a:r>
              <a:rPr lang="ru-RU" sz="2400" b="1" i="1" dirty="0">
                <a:solidFill>
                  <a:srgbClr val="0070C0"/>
                </a:solidFill>
              </a:rPr>
              <a:t>образом, родители познакомят детей с миром ситуаций, встречающихся в повседневной жизни, разовьют воображение ребенка, а также у детей появятся возможность примерить на себя роль взрослого.</a:t>
            </a:r>
          </a:p>
        </p:txBody>
      </p:sp>
    </p:spTree>
    <p:extLst>
      <p:ext uri="{BB962C8B-B14F-4D97-AF65-F5344CB8AC3E}">
        <p14:creationId xmlns:p14="http://schemas.microsoft.com/office/powerpoint/2010/main" xmlns="" val="3379031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1370">
        <p14:vortex dir="r"/>
      </p:transition>
    </mc:Choice>
    <mc:Fallback>
      <p:transition spd="slow" advTm="113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15046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9656" y="2440010"/>
            <a:ext cx="5660571" cy="3743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0801" y="499221"/>
            <a:ext cx="94342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Сколько времени нужно уделять игре</a:t>
            </a:r>
            <a:r>
              <a:rPr lang="ru-RU" sz="3200" dirty="0" smtClean="0">
                <a:solidFill>
                  <a:srgbClr val="FF0000"/>
                </a:solidFill>
              </a:rPr>
              <a:t>?</a:t>
            </a:r>
          </a:p>
          <a:p>
            <a:pPr algn="just"/>
            <a:r>
              <a:rPr lang="ru-RU" sz="2800" b="1" i="1" dirty="0" smtClean="0">
                <a:solidFill>
                  <a:srgbClr val="0070C0"/>
                </a:solidFill>
              </a:rPr>
              <a:t>Каждый ребенок индивидуален, поэтому не существует готовых положений о том, сколько, в какое время, до или после еды играть с ребенком.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6286" y="2440009"/>
            <a:ext cx="393337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b="1" i="1" dirty="0" smtClean="0">
                <a:solidFill>
                  <a:srgbClr val="0070C0"/>
                </a:solidFill>
              </a:rPr>
              <a:t>Однако</a:t>
            </a:r>
            <a:r>
              <a:rPr lang="ru-RU" sz="2500" b="1" i="1" dirty="0">
                <a:solidFill>
                  <a:srgbClr val="0070C0"/>
                </a:solidFill>
              </a:rPr>
              <a:t>, как правило, любой родитель способен понять, в какой момент ребенок переиграл, а когда не доиграл и, исходя из этого, уже делать вывод: стоит изменять ситуацию, или </a:t>
            </a:r>
            <a:r>
              <a:rPr lang="ru-RU" sz="2500" b="1" i="1" dirty="0" smtClean="0">
                <a:solidFill>
                  <a:srgbClr val="0070C0"/>
                </a:solidFill>
              </a:rPr>
              <a:t>нет.</a:t>
            </a:r>
            <a:endParaRPr lang="ru-RU" sz="25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940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0495">
        <p14:vortex dir="r"/>
      </p:transition>
    </mc:Choice>
    <mc:Fallback>
      <p:transition spd="slow" advTm="104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2752" y="723331"/>
            <a:ext cx="5431808" cy="5431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7480" y="723331"/>
            <a:ext cx="413527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Правила, действующие при организации игр.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Самое очевидное влияние взрослого на сюжетно-ролевую игру это её старт, когда родитель имеет возможность показать как и во что можно играть. Для того, чтобы правильно организовать игру надо помнить три простых правила.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Игра не должна строиться на принуждении, это свободное проявление воли ребенка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Игра – это творческий процесс, не стоит загонять ребенка в какие бы то ни было жесткие рамки.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Старайтесь, что бы игра менялась и имела свое развитие, но при этом не стоит чрезмерно бояться повторов.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62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1083">
        <p14:vortex dir="r"/>
      </p:transition>
    </mc:Choice>
    <mc:Fallback>
      <p:transition spd="slow" advTm="110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3647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8644" y="3466530"/>
            <a:ext cx="4932031" cy="2659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9367" y="805218"/>
            <a:ext cx="9348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Сюжетно-ролевые игры, в которые можно играть дома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8644" y="1146412"/>
            <a:ext cx="493203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1BD767"/>
                </a:solidFill>
              </a:rPr>
              <a:t>«Приглашаем к столу»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>
                <a:solidFill>
                  <a:srgbClr val="0070C0"/>
                </a:solidFill>
              </a:rPr>
              <a:t> Ребенок запомнит названия предметов мебели, посуды; освоит понятия «справа» «слева». Малыш почувствует себя самостоятельным, поймет, как должен вести себя хозяин и как нужно вести себя в гостях. Будет учиться быть внимательным к окружающим людям.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0675" y="1328437"/>
            <a:ext cx="4612943" cy="23018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50675" y="3630304"/>
            <a:ext cx="46129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1BD767"/>
                </a:solidFill>
              </a:rPr>
              <a:t>«Маленький помощник»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/>
              <a:t> </a:t>
            </a:r>
            <a:r>
              <a:rPr lang="ru-RU" dirty="0">
                <a:solidFill>
                  <a:srgbClr val="0070C0"/>
                </a:solidFill>
              </a:rPr>
              <a:t>У</a:t>
            </a:r>
            <a:r>
              <a:rPr lang="ru-RU" dirty="0" smtClean="0">
                <a:solidFill>
                  <a:srgbClr val="0070C0"/>
                </a:solidFill>
              </a:rPr>
              <a:t>чить ребенка разыгрывать ситуации из жизни: стираем, гладим, варим суп и т.д. </a:t>
            </a:r>
            <a:r>
              <a:rPr lang="ru-RU" dirty="0">
                <a:solidFill>
                  <a:srgbClr val="0070C0"/>
                </a:solidFill>
              </a:rPr>
              <a:t>Н</a:t>
            </a:r>
            <a:r>
              <a:rPr lang="ru-RU" dirty="0" smtClean="0">
                <a:solidFill>
                  <a:srgbClr val="0070C0"/>
                </a:solidFill>
              </a:rPr>
              <a:t>аучить малыша выполнять ту или иную домашнюю работу, показывать, что это не только необходимо, но и интересно, ведь к каждой работе можно подходить весело и с фантазией.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266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1366">
        <p14:vortex dir="r"/>
      </p:transition>
    </mc:Choice>
    <mc:Fallback>
      <p:transition spd="slow" advTm="113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61538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6630" y="3415352"/>
            <a:ext cx="4916749" cy="26683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6631" y="682139"/>
            <a:ext cx="49167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1BD767"/>
                </a:solidFill>
              </a:rPr>
              <a:t>«Одеваемся на прогулку»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</a:rPr>
              <a:t>Цель: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Сначала научить понимать общие понятия – «одежда», «обувь», правильно называть вещи. Затем- освоение навыков одевания. Ведь это очень сложно: понять, где перед, а </a:t>
            </a:r>
            <a:r>
              <a:rPr lang="ru-RU" dirty="0" smtClean="0">
                <a:solidFill>
                  <a:srgbClr val="0070C0"/>
                </a:solidFill>
              </a:rPr>
              <a:t>где зад</a:t>
            </a:r>
            <a:r>
              <a:rPr lang="ru-RU" dirty="0">
                <a:solidFill>
                  <a:srgbClr val="0070C0"/>
                </a:solidFill>
              </a:rPr>
              <a:t>, где лицо, а где изнанка, как застегнуть-расстегнуть пуговки или молнию, что означает «зашнуровать, завязать, повесить на крючок»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3379" y="682139"/>
            <a:ext cx="4667533" cy="27332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3379" y="3415352"/>
            <a:ext cx="46675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1BD767"/>
                </a:solidFill>
              </a:rPr>
              <a:t>«Купание куклы»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Цель: </a:t>
            </a:r>
            <a:r>
              <a:rPr lang="ru-RU" sz="2000" dirty="0" smtClean="0">
                <a:solidFill>
                  <a:srgbClr val="0070C0"/>
                </a:solidFill>
              </a:rPr>
              <a:t>Дать малышу возможность проявить о ком то заботу. Ребенок так же легко выучит названия разных туалетных принадлежностей. Учить последовательно воссоздать цепочку действий купания куклы.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250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0737">
        <p14:vortex dir="r"/>
      </p:transition>
    </mc:Choice>
    <mc:Fallback>
      <p:transition spd="slow" advTm="107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722</Words>
  <Application>Microsoft Office PowerPoint</Application>
  <PresentationFormat>Произвольный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komfort</dc:creator>
  <cp:lastModifiedBy>МБДОУ ДС25</cp:lastModifiedBy>
  <cp:revision>37</cp:revision>
  <dcterms:created xsi:type="dcterms:W3CDTF">2017-11-16T03:16:44Z</dcterms:created>
  <dcterms:modified xsi:type="dcterms:W3CDTF">2023-01-17T13:04:00Z</dcterms:modified>
</cp:coreProperties>
</file>