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8" r:id="rId12"/>
    <p:sldId id="267" r:id="rId13"/>
    <p:sldId id="271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76CDF-ACE4-40EF-8D73-6BCDE14473CB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9AF3-F093-4C08-BC72-F29F9226C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9B50C-04FB-4E1A-90B8-E00EA6F9B0F0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253B0-FAD0-4ACD-A4D0-BD8D1FFA9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1A0DE-ABD5-46DB-9516-67502BF4CBA4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AC142-380D-4487-B720-5E112DF48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74B5D-CCF5-4EB6-A0A7-E54FC4D23657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5F277-8539-4246-8E12-8AB077117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27A2D-782B-422B-9EA5-19F418B12625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22D00-F970-4609-93BB-C9575E7AF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F71E3-F74C-46DD-A7CB-C43D776BF931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19EEA-8CB1-4F78-B7BB-DB0787C0F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49056-3C29-4221-B9DC-9A36C17463F6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925B8-0D9A-400A-8346-B82280CDB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87C9A-2A2F-4F47-9F0F-0E499CB407E7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27026-B232-4410-AB8B-A60FFBF0D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CB058-2E20-43CE-A319-DD299C067DF3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A7278-72AB-46B6-8A5A-EFEAAEE99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EFDE6-53D1-4E60-A55A-9AEE742A2DA4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318A1-5F95-475B-BEAA-4128E447C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6F098-F14E-4007-B670-41439B3EF54F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A5173-9153-421E-B14E-F48B506B4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A685A3-0670-458A-87D9-993421525C18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62C9AD-7055-4C49-9F0B-2CDA39164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971601" y="2500313"/>
            <a:ext cx="6408711" cy="335756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Педагогическое наблюдение – как ключ к индивидуальному развитию дошкольника.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</a:t>
            </a:r>
            <a:r>
              <a:rPr lang="ru-RU" sz="1400" dirty="0" smtClean="0">
                <a:ln w="11430"/>
              </a:rPr>
              <a:t>Подготовила</a:t>
            </a:r>
            <a:r>
              <a:rPr lang="ru-RU" sz="1400" dirty="0" smtClean="0">
                <a:ln w="11430"/>
              </a:rPr>
              <a:t>: воспитатель </a:t>
            </a:r>
            <a:r>
              <a:rPr lang="ru-RU" sz="1400" dirty="0" smtClean="0">
                <a:ln w="11430"/>
              </a:rPr>
              <a:t> Дударева Татьяна Васильевна</a:t>
            </a:r>
            <a:endParaRPr lang="ru-RU" sz="36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714412" y="285728"/>
            <a:ext cx="6400800" cy="14287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Муниципальное бюджетное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дошкольное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образовательное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учреждение № 7 г. Находка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16016" y="-243408"/>
            <a:ext cx="2736304" cy="43204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28850" y="2643758"/>
            <a:ext cx="2434580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66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                            </a:t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                           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Наблюдение является основой для оценки</a:t>
            </a:r>
            <a:br>
              <a:rPr lang="ru-RU" sz="24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ситуации в развитии ребёнка, которая должна:</a:t>
            </a:r>
            <a:br>
              <a:rPr lang="ru-RU" sz="24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536504"/>
          </a:xfrm>
        </p:spPr>
        <p:txBody>
          <a:bodyPr/>
          <a:lstStyle/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- </a:t>
            </a:r>
            <a:r>
              <a:rPr lang="ru-RU" sz="1800" dirty="0"/>
              <a:t>Сосредотачиваться преимущественно на выявлении сильных сторон каждого ребёнка, а не его неудачах. Способствовать успеху детей и оптимизировать процесс развития.</a:t>
            </a:r>
          </a:p>
          <a:p>
            <a:pPr marL="0" indent="0">
              <a:buNone/>
            </a:pPr>
            <a:r>
              <a:rPr lang="ru-RU" sz="1800" dirty="0"/>
              <a:t>- Подчёркивать важность позитивной динамики в развитии.</a:t>
            </a:r>
          </a:p>
          <a:p>
            <a:pPr marL="0" indent="0">
              <a:buNone/>
            </a:pPr>
            <a:r>
              <a:rPr lang="ru-RU" sz="1800" dirty="0"/>
              <a:t>- Быть постоянным компонентом процесса </a:t>
            </a:r>
            <a:r>
              <a:rPr lang="ru-RU" sz="1800" dirty="0" smtClean="0"/>
              <a:t>развития, </a:t>
            </a:r>
            <a:r>
              <a:rPr lang="ru-RU" sz="1800" dirty="0"/>
              <a:t>являться источником информации, подсказкой, </a:t>
            </a:r>
            <a:r>
              <a:rPr lang="ru-RU" sz="1800" dirty="0" smtClean="0"/>
              <a:t>что </a:t>
            </a:r>
            <a:r>
              <a:rPr lang="ru-RU" sz="1800" dirty="0"/>
              <a:t>и как </a:t>
            </a:r>
            <a:r>
              <a:rPr lang="ru-RU" sz="1800" dirty="0" smtClean="0"/>
              <a:t>развивать.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- Быть мгновенной, сосредоточенной на всех областях развития (социально-эмоциональной, физической, познавательно-речевой, художественно-эстетической).</a:t>
            </a:r>
          </a:p>
          <a:p>
            <a:pPr marL="0" indent="0">
              <a:buNone/>
            </a:pPr>
            <a:r>
              <a:rPr lang="ru-RU" sz="1800" dirty="0"/>
              <a:t>- Включать активный обмен мнениями между всеми членами команды (педагогами, родителями, а по возможности и, и детьми.</a:t>
            </a:r>
          </a:p>
          <a:p>
            <a:pPr marL="0" indent="0">
              <a:buNone/>
            </a:pPr>
            <a:r>
              <a:rPr lang="ru-RU" sz="1800" dirty="0"/>
              <a:t>- Быть абсолютно понятной родителям.</a:t>
            </a:r>
          </a:p>
          <a:p>
            <a:pPr marL="0" indent="0">
              <a:buNone/>
            </a:pPr>
            <a:r>
              <a:rPr lang="ru-RU" sz="1800" dirty="0"/>
              <a:t>- Своевременно выявлять действительные потребности детей, которым необходима дополнительная помощь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356021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Дневник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наблюдений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81214" y="991195"/>
            <a:ext cx="2028825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92251" y="3315064"/>
            <a:ext cx="2124075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616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Дневник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27674" y="405501"/>
            <a:ext cx="2902048" cy="603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4030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99176" cy="4525963"/>
          </a:xfrm>
        </p:spPr>
        <p:txBody>
          <a:bodyPr/>
          <a:lstStyle/>
          <a:p>
            <a:pPr algn="just"/>
            <a:r>
              <a:rPr lang="ru-RU" sz="1800" dirty="0"/>
              <a:t>Дневник </a:t>
            </a:r>
            <a:r>
              <a:rPr lang="ru-RU" sz="1800" dirty="0" smtClean="0"/>
              <a:t>принесет </a:t>
            </a:r>
            <a:r>
              <a:rPr lang="ru-RU" sz="1800" dirty="0"/>
              <a:t>пользу лишь в том случае, если намеченная в нем (в выводах) индивидуальная работа, направленная на решение определенных воспитательных задач, вносится затем в общий план </a:t>
            </a:r>
            <a:r>
              <a:rPr lang="ru-RU" sz="1800" dirty="0" smtClean="0"/>
              <a:t>работы. </a:t>
            </a:r>
            <a:r>
              <a:rPr lang="ru-RU" sz="1800" dirty="0"/>
              <a:t>В плане же воспитатель намечает, когда именно он будет проводить </a:t>
            </a:r>
            <a:r>
              <a:rPr lang="ru-RU" sz="1800" dirty="0" smtClean="0"/>
              <a:t>эту индивидуальную работу.</a:t>
            </a:r>
            <a:endParaRPr lang="ru-RU" sz="1800" dirty="0"/>
          </a:p>
          <a:p>
            <a:pPr algn="just"/>
            <a:endParaRPr lang="ru-RU" sz="1800" dirty="0"/>
          </a:p>
          <a:p>
            <a:pPr algn="just"/>
            <a:r>
              <a:rPr lang="ru-RU" sz="1800" dirty="0"/>
              <a:t>В дневнике должны найти отражение и результаты наблюдений за детьми в повседневной жизни. Хотя при наблюдениях воспитатель обычно ставит перед собой какую-нибудь одну основную задачу, записи же всегда будут отражать самые разнообразные проявления ребенка и встающие в связи с этим другие воспитательные задачи.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51360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136904" cy="428133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Практика </a:t>
            </a:r>
            <a:r>
              <a:rPr lang="ru-RU" dirty="0"/>
              <a:t>дошкольного воспитания убеждает нас в том, что дневник наблюдений не только помогает установлению причин того или иного поведения ребенка, но и является своеобразным обобщением опыта работы каждого воспитателя. В руках исследователя дневник вдумчивого мастера-воспитателя — прекрасный материал для анализа.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556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endParaRPr lang="ru-RU" sz="40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ru-RU" sz="40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СПАСИБО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27669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наблюдение?</a:t>
            </a:r>
            <a:b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Наблюдение</a:t>
            </a:r>
            <a:r>
              <a:rPr lang="ru-RU" sz="2400" dirty="0"/>
              <a:t> –это целенаправленное, преднамеренное, специальным образом организованное и фиксированное восприятие исследуемого объекта, обусловленное задачей наблюдателя и не требующее от него «вмешательства» путем специально созданных условий.</a:t>
            </a:r>
          </a:p>
          <a:p>
            <a:r>
              <a:rPr lang="ru-RU" sz="2400" b="1" dirty="0"/>
              <a:t>Наблюдение</a:t>
            </a:r>
            <a:r>
              <a:rPr lang="ru-RU" sz="2400" dirty="0"/>
              <a:t>- это метод сбора данных с целью последующего анализа.</a:t>
            </a:r>
          </a:p>
          <a:p>
            <a:r>
              <a:rPr lang="ru-RU" sz="2400" b="1" dirty="0"/>
              <a:t>Наблюдение</a:t>
            </a:r>
            <a:r>
              <a:rPr lang="ru-RU" sz="2400" dirty="0"/>
              <a:t>- это ведущий метод проведения мониторинга в детском саду.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500313" y="274638"/>
            <a:ext cx="6186487" cy="1143000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педагога при наблюдении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1740301" cy="82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378" y="2420888"/>
            <a:ext cx="1617575" cy="94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166" y="3684813"/>
            <a:ext cx="1685459" cy="824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869161"/>
            <a:ext cx="2108909" cy="97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077" y="4509120"/>
            <a:ext cx="969963" cy="106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203" y="3405548"/>
            <a:ext cx="969963" cy="1043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666" y="2204864"/>
            <a:ext cx="870712" cy="86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91" y="3405548"/>
            <a:ext cx="2172550" cy="2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Для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чего же мы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наблюдаем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детьми?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1.Для получения информации.</a:t>
            </a:r>
          </a:p>
          <a:p>
            <a:pPr marL="0" indent="0">
              <a:buNone/>
            </a:pPr>
            <a:r>
              <a:rPr lang="ru-RU" sz="2400" dirty="0" smtClean="0"/>
              <a:t>2.Лучше понять, что происходит с ребенком.</a:t>
            </a:r>
          </a:p>
          <a:p>
            <a:pPr marL="0" indent="0">
              <a:buNone/>
            </a:pPr>
            <a:r>
              <a:rPr lang="ru-RU" sz="2400" dirty="0" smtClean="0"/>
              <a:t>3.Определить моменты, вызывающие озабоченность.</a:t>
            </a:r>
          </a:p>
          <a:p>
            <a:pPr marL="0" indent="0">
              <a:buNone/>
            </a:pPr>
            <a:r>
              <a:rPr lang="ru-RU" sz="2400" dirty="0" smtClean="0"/>
              <a:t>4.Выбрать правильные педагогические стратегии.</a:t>
            </a:r>
          </a:p>
          <a:p>
            <a:pPr marL="0" indent="0">
              <a:buNone/>
            </a:pPr>
            <a:r>
              <a:rPr lang="ru-RU" sz="2400" dirty="0" smtClean="0"/>
              <a:t>5.Найти способы решения проблемных ситуаций.</a:t>
            </a:r>
          </a:p>
          <a:p>
            <a:pPr marL="0" indent="0">
              <a:buNone/>
            </a:pPr>
            <a:r>
              <a:rPr lang="ru-RU" sz="2400" dirty="0" smtClean="0"/>
              <a:t>6.Внести изменения в развивающую среду</a:t>
            </a:r>
          </a:p>
          <a:p>
            <a:pPr marL="0" indent="0">
              <a:buNone/>
            </a:pPr>
            <a:r>
              <a:rPr lang="ru-RU" sz="2400" dirty="0" smtClean="0"/>
              <a:t>7.Внести изменения в план работы.</a:t>
            </a:r>
          </a:p>
          <a:p>
            <a:pPr marL="0" indent="0">
              <a:buNone/>
            </a:pPr>
            <a:r>
              <a:rPr lang="ru-RU" sz="2400" dirty="0" smtClean="0"/>
              <a:t>8.Увидеть изменения в развитии детей.</a:t>
            </a:r>
          </a:p>
          <a:p>
            <a:pPr marL="0" indent="0">
              <a:buNone/>
            </a:pPr>
            <a:r>
              <a:rPr lang="ru-RU" sz="2400" dirty="0" smtClean="0"/>
              <a:t>9.Получить обратную связь 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354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 </a:t>
            </a:r>
            <a:r>
              <a:rPr lang="ru-RU" sz="3600" dirty="0" smtClean="0"/>
              <a:t>                 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Преимущества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метода </a:t>
            </a:r>
            <a:b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наблюдения</a:t>
            </a:r>
            <a:b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Наблюдение позволяет непосредственно охватить и зафиксировать конкретную картину проявлений развития, предоставляет  много живых, интересных фактов, отражающих особенности и качества каждого ребенка</a:t>
            </a:r>
          </a:p>
          <a:p>
            <a:r>
              <a:rPr lang="ru-RU" sz="2000" dirty="0" smtClean="0"/>
              <a:t>Наблюдение </a:t>
            </a:r>
            <a:r>
              <a:rPr lang="ru-RU" sz="2000" dirty="0"/>
              <a:t>позволяет одновременно охватить поведение нескольких детей по отношению друг к другу или к определенным задачам, предметам и т.д.</a:t>
            </a:r>
          </a:p>
          <a:p>
            <a:r>
              <a:rPr lang="ru-RU" sz="2000" dirty="0"/>
              <a:t>Наблюдение позволяет произвести исследование независимо от готовности наблюдаемых субъектов.</a:t>
            </a:r>
          </a:p>
          <a:p>
            <a:r>
              <a:rPr lang="ru-RU" sz="2000" dirty="0"/>
              <a:t>Оперативность получения информации.</a:t>
            </a:r>
          </a:p>
          <a:p>
            <a:r>
              <a:rPr lang="ru-RU" sz="2000" dirty="0"/>
              <a:t>Относительная дешевизна метода.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229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Недостатки метода</a:t>
            </a:r>
            <a:b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наблюдения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На </a:t>
            </a:r>
            <a:r>
              <a:rPr lang="ru-RU" sz="2800" dirty="0"/>
              <a:t>результаты наблюдений могут повлиять:</a:t>
            </a:r>
          </a:p>
          <a:p>
            <a:r>
              <a:rPr lang="ru-RU" sz="2800" dirty="0" smtClean="0"/>
              <a:t>Настроение </a:t>
            </a:r>
            <a:r>
              <a:rPr lang="ru-RU" sz="2800" dirty="0"/>
              <a:t>наблюдателя</a:t>
            </a:r>
            <a:r>
              <a:rPr lang="ru-RU" sz="2800" dirty="0" smtClean="0"/>
              <a:t>;</a:t>
            </a:r>
            <a:endParaRPr lang="ru-RU" sz="2800" dirty="0"/>
          </a:p>
          <a:p>
            <a:r>
              <a:rPr lang="ru-RU" sz="2800" dirty="0" smtClean="0"/>
              <a:t>Его </a:t>
            </a:r>
            <a:r>
              <a:rPr lang="ru-RU" sz="2800" dirty="0"/>
              <a:t>предубеждение (искажение восприятия тем больше, чем сильнее наблюдатель стремится подтвердить свою гипотезу</a:t>
            </a:r>
            <a:r>
              <a:rPr lang="ru-RU" sz="2800" dirty="0" smtClean="0"/>
              <a:t>);</a:t>
            </a:r>
            <a:endParaRPr lang="ru-RU" sz="2800" dirty="0"/>
          </a:p>
          <a:p>
            <a:r>
              <a:rPr lang="ru-RU" sz="2800" dirty="0"/>
              <a:t>Его усталость(в результате чего наблюдатель перестает замечать важные изменения, делает ошибки при записях</a:t>
            </a:r>
            <a:r>
              <a:rPr lang="ru-RU" sz="2800" dirty="0" smtClean="0"/>
              <a:t>);</a:t>
            </a:r>
            <a:endParaRPr lang="ru-RU" sz="2800" dirty="0"/>
          </a:p>
          <a:p>
            <a:r>
              <a:rPr lang="ru-RU" sz="2800" dirty="0"/>
              <a:t>Адаптивность наблюдателя к </a:t>
            </a:r>
            <a:r>
              <a:rPr lang="ru-RU" sz="2800" dirty="0" smtClean="0"/>
              <a:t>происходящему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359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Формы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записи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педагогических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Регистрация эпизодов. </a:t>
            </a:r>
            <a:endParaRPr lang="ru-RU" dirty="0"/>
          </a:p>
          <a:p>
            <a:r>
              <a:rPr lang="ru-RU" dirty="0" smtClean="0"/>
              <a:t>Повествовательные или дневниковые заметки</a:t>
            </a:r>
          </a:p>
          <a:p>
            <a:r>
              <a:rPr lang="ru-RU" dirty="0" smtClean="0"/>
              <a:t>Карта наблюдений 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45024"/>
            <a:ext cx="177482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302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ведения </a:t>
            </a:r>
            <a:b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наблюдения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288032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60948"/>
            <a:ext cx="4032448" cy="328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833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/>
          <a:lstStyle/>
          <a:p>
            <a:r>
              <a:rPr lang="ru-RU" sz="2000" dirty="0" smtClean="0"/>
              <a:t>                       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проведении наблюдения за детьми </a:t>
            </a:r>
            <a:b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не нужно организовывать какие-то</a:t>
            </a:r>
            <a:b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специальные ситуации наблюдения.</a:t>
            </a:r>
            <a:b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3528392" cy="26462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628800"/>
            <a:ext cx="2376264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41417"/>
      </p:ext>
    </p:extLst>
  </p:cSld>
  <p:clrMapOvr>
    <a:masterClrMapping/>
  </p:clrMapOvr>
</p:sld>
</file>

<file path=ppt/theme/theme1.xml><?xml version="1.0" encoding="utf-8"?>
<a:theme xmlns:a="http://schemas.openxmlformats.org/drawingml/2006/main" name="кленовые листь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кленовые листья</Template>
  <TotalTime>452</TotalTime>
  <Words>505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кленовые листья</vt:lpstr>
      <vt:lpstr> Педагогическое наблюдение – как ключ к индивидуальному развитию дошкольника.               Подготовила: воспитатель  Дударева Татьяна Васильевна</vt:lpstr>
      <vt:lpstr>                          Что такое наблюдение? </vt:lpstr>
      <vt:lpstr> Действия педагога при наблюдении </vt:lpstr>
      <vt:lpstr>              Для чего же мы               наблюдаем за детьми?</vt:lpstr>
      <vt:lpstr>                    Преимущества метода               наблюдения </vt:lpstr>
      <vt:lpstr>            Недостатки метода          наблюдения </vt:lpstr>
      <vt:lpstr>           Формы записи                педагогических наблюдений</vt:lpstr>
      <vt:lpstr>Средства ведения  наблюдения</vt:lpstr>
      <vt:lpstr>                        При проведении наблюдения за детьми                    не нужно организовывать какие-то                     специальные ситуации наблюдения. </vt:lpstr>
      <vt:lpstr>Презентация PowerPoint</vt:lpstr>
      <vt:lpstr>                                                            Наблюдение является основой для оценки                                 ситуации в развитии ребёнка, которая должна: </vt:lpstr>
      <vt:lpstr>          Дневник наблюдений</vt:lpstr>
      <vt:lpstr>          Дневник наблюдений</vt:lpstr>
      <vt:lpstr>Презентация PowerPoint</vt:lpstr>
      <vt:lpstr>Вывод: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luch</dc:creator>
  <cp:lastModifiedBy>Учетная запись Майкрософт</cp:lastModifiedBy>
  <cp:revision>19</cp:revision>
  <dcterms:created xsi:type="dcterms:W3CDTF">2020-10-18T22:40:13Z</dcterms:created>
  <dcterms:modified xsi:type="dcterms:W3CDTF">2023-01-17T06:36:12Z</dcterms:modified>
</cp:coreProperties>
</file>