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2" r:id="rId16"/>
    <p:sldId id="275" r:id="rId17"/>
    <p:sldId id="274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17" autoAdjust="0"/>
  </p:normalViewPr>
  <p:slideViewPr>
    <p:cSldViewPr>
      <p:cViewPr varScale="1">
        <p:scale>
          <a:sx n="112" d="100"/>
          <a:sy n="112" d="100"/>
        </p:scale>
        <p:origin x="158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F7AFD-5CF4-436B-ACFC-F67AE3940212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44167-FB1D-48EE-8E4F-E1BBB8778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84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44167-FB1D-48EE-8E4F-E1BBB87789A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"/>
          <a:stretch/>
        </p:blipFill>
        <p:spPr bwMode="auto">
          <a:xfrm>
            <a:off x="2235901" y="2963267"/>
            <a:ext cx="4424331" cy="348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6084168" y="397689"/>
            <a:ext cx="2680722" cy="2455247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940152" y="254679"/>
            <a:ext cx="2985182" cy="2742273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98771"/>
            <a:ext cx="5352264" cy="2750471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ШЛЯП»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ЭДВАРДА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spc="-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620688"/>
            <a:ext cx="2664296" cy="2376264"/>
          </a:xfrm>
        </p:spPr>
        <p:txBody>
          <a:bodyPr>
            <a:normAutofit/>
          </a:bodyPr>
          <a:lstStyle/>
          <a:p>
            <a:pPr lvl="0" algn="r"/>
            <a:r>
              <a:rPr lang="ru-RU" sz="2400" b="1" i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Вяткина О. Н.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 «Родничок»</a:t>
            </a:r>
          </a:p>
        </p:txBody>
      </p:sp>
    </p:spTree>
    <p:extLst>
      <p:ext uri="{BB962C8B-B14F-4D97-AF65-F5344CB8AC3E}">
        <p14:creationId xmlns:p14="http://schemas.microsoft.com/office/powerpoint/2010/main" val="99054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5415" y="365842"/>
            <a:ext cx="507194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Красная шляпа: чувства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666666"/>
                </a:solidFill>
                <a:ea typeface="Times New Roman" panose="02020603050405020304" pitchFamily="18" charset="0"/>
              </a:rPr>
              <a:t>В режиме красной шляпы у участников  появляется возможность высказать свои чувства и интуитивные догадки относительно рассматриваемого вопроса, не вдаваясь в объяснения о том, почему это так, кто виноват и что делать. </a:t>
            </a:r>
            <a:endParaRPr lang="ru-RU" sz="2000" dirty="0" smtClean="0">
              <a:solidFill>
                <a:srgbClr val="666666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Красная </a:t>
            </a:r>
            <a:r>
              <a:rPr lang="ru-RU" sz="2000" dirty="0">
                <a:solidFill>
                  <a:srgbClr val="666666"/>
                </a:solidFill>
                <a:ea typeface="Times New Roman" panose="02020603050405020304" pitchFamily="18" charset="0"/>
              </a:rPr>
              <a:t>шляпа дает возможность человеку увидеть событие, явление, проблему в ярких эмоциональных красках. Тем самым создаются условия для регулирования </a:t>
            </a:r>
            <a:r>
              <a:rPr lang="ru-RU" sz="2000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эмоций, </a:t>
            </a:r>
            <a:r>
              <a:rPr lang="ru-RU" sz="2000" dirty="0">
                <a:solidFill>
                  <a:srgbClr val="666666"/>
                </a:solidFill>
                <a:ea typeface="Times New Roman" panose="02020603050405020304" pitchFamily="18" charset="0"/>
              </a:rPr>
              <a:t>благодаря чему они больше не будут мешать работе. </a:t>
            </a:r>
            <a:endParaRPr lang="ru-RU" sz="2000" dirty="0" smtClean="0">
              <a:solidFill>
                <a:srgbClr val="666666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Какие </a:t>
            </a:r>
            <a:r>
              <a:rPr lang="ru-RU" sz="2000" b="1" dirty="0">
                <a:solidFill>
                  <a:srgbClr val="666666"/>
                </a:solidFill>
                <a:ea typeface="Times New Roman" panose="02020603050405020304" pitchFamily="18" charset="0"/>
              </a:rPr>
              <a:t>у меня по этому поводу возникают чувства?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296" y="3569422"/>
            <a:ext cx="3729200" cy="27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8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7667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u="sng" dirty="0">
                <a:solidFill>
                  <a:srgbClr val="666666"/>
                </a:solidFill>
                <a:ea typeface="Times New Roman" panose="02020603050405020304" pitchFamily="18" charset="0"/>
              </a:rPr>
              <a:t>Черная шляпа: критика</a:t>
            </a: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666666"/>
                </a:solidFill>
                <a:ea typeface="Times New Roman" panose="02020603050405020304" pitchFamily="18" charset="0"/>
              </a:rPr>
              <a:t>Черная шляпа позволяет дать волю критическим оценками, опасениям и осторожности. Она защищает нас от безрассудных и непродуманных действий, указывает на возможные риски. Черная шляпа помогает человеку увидеть все негативные стороны события, явления, проблемы, она позволяет оценить риски. </a:t>
            </a:r>
            <a:endParaRPr lang="ru-RU" dirty="0" smtClean="0">
              <a:solidFill>
                <a:srgbClr val="666666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Правда </a:t>
            </a:r>
            <a:r>
              <a:rPr lang="ru-RU" b="1" dirty="0">
                <a:solidFill>
                  <a:srgbClr val="666666"/>
                </a:solidFill>
                <a:ea typeface="Times New Roman" panose="02020603050405020304" pitchFamily="18" charset="0"/>
              </a:rPr>
              <a:t>ли это? Сработает ли это? В чем недостатки? Что здесь неправильно?</a:t>
            </a: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752" y="3429000"/>
            <a:ext cx="3897808" cy="292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31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52182" y="476672"/>
            <a:ext cx="46753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u="sng" dirty="0">
                <a:solidFill>
                  <a:srgbClr val="FF9900"/>
                </a:solidFill>
                <a:ea typeface="Times New Roman" panose="02020603050405020304" pitchFamily="18" charset="0"/>
              </a:rPr>
              <a:t>Желтая шляпа: логический позитив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666666"/>
                </a:solidFill>
                <a:ea typeface="Times New Roman" panose="02020603050405020304" pitchFamily="18" charset="0"/>
              </a:rPr>
              <a:t>Желтая шляпа требует от нас переключить свое внимание на поиск достоинств, преимуществ и позитивных сторон рассматриваемой идеи. Желтая шляпа помогает раскрыть ресурсы, положительные </a:t>
            </a:r>
            <a:r>
              <a:rPr lang="ru-RU" sz="2000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стороны </a:t>
            </a:r>
            <a:r>
              <a:rPr lang="ru-RU" sz="2000" dirty="0">
                <a:solidFill>
                  <a:srgbClr val="666666"/>
                </a:solidFill>
                <a:ea typeface="Times New Roman" panose="02020603050405020304" pitchFamily="18" charset="0"/>
              </a:rPr>
              <a:t>ситуации; увидеть «плюсы» ситуации, явления, проблемы. </a:t>
            </a:r>
            <a:endParaRPr lang="ru-RU" sz="2000" dirty="0" smtClean="0">
              <a:solidFill>
                <a:srgbClr val="666666"/>
              </a:solidFill>
              <a:ea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6666"/>
                </a:solidFill>
                <a:ea typeface="Times New Roman" panose="02020603050405020304" pitchFamily="18" charset="0"/>
              </a:rPr>
              <a:t>Почему </a:t>
            </a:r>
            <a:r>
              <a:rPr lang="ru-RU" sz="2000" b="1" dirty="0">
                <a:solidFill>
                  <a:srgbClr val="666666"/>
                </a:solidFill>
                <a:ea typeface="Times New Roman" panose="02020603050405020304" pitchFamily="18" charset="0"/>
              </a:rPr>
              <a:t>это стоит сделать? Каковы преимущества? Почему это можно сделать? Почему это сработает?</a:t>
            </a:r>
            <a:endParaRPr lang="ru-RU" sz="2000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65" r="11665"/>
          <a:stretch/>
        </p:blipFill>
        <p:spPr bwMode="auto">
          <a:xfrm>
            <a:off x="4820512" y="3428999"/>
            <a:ext cx="4104822" cy="307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87216"/>
            <a:ext cx="500146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u="sng" dirty="0">
                <a:solidFill>
                  <a:srgbClr val="00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Зеленая шляпа: креативность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Находясь под зеленой шляпой, мы придумываем новые идеи, модифицируем уже существующие, ищем альтернативы, исследуем возможности, в общем, даем креативности зеленый свет. Зеленая шляпа актуализирует творческое мышление человека, позволяет осуществлять нестандартный подход к решению задачи, искать новые </a:t>
            </a:r>
            <a:r>
              <a:rPr lang="ru-RU" sz="2000" dirty="0" smtClean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2000" dirty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приемы. </a:t>
            </a:r>
            <a:endParaRPr lang="ru-RU" sz="2000" dirty="0" smtClean="0">
              <a:solidFill>
                <a:srgbClr val="66666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Каковы </a:t>
            </a:r>
            <a:r>
              <a:rPr lang="ru-RU" sz="2000" b="1" dirty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из возможных решений и действий? Каковы альтернативы?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14611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3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52182" y="59259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Синяя шляпа: управление процессом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Синяя шляпа отличается от других шляп тем, что она предназначена не для работы с содержанием задачи, а для управления самим процессом работы. В частности, ее используют в начале работы для определения того, что предстоит сделать, и в конце, чтобы обобщить достигнутое и обозначить новые цели.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Чего мы достигли? Что нужно сделать дальше?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778" y="3718254"/>
            <a:ext cx="3780718" cy="270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8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" y="44624"/>
            <a:ext cx="913152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3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6358" y="491815"/>
            <a:ext cx="496576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использование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"Шесть шляп мышления"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позволит воспитателям легко перейти на личностно – ориентированную модель обучения, видеть в ребенке полноправного партнера в педагогическом процессе, основанном на принципе сотрудничества.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метод позволяет детям с разным уровнем речевого развития чувствовать себя комфортно и оценивать себя адекватно. Так же использование метода позволяет создать игровую, творческую атмосферу, формируя тем самым важные черты личности ребенка.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627" y="3764832"/>
            <a:ext cx="1872208" cy="249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2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29688" y="1065628"/>
            <a:ext cx="2781000" cy="4068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метода 6 шляп </a:t>
            </a:r>
            <a:endParaRPr lang="ru-RU" sz="2000" b="1" kern="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defRPr/>
            </a:pPr>
            <a:r>
              <a:rPr lang="ru-RU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сказке </a:t>
            </a:r>
            <a:endParaRPr lang="ru-RU" sz="2000" b="1" kern="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defRPr/>
            </a:pPr>
            <a:r>
              <a:rPr lang="ru-RU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Снежная королева</a:t>
            </a:r>
            <a:r>
              <a:rPr lang="ru-RU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000" b="1" kern="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2182" y="387579"/>
            <a:ext cx="54726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Красный цвет шляпы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позволит вам рассказать о своих чувствах к выбранному герою.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Желтый цвет шляпы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поможет вспомнить,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хорошего можно взять из произведения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себя.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вот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шляпа черного цвета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укажет вам, где герой поступил плохо.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281" y="2924944"/>
            <a:ext cx="2700863" cy="37136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51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метода 6 шляп </a:t>
            </a:r>
          </a:p>
          <a:p>
            <a:pPr lvl="0">
              <a:spcBef>
                <a:spcPts val="0"/>
              </a:spcBef>
              <a:defRPr/>
            </a:pP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сказке </a:t>
            </a:r>
          </a:p>
          <a:p>
            <a:pPr lvl="0">
              <a:spcBef>
                <a:spcPts val="0"/>
              </a:spcBef>
              <a:defRPr/>
            </a:pPr>
            <a:r>
              <a:rPr lang="ru-RU" sz="2000" b="1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«Снежная королева»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7622" y="393263"/>
            <a:ext cx="4888832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помощью </a:t>
            </a:r>
            <a:r>
              <a:rPr 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шляпы синего</a:t>
            </a:r>
            <a:r>
              <a:rPr lang="ru-RU" sz="2000" kern="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цвета</a:t>
            </a:r>
            <a:r>
              <a:rPr lang="ru-RU" sz="2000" kern="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вы, можете дать совет героям. </a:t>
            </a:r>
          </a:p>
          <a:p>
            <a:pPr lvl="0">
              <a:defRPr/>
            </a:pPr>
            <a:r>
              <a:rPr lang="ru-RU" sz="2000" b="1" kern="0" dirty="0">
                <a:solidFill>
                  <a:prstClr val="white">
                    <a:lumMod val="7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Белая шляпа</a:t>
            </a:r>
            <a:r>
              <a:rPr lang="ru-RU" sz="2000" kern="0" dirty="0">
                <a:solidFill>
                  <a:prstClr val="white">
                    <a:lumMod val="7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позволит вам поделиться с друзьями, чему бы вы хотели поучиться у героев сказки.</a:t>
            </a:r>
          </a:p>
          <a:p>
            <a:pPr lvl="0">
              <a:defRPr/>
            </a:pPr>
            <a:r>
              <a:rPr lang="ru-RU" sz="2000" b="1" kern="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Шляпа зеленого цвета</a:t>
            </a:r>
            <a:r>
              <a:rPr lang="ru-RU" sz="2000" kern="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откроет ваше актерское мастерство.</a:t>
            </a:r>
          </a:p>
          <a:p>
            <a:pPr lvl="0">
              <a:lnSpc>
                <a:spcPts val="1470"/>
              </a:lnSpc>
              <a:defRPr/>
            </a:pPr>
            <a:endParaRPr lang="ru-RU" sz="2000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  <a:defRPr/>
            </a:pPr>
            <a:r>
              <a:rPr lang="ru-RU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 предлагаю выбрать шляпы по цвету. </a:t>
            </a:r>
            <a:endParaRPr lang="ru-RU" i="1" kern="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i="1" kern="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Объединившись в подгруппы по цветам шляп, дети высказывают свои рассуждения.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783" y="3578750"/>
            <a:ext cx="5212461" cy="2813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7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Метод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80604" y="10527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У меня осталась шляпа </a:t>
            </a:r>
            <a:r>
              <a:rPr lang="ru-RU" sz="2000" b="1" kern="0" dirty="0">
                <a:solidFill>
                  <a:srgbClr val="00B0F0"/>
                </a:solidFill>
                <a:cs typeface="Times New Roman" panose="02020603050405020304" pitchFamily="18" charset="0"/>
              </a:rPr>
              <a:t>синего </a:t>
            </a:r>
            <a:r>
              <a:rPr lang="ru-RU" sz="20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цвета. Давайте вместе </a:t>
            </a:r>
            <a:r>
              <a:rPr lang="ru-RU" sz="20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подумаем, </a:t>
            </a:r>
            <a:r>
              <a:rPr lang="ru-RU" sz="20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чему же учит нас сказка «Снежная королева</a:t>
            </a:r>
            <a:r>
              <a:rPr lang="ru-RU" sz="20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»?</a:t>
            </a:r>
          </a:p>
          <a:p>
            <a:pPr lvl="0">
              <a:defRPr/>
            </a:pPr>
            <a:endParaRPr lang="ru-RU" sz="2000" kern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0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Как вы думаете, надо ли читать </a:t>
            </a:r>
            <a:r>
              <a:rPr lang="ru-RU" sz="20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сказки?</a:t>
            </a:r>
            <a:endParaRPr lang="ru-RU" sz="2000" kern="0" dirty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3347538"/>
            <a:ext cx="4104455" cy="307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5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796136" y="375568"/>
            <a:ext cx="3044424" cy="3053431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652120" y="254679"/>
            <a:ext cx="3273214" cy="3318337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7848" y="1064223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образование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2474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образование детей старшего дошкольного возраста включает в себя чтение художественной литературы, которое в период дошкольного детства представляет собой совместно организованную деятельность взрослого с детьми. 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796136" y="375568"/>
            <a:ext cx="3044424" cy="3053431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652120" y="254679"/>
            <a:ext cx="3273214" cy="3318337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7848" y="1165755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образование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836712"/>
            <a:ext cx="46787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Главная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</a:p>
          <a:p>
            <a:pPr lvl="0"/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читательской грамотности и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в чтении книг. </a:t>
            </a:r>
          </a:p>
          <a:p>
            <a:pPr lvl="0"/>
            <a:endParaRPr lang="ru-RU" sz="20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Именно </a:t>
            </a: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дошкольного образования необходимо формировать интерес к чтению, помочь каждому ребенку стать читателем, овладеть читательской культурой. </a:t>
            </a:r>
          </a:p>
        </p:txBody>
      </p:sp>
    </p:spTree>
    <p:extLst>
      <p:ext uri="{BB962C8B-B14F-4D97-AF65-F5344CB8AC3E}">
        <p14:creationId xmlns:p14="http://schemas.microsoft.com/office/powerpoint/2010/main" val="27860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pPr lvl="0"/>
            <a:r>
              <a:rPr lang="ru-RU" sz="2400" b="1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образование</a:t>
            </a:r>
          </a:p>
          <a:p>
            <a:pPr lvl="0"/>
            <a:r>
              <a:rPr lang="ru-RU" sz="2400" b="1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ДОУ</a:t>
            </a:r>
          </a:p>
          <a:p>
            <a:pPr algn="r"/>
            <a:endParaRPr lang="ru-RU" sz="2400" dirty="0" smtClean="0"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92696"/>
            <a:ext cx="49685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чтению является разновидностью познавательного интереса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он формируется постепенно и связан как с эмоциональным, эстетическим воздействием литературы как искусства, так и с ее информационным потенциалом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возможностями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открытия новых для читателя-ребенка миров, жизненных ситуаций,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471908"/>
            <a:ext cx="59046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современных методик и технологий повышает творческий потенциал ребенка. И чем раньше начинается обучение, тем более высокий результат достигается.</a:t>
            </a:r>
          </a:p>
        </p:txBody>
      </p:sp>
    </p:spTree>
    <p:extLst>
      <p:ext uri="{BB962C8B-B14F-4D97-AF65-F5344CB8AC3E}">
        <p14:creationId xmlns:p14="http://schemas.microsoft.com/office/powerpoint/2010/main" val="34689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«ШЕСТИ ШЛЯП»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98307"/>
            <a:ext cx="5184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количества технологий и методик, существует методика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ученого 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Эдварда де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Боно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известного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ведущего специалиста в области развития практических навыков мышления, популярного психолога, доктора медицины и философии. </a:t>
            </a: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rgbClr val="3333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5024" y="372305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dirty="0">
                <a:solidFill>
                  <a:srgbClr val="333333"/>
                </a:solidFill>
              </a:rPr>
              <a:t>Это метод «Шесть шляп мышления».</a:t>
            </a:r>
          </a:p>
          <a:p>
            <a:pPr lvl="0"/>
            <a:r>
              <a:rPr lang="ru-RU" sz="2000" dirty="0">
                <a:solidFill>
                  <a:srgbClr val="333333"/>
                </a:solidFill>
              </a:rPr>
              <a:t>Данный метод - метод ролевой игры. Надевая шляпу определенного цвета (буквально или мысленно), человек играет определенную роль, которая ей соответствует, смотрит на проблему с определенной точки зрения. 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2" y="3053678"/>
            <a:ext cx="3885920" cy="291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04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98307"/>
            <a:ext cx="45365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</a:rPr>
              <a:t>В основе данного метода лежит идея параллельного мышления.  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/>
            <a:endParaRPr lang="ru-RU" sz="2000" dirty="0">
              <a:solidFill>
                <a:prstClr val="black"/>
              </a:solidFill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</a:rPr>
              <a:t>Параллельное </a:t>
            </a:r>
            <a:r>
              <a:rPr lang="ru-RU" sz="2000" dirty="0">
                <a:solidFill>
                  <a:prstClr val="black"/>
                </a:solidFill>
              </a:rPr>
              <a:t>мышление — это мышление конструктивное, при котором различные точки зрения и подходы не сталкиваются, а сосуществуют, что  позволяет последовательно «включать» разные типы мышления, а значит, ставит крест на спорах до посинения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546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98307"/>
            <a:ext cx="4536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9424" y="955601"/>
            <a:ext cx="48747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111111"/>
                </a:solidFill>
              </a:rPr>
              <a:t>Цель метода: </a:t>
            </a:r>
            <a:endParaRPr lang="ru-RU" sz="2000" b="1" dirty="0" smtClean="0">
              <a:solidFill>
                <a:srgbClr val="111111"/>
              </a:solidFill>
            </a:endParaRPr>
          </a:p>
          <a:p>
            <a:pPr lvl="0"/>
            <a:r>
              <a:rPr lang="ru-RU" sz="2000" dirty="0" smtClean="0">
                <a:solidFill>
                  <a:srgbClr val="111111"/>
                </a:solidFill>
              </a:rPr>
              <a:t>научить</a:t>
            </a:r>
            <a:r>
              <a:rPr lang="ru-RU" sz="2000" b="1" dirty="0" smtClean="0">
                <a:solidFill>
                  <a:srgbClr val="111111"/>
                </a:solidFill>
              </a:rPr>
              <a:t> </a:t>
            </a:r>
            <a:r>
              <a:rPr lang="ru-RU" sz="2000" dirty="0">
                <a:solidFill>
                  <a:srgbClr val="111111"/>
                </a:solidFill>
              </a:rPr>
              <a:t>людей лучше понимать особенности своего мышления, контролировать свой образ мыслей и более точно соотносить его с поставленными задачами с целью более эффективного использования процесса мышления при решении проблем.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78837" y="3817923"/>
            <a:ext cx="5132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Чтобы методика лучше запоминалась, нужен был яркий образ.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Эдвард де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Боно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решил связать типы мышления с цветными шляпами.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ea typeface="Times New Roman" panose="02020603050405020304" pitchFamily="18" charset="0"/>
              </a:rPr>
              <a:t>В основе 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ea typeface="Times New Roman" panose="02020603050405020304" pitchFamily="18" charset="0"/>
              </a:rPr>
              <a:t>«6 шляп»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ea typeface="Times New Roman" panose="02020603050405020304" pitchFamily="18" charset="0"/>
              </a:rPr>
              <a:t> лежит идея параллельного мышления. Каждая шляпа определяет свой режим мышления: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25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9035"/>
          <a:stretch/>
        </p:blipFill>
        <p:spPr bwMode="auto">
          <a:xfrm>
            <a:off x="1187624" y="319088"/>
            <a:ext cx="7638869" cy="483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1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flipH="1">
            <a:off x="1938028" y="6511645"/>
            <a:ext cx="7205972" cy="13855"/>
          </a:xfrm>
          <a:prstGeom prst="line">
            <a:avLst/>
          </a:prstGeom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207646" y="4114654"/>
            <a:ext cx="9035055" cy="77731"/>
          </a:xfrm>
          <a:prstGeom prst="rect">
            <a:avLst/>
          </a:prstGeom>
        </p:spPr>
      </p:pic>
      <p:sp>
        <p:nvSpPr>
          <p:cNvPr id="9" name="Капля 8"/>
          <p:cNvSpPr/>
          <p:nvPr/>
        </p:nvSpPr>
        <p:spPr>
          <a:xfrm>
            <a:off x="5868144" y="375568"/>
            <a:ext cx="2972416" cy="2765399"/>
          </a:xfrm>
          <a:prstGeom prst="teardrop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180" y="3797735"/>
            <a:ext cx="4325792" cy="54679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-1484993" y="4344197"/>
            <a:ext cx="3423021" cy="432684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-1223016" y="4671899"/>
            <a:ext cx="2899064" cy="367145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3227" y="5133628"/>
            <a:ext cx="2182409" cy="27544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5354" y="5503149"/>
            <a:ext cx="1586660" cy="20089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9147" y="5969819"/>
            <a:ext cx="851329" cy="1075613"/>
          </a:xfrm>
          <a:prstGeom prst="rect">
            <a:avLst/>
          </a:prstGeom>
        </p:spPr>
      </p:pic>
      <p:sp>
        <p:nvSpPr>
          <p:cNvPr id="17" name="Капля 16"/>
          <p:cNvSpPr/>
          <p:nvPr/>
        </p:nvSpPr>
        <p:spPr>
          <a:xfrm>
            <a:off x="5724128" y="254679"/>
            <a:ext cx="3201206" cy="3030305"/>
          </a:xfrm>
          <a:prstGeom prst="teardrop">
            <a:avLst/>
          </a:prstGeom>
          <a:noFill/>
          <a:ln w="793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065628"/>
            <a:ext cx="2781000" cy="406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entury Gothic" panose="020B0502020202020204" pitchFamily="34" charset="0"/>
              </a:rPr>
              <a:t>Метод </a:t>
            </a:r>
          </a:p>
          <a:p>
            <a:r>
              <a:rPr lang="ru-RU" sz="2400" dirty="0" smtClean="0">
                <a:latin typeface="Century Gothic" panose="020B0502020202020204" pitchFamily="34" charset="0"/>
              </a:rPr>
              <a:t>«ШЕСТИ ШЛЯП»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81308" y="375568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ea typeface="Times New Roman" panose="02020603050405020304" pitchFamily="18" charset="0"/>
              </a:rPr>
              <a:t>Белая шляпа: информация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ea typeface="Calibri" panose="020F0502020204030204" pitchFamily="34" charset="0"/>
              </a:rPr>
              <a:t>Белая шляпа используется для того, чтобы направить внимание на информацию. В этом режиме мышления нас интересуют только факты. Мы задаемся вопросами о том, что мы уже знаем, какая еще информация нам необходима и как нам ее получить. Белая шляпа учит человека работать только с конкретными фактами, цифрами, событиями.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Какой мы обладаем информацией? Какая нам нужна информация?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08" y="3573015"/>
            <a:ext cx="3636641" cy="272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8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850</Words>
  <Application>Microsoft Office PowerPoint</Application>
  <PresentationFormat>Экран (4:3)</PresentationFormat>
  <Paragraphs>98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Тема Office</vt:lpstr>
      <vt:lpstr>МЕТОД  «ШЕСТИ ШЛЯП» ЭДВАРДА ДЕ БОНО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2022-01-14T07:00:15Z</dcterms:created>
  <dcterms:modified xsi:type="dcterms:W3CDTF">2023-01-17T05:43:32Z</dcterms:modified>
</cp:coreProperties>
</file>