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8" r:id="rId3"/>
    <p:sldId id="265" r:id="rId4"/>
    <p:sldId id="258" r:id="rId5"/>
    <p:sldId id="293" r:id="rId6"/>
    <p:sldId id="277" r:id="rId7"/>
    <p:sldId id="279" r:id="rId8"/>
    <p:sldId id="266" r:id="rId9"/>
    <p:sldId id="262" r:id="rId10"/>
    <p:sldId id="301" r:id="rId11"/>
    <p:sldId id="294" r:id="rId12"/>
    <p:sldId id="267" r:id="rId13"/>
    <p:sldId id="281" r:id="rId14"/>
    <p:sldId id="283" r:id="rId15"/>
    <p:sldId id="285" r:id="rId16"/>
    <p:sldId id="288" r:id="rId17"/>
    <p:sldId id="295" r:id="rId18"/>
    <p:sldId id="290" r:id="rId19"/>
    <p:sldId id="273" r:id="rId20"/>
    <p:sldId id="263" r:id="rId21"/>
    <p:sldId id="269" r:id="rId22"/>
    <p:sldId id="299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663300"/>
    <a:srgbClr val="E4CF80"/>
    <a:srgbClr val="A67C0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AB4E7-87C6-4459-ACB8-7860A4ABAAED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2446-988F-4C78-8F50-75662CC82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6AF9-2E85-41AC-9DAF-399E1FEE6B9D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2EB05-68AC-4EC9-A7CF-2201EFB07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13AF7-ACFF-44E8-BD18-C307ADEE2A31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E172D-93D7-441C-B626-BF661F2A4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D4F5-6B5C-405F-84D1-52DCB4AE7492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E957-D9C4-4DD3-A926-4E014E1E9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D26F-9A97-40D3-8A13-FFF7C6CC330C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97DF0-6B41-4920-84B9-B835A355A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D584B-E785-404A-9367-EA44A9A5F3DC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6901F-09F9-4E8C-B827-86FE13EA1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02163-17AC-477D-86C2-35F61619D5E1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48327-9B8F-4872-9FB8-F3FB0ADD4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860DD-F327-484C-AB00-99AF11D96062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3DC0-DD75-40FC-8F89-2E5E0DF53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E217E-B401-44D1-A4A9-C5CCCF56CB85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ACF4E-7222-450A-8132-2EE6E3444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B3FF0-0B66-4559-983B-4BB497A6BE05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EEE56-94FC-40AB-B053-2C5E22E49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BE17C-0294-497F-8A45-F47710D23718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DD3C-8D72-4EFC-A39B-67FB82757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88E804-1D2D-4977-A104-0DA1DAAF2A96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F0B505-2AAF-43D7-82F6-DD9FAF3FC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achess.net/content/School/Book/Dopolnenie/kon%201.jpg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www.megachess.net/content/School/Book/Dopolnenie/kon%202.jpg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http://img-fotki.yandex.ru/get/5817/81454286.33c/0_87825_1e00b72c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38"/>
            <a:ext cx="88582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8705" y="549275"/>
            <a:ext cx="7560840" cy="5976069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«Р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азвитие интеллектуальных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способностей дошкольников через обучение игре в шахматы»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Воспитатель МКДОУ «Детский сад «Теремок»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Старикова Т.П.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2022 г.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Лента лицом вниз 5"/>
          <p:cNvSpPr/>
          <p:nvPr/>
        </p:nvSpPr>
        <p:spPr>
          <a:xfrm>
            <a:off x="285720" y="214290"/>
            <a:ext cx="8572560" cy="857256"/>
          </a:xfrm>
          <a:prstGeom prst="ribbon">
            <a:avLst>
              <a:gd name="adj1" fmla="val 16667"/>
              <a:gd name="adj2" fmla="val 70406"/>
            </a:avLst>
          </a:prstGeom>
          <a:solidFill>
            <a:srgbClr val="E4CF80"/>
          </a:solidFill>
          <a:effectLst>
            <a:innerShdw blurRad="114300">
              <a:prstClr val="black"/>
            </a:inn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E4CF8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3375"/>
            <a:ext cx="7005017" cy="7143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endParaRPr lang="ru-RU" sz="11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64522" y="548680"/>
            <a:ext cx="8229600" cy="8651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dirty="0">
                <a:latin typeface="Arial" charset="0"/>
                <a:cs typeface="Times New Roman" pitchFamily="18" charset="0"/>
              </a:rPr>
              <a:t>Не мила коню неволя,                                                                                            </a:t>
            </a:r>
            <a:br>
              <a:rPr lang="ru-RU" sz="1800" b="1" dirty="0">
                <a:latin typeface="Arial" charset="0"/>
                <a:cs typeface="Times New Roman" pitchFamily="18" charset="0"/>
              </a:rPr>
            </a:br>
            <a:r>
              <a:rPr lang="ru-RU" sz="1800" b="1" dirty="0">
                <a:latin typeface="Arial" charset="0"/>
                <a:cs typeface="Times New Roman" pitchFamily="18" charset="0"/>
              </a:rPr>
              <a:t>Перед ним простор широк,   </a:t>
            </a:r>
            <a:br>
              <a:rPr lang="ru-RU" sz="1800" b="1" dirty="0">
                <a:latin typeface="Arial" charset="0"/>
                <a:cs typeface="Times New Roman" pitchFamily="18" charset="0"/>
              </a:rPr>
            </a:br>
            <a:r>
              <a:rPr lang="ru-RU" sz="1800" b="1" dirty="0">
                <a:latin typeface="Arial" charset="0"/>
                <a:cs typeface="Times New Roman" pitchFamily="18" charset="0"/>
              </a:rPr>
              <a:t>Очень ловко на два   поля                                                                                </a:t>
            </a:r>
            <a:br>
              <a:rPr lang="ru-RU" sz="1800" b="1" dirty="0">
                <a:latin typeface="Arial" charset="0"/>
                <a:cs typeface="Times New Roman" pitchFamily="18" charset="0"/>
              </a:rPr>
            </a:br>
            <a:r>
              <a:rPr lang="ru-RU" sz="1800" b="1" dirty="0">
                <a:latin typeface="Arial" charset="0"/>
                <a:cs typeface="Times New Roman" pitchFamily="18" charset="0"/>
              </a:rPr>
              <a:t>Совершает конь прыжок,                                                                             </a:t>
            </a:r>
            <a:br>
              <a:rPr lang="ru-RU" sz="1800" b="1" dirty="0">
                <a:latin typeface="Arial" charset="0"/>
                <a:cs typeface="Times New Roman" pitchFamily="18" charset="0"/>
              </a:rPr>
            </a:br>
            <a:r>
              <a:rPr lang="ru-RU" sz="1800" b="1" dirty="0">
                <a:latin typeface="Arial" charset="0"/>
                <a:cs typeface="Times New Roman" pitchFamily="18" charset="0"/>
              </a:rPr>
              <a:t>Замечательный прыжок:                                                                                           </a:t>
            </a:r>
            <a:br>
              <a:rPr lang="ru-RU" sz="1800" b="1" dirty="0">
                <a:latin typeface="Arial" charset="0"/>
                <a:cs typeface="Times New Roman" pitchFamily="18" charset="0"/>
              </a:rPr>
            </a:br>
            <a:r>
              <a:rPr lang="ru-RU" sz="1800" b="1" dirty="0">
                <a:latin typeface="Arial" charset="0"/>
                <a:cs typeface="Times New Roman" pitchFamily="18" charset="0"/>
              </a:rPr>
              <a:t>Два поля прямо, поле - вбок!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5604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1906588" y="6013450"/>
            <a:ext cx="184150" cy="366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b="1"/>
          </a:p>
        </p:txBody>
      </p:sp>
      <p:pic>
        <p:nvPicPr>
          <p:cNvPr id="25606" name="Picture 2" descr="http://www.megachess.net/content/School/Book/Dopolnenie/kon%20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197" y="1916832"/>
            <a:ext cx="4010025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http://www.megachess.net/content/School/Book/Dopolnenie/kon%202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8740" y="1925563"/>
            <a:ext cx="384016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Заголовок 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3671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12"/>
          <p:cNvSpPr>
            <a:spLocks noChangeArrowheads="1"/>
          </p:cNvSpPr>
          <p:nvPr/>
        </p:nvSpPr>
        <p:spPr bwMode="auto">
          <a:xfrm>
            <a:off x="468313" y="5956300"/>
            <a:ext cx="7199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Продвигается на два поля вперед или назад, затем на одно поле влево или вправо. </a:t>
            </a:r>
          </a:p>
        </p:txBody>
      </p:sp>
    </p:spTree>
    <p:extLst>
      <p:ext uri="{BB962C8B-B14F-4D97-AF65-F5344CB8AC3E}">
        <p14:creationId xmlns:p14="http://schemas.microsoft.com/office/powerpoint/2010/main" val="3321589077"/>
      </p:ext>
    </p:extLst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23850" y="476250"/>
            <a:ext cx="8429625" cy="928688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Начальное положение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5060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1"/>
          <p:cNvSpPr>
            <a:spLocks noChangeArrowheads="1"/>
          </p:cNvSpPr>
          <p:nvPr/>
        </p:nvSpPr>
        <p:spPr bwMode="auto">
          <a:xfrm>
            <a:off x="4500563" y="333375"/>
            <a:ext cx="184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4800"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5064" name="Picture 8" descr="37BO-BBM__357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8291513" cy="4178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3728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Белый отряд, черный отряд – </a:t>
            </a:r>
          </a:p>
          <a:p>
            <a:r>
              <a:rPr lang="ru-RU" dirty="0"/>
              <a:t>Друг против друга два войска стоят. </a:t>
            </a:r>
          </a:p>
          <a:p>
            <a:r>
              <a:rPr lang="ru-RU" dirty="0"/>
              <a:t>Строгий порядок в отряде одном, </a:t>
            </a:r>
          </a:p>
          <a:p>
            <a:r>
              <a:rPr lang="ru-RU" dirty="0"/>
              <a:t>Точно такой же – в отряде другом.</a:t>
            </a: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23850" y="260350"/>
            <a:ext cx="8429625" cy="1285875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2938" y="476250"/>
            <a:ext cx="8229600" cy="8651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Arial" charset="0"/>
                <a:cs typeface="Times New Roman" pitchFamily="18" charset="0"/>
              </a:rPr>
              <a:t>Ладья</a:t>
            </a:r>
            <a:endParaRPr lang="ru-RU" sz="3600" dirty="0">
              <a:solidFill>
                <a:srgbClr val="E4CF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2533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33"/>
          <p:cNvSpPr>
            <a:spLocks noChangeArrowheads="1"/>
          </p:cNvSpPr>
          <p:nvPr/>
        </p:nvSpPr>
        <p:spPr bwMode="auto">
          <a:xfrm>
            <a:off x="395288" y="5874435"/>
            <a:ext cx="4397038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/>
              <a:t>В каждом отряде – ты сам погляди –</a:t>
            </a:r>
          </a:p>
          <a:p>
            <a:r>
              <a:rPr lang="ru-RU" b="1" dirty="0"/>
              <a:t>Оба угла занимают ладьи. </a:t>
            </a:r>
          </a:p>
        </p:txBody>
      </p:sp>
      <p:pic>
        <p:nvPicPr>
          <p:cNvPr id="22535" name="Picture 35" descr="i_5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916113"/>
            <a:ext cx="4132262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7" descr="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349500"/>
            <a:ext cx="3313113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23850" y="260350"/>
            <a:ext cx="8429625" cy="1285875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42938" y="476250"/>
            <a:ext cx="8229600" cy="8651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Arial" charset="0"/>
                <a:cs typeface="Times New Roman" pitchFamily="18" charset="0"/>
              </a:rPr>
              <a:t>Конь</a:t>
            </a:r>
            <a:endParaRPr lang="ru-RU" sz="3600" dirty="0">
              <a:solidFill>
                <a:srgbClr val="E4CF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4581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11560" y="5767546"/>
            <a:ext cx="3065462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/>
              <a:t>Рядом с ладьями кони видны</a:t>
            </a:r>
          </a:p>
        </p:txBody>
      </p:sp>
      <p:pic>
        <p:nvPicPr>
          <p:cNvPr id="24583" name="Picture 9" descr="i_5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844675"/>
            <a:ext cx="43195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5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060575"/>
            <a:ext cx="3378200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611188" y="260350"/>
            <a:ext cx="8142287" cy="10080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8229600" cy="7921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Arial" charset="0"/>
                <a:cs typeface="Times New Roman" pitchFamily="18" charset="0"/>
              </a:rPr>
              <a:t>Слон</a:t>
            </a:r>
            <a:endParaRPr lang="ru-RU" sz="3600" dirty="0">
              <a:solidFill>
                <a:srgbClr val="E4CF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6629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874838" y="6013450"/>
            <a:ext cx="247650" cy="366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.</a:t>
            </a:r>
          </a:p>
        </p:txBody>
      </p:sp>
      <p:pic>
        <p:nvPicPr>
          <p:cNvPr id="26631" name="Picture 10" descr="i_6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484313"/>
            <a:ext cx="4138612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539750" y="5966897"/>
            <a:ext cx="3744913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/>
              <a:t>Рядом с конями встали слоны</a:t>
            </a:r>
            <a:endParaRPr lang="ru-RU" b="1" i="1" dirty="0"/>
          </a:p>
        </p:txBody>
      </p:sp>
      <p:pic>
        <p:nvPicPr>
          <p:cNvPr id="26633" name="Picture 7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773238"/>
            <a:ext cx="18002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6" descr="i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1773238"/>
            <a:ext cx="16557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611188" y="260350"/>
            <a:ext cx="8142287" cy="10080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8229600" cy="7921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Arial" charset="0"/>
                <a:cs typeface="Times New Roman" pitchFamily="18" charset="0"/>
              </a:rPr>
              <a:t>Ферзь и король</a:t>
            </a:r>
            <a:endParaRPr lang="ru-RU" sz="3600" dirty="0">
              <a:solidFill>
                <a:srgbClr val="E4CF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677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57864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0" descr="i_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916113"/>
            <a:ext cx="4033838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11"/>
          <p:cNvSpPr>
            <a:spLocks noChangeArrowheads="1"/>
          </p:cNvSpPr>
          <p:nvPr/>
        </p:nvSpPr>
        <p:spPr bwMode="auto">
          <a:xfrm>
            <a:off x="323850" y="1343323"/>
            <a:ext cx="4176713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b="1" dirty="0"/>
              <a:t>Кто ж посредине? </a:t>
            </a:r>
          </a:p>
          <a:p>
            <a:r>
              <a:rPr lang="ru-RU" b="1" dirty="0"/>
              <a:t>Ферзь с королем –</a:t>
            </a:r>
          </a:p>
          <a:p>
            <a:r>
              <a:rPr lang="ru-RU" b="1" dirty="0"/>
              <a:t>Самые главные в войске своем. </a:t>
            </a:r>
          </a:p>
        </p:txBody>
      </p:sp>
      <p:sp>
        <p:nvSpPr>
          <p:cNvPr id="28680" name="Rectangle 12"/>
          <p:cNvSpPr>
            <a:spLocks noChangeArrowheads="1"/>
          </p:cNvSpPr>
          <p:nvPr/>
        </p:nvSpPr>
        <p:spPr bwMode="auto">
          <a:xfrm>
            <a:off x="611188" y="5734050"/>
            <a:ext cx="73453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Запомните</a:t>
            </a:r>
            <a:r>
              <a:rPr lang="ru-RU" b="1"/>
              <a:t>: </a:t>
            </a:r>
            <a:r>
              <a:rPr lang="ru-RU" b="1">
                <a:solidFill>
                  <a:schemeClr val="hlink"/>
                </a:solidFill>
              </a:rPr>
              <a:t>белый ферзь всегда стоит на белом поле, а черный ферзь на черном поле.</a:t>
            </a:r>
          </a:p>
          <a:p>
            <a:r>
              <a:rPr lang="ru-RU" b="1">
                <a:solidFill>
                  <a:schemeClr val="hlink"/>
                </a:solidFill>
              </a:rPr>
              <a:t>Шахматисты говорят так: «Ферзь любит свой цвет».</a:t>
            </a:r>
            <a:r>
              <a:rPr lang="ru-RU" b="1"/>
              <a:t> </a:t>
            </a:r>
          </a:p>
        </p:txBody>
      </p:sp>
      <p:pic>
        <p:nvPicPr>
          <p:cNvPr id="28681" name="Picture 6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205038"/>
            <a:ext cx="2160588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6" descr="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2205038"/>
            <a:ext cx="18732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611188" y="260350"/>
            <a:ext cx="8142287" cy="10080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8229600" cy="7921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Arial" charset="0"/>
                <a:cs typeface="Times New Roman" pitchFamily="18" charset="0"/>
              </a:rPr>
              <a:t>Пешка</a:t>
            </a:r>
            <a:endParaRPr lang="ru-RU" sz="3600" dirty="0">
              <a:solidFill>
                <a:srgbClr val="E4CF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1749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57864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9"/>
          <p:cNvSpPr>
            <a:spLocks noChangeArrowheads="1"/>
          </p:cNvSpPr>
          <p:nvPr/>
        </p:nvSpPr>
        <p:spPr bwMode="auto">
          <a:xfrm>
            <a:off x="611188" y="5381536"/>
            <a:ext cx="4331635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/>
              <a:t>А перед всеми – ладьей и конем,</a:t>
            </a:r>
          </a:p>
          <a:p>
            <a:r>
              <a:rPr lang="ru-RU" b="1" dirty="0"/>
              <a:t>Перед слоном, королем и ферзем – </a:t>
            </a:r>
          </a:p>
          <a:p>
            <a:r>
              <a:rPr lang="ru-RU" b="1" dirty="0"/>
              <a:t>Пешки-малышки встали стеной, </a:t>
            </a:r>
          </a:p>
          <a:p>
            <a:r>
              <a:rPr lang="ru-RU" b="1" dirty="0"/>
              <a:t>Им начинать этот сказочный бой.</a:t>
            </a:r>
          </a:p>
        </p:txBody>
      </p:sp>
      <p:pic>
        <p:nvPicPr>
          <p:cNvPr id="31751" name="Picture 11" descr="i_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485900"/>
            <a:ext cx="41767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5" descr="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041525"/>
            <a:ext cx="36004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250825" y="188913"/>
            <a:ext cx="8497888" cy="1511300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Игра «Кто быстрее соберет фигуры для сражения»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395288" y="549275"/>
            <a:ext cx="8229600" cy="582613"/>
          </a:xfrm>
        </p:spPr>
        <p:txBody>
          <a:bodyPr/>
          <a:lstStyle/>
          <a:p>
            <a:pPr eaLnBrk="1" hangingPunct="1"/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7109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12" descr="7306666-scattered-chess-pie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773238"/>
            <a:ext cx="5545137" cy="4824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611188" y="260350"/>
            <a:ext cx="8142287" cy="10080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8229600" cy="7921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>
                <a:latin typeface="Arial" charset="0"/>
                <a:cs typeface="Times New Roman" pitchFamily="18" charset="0"/>
              </a:rPr>
              <a:t>Парад шахматных фигур</a:t>
            </a:r>
            <a:endParaRPr lang="ru-RU" sz="3600">
              <a:solidFill>
                <a:srgbClr val="E4CF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3796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57864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9" descr="i_6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412875"/>
            <a:ext cx="4672013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10"/>
          <p:cNvSpPr>
            <a:spLocks noChangeArrowheads="1"/>
          </p:cNvSpPr>
          <p:nvPr/>
        </p:nvSpPr>
        <p:spPr bwMode="auto">
          <a:xfrm>
            <a:off x="250825" y="5805488"/>
            <a:ext cx="7634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Именно из этого положения начинается любая настоящая шахматная партия </a:t>
            </a:r>
          </a:p>
        </p:txBody>
      </p:sp>
    </p:spTree>
  </p:cSld>
  <p:clrMapOvr>
    <a:masterClrMapping/>
  </p:clrMapOvr>
  <p:transition spd="slow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88" y="357188"/>
            <a:ext cx="8429625" cy="785812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4213" y="333375"/>
            <a:ext cx="7724775" cy="868363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>
                <a:solidFill>
                  <a:srgbClr val="663300"/>
                </a:solidFill>
                <a:latin typeface="Century Gothic" pitchFamily="34" charset="0"/>
              </a:rPr>
              <a:t>Игра «Волшебный мешочек»</a:t>
            </a:r>
            <a:endParaRPr lang="ru-RU" sz="4000" b="1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285750" y="1571625"/>
            <a:ext cx="8643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latin typeface="Century Gothic" pitchFamily="34" charset="0"/>
                <a:cs typeface="Times New Roman" pitchFamily="18" charset="0"/>
              </a:rPr>
              <a:t> </a:t>
            </a:r>
            <a:endParaRPr lang="ru-RU" sz="3200" b="1">
              <a:latin typeface="Century Gothic" pitchFamily="34" charset="0"/>
            </a:endParaRPr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214313" y="2643188"/>
            <a:ext cx="4587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 algn="just" eaLnBrk="0" hangingPunct="0">
              <a:tabLst>
                <a:tab pos="457200" algn="l"/>
                <a:tab pos="571500" algn="l"/>
              </a:tabLst>
            </a:pP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  <p:pic>
        <p:nvPicPr>
          <p:cNvPr id="35846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72440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0" descr="FiguriProchess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484313"/>
            <a:ext cx="734377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AutoShape 12" descr="20585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5849" name="Picture 14" descr="2058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3429000"/>
            <a:ext cx="33845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119" y="-65677"/>
            <a:ext cx="9266238" cy="698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ШАХМАТЫ МАСТЕР-КЛАСС\21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94"/>
            <a:ext cx="5033091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1024260"/>
            <a:ext cx="3456384" cy="415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«Шахматы — это по форме игра, по содержанию — искусство, а по трудности овладения игрой — наука»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Т. В. 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Петрося́н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  —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советский шахматист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3808838"/>
      </p:ext>
    </p:extLst>
  </p:cSld>
  <p:clrMapOvr>
    <a:masterClrMapping/>
  </p:clrMapOvr>
  <p:transition spd="slow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88" y="285750"/>
            <a:ext cx="8429625" cy="10715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582613"/>
          </a:xfrm>
        </p:spPr>
        <p:txBody>
          <a:bodyPr>
            <a:noAutofit/>
          </a:bodyPr>
          <a:lstStyle/>
          <a:p>
            <a:pPr eaLnBrk="1" hangingPunct="1"/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Физкультминутка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0964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1"/>
          <p:cNvSpPr>
            <a:spLocks noChangeArrowheads="1"/>
          </p:cNvSpPr>
          <p:nvPr/>
        </p:nvSpPr>
        <p:spPr bwMode="auto">
          <a:xfrm>
            <a:off x="0" y="0"/>
            <a:ext cx="43815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                                                                         </a:t>
            </a:r>
            <a:endParaRPr lang="ru-RU" sz="6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684213" y="1901300"/>
            <a:ext cx="79930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i="1" dirty="0"/>
              <a:t>- А сейчас мы с вами превратимся в пешек:</a:t>
            </a:r>
            <a:endParaRPr lang="ru-RU" sz="2400" dirty="0"/>
          </a:p>
          <a:p>
            <a:r>
              <a:rPr lang="ru-RU" sz="2400" b="1" i="1" dirty="0"/>
              <a:t>Ну- ка, пешки, поиграем.</a:t>
            </a:r>
            <a:endParaRPr lang="ru-RU" sz="2400" dirty="0"/>
          </a:p>
          <a:p>
            <a:r>
              <a:rPr lang="ru-RU" sz="2400" b="1" i="1" dirty="0"/>
              <a:t>Головой мы повращаем</a:t>
            </a:r>
            <a:endParaRPr lang="ru-RU" sz="2400" dirty="0"/>
          </a:p>
          <a:p>
            <a:r>
              <a:rPr lang="ru-RU" sz="2400" b="1" i="1" dirty="0"/>
              <a:t>Вправо – влево, а потом       (вращение головой)</a:t>
            </a:r>
            <a:endParaRPr lang="ru-RU" sz="2400" dirty="0"/>
          </a:p>
          <a:p>
            <a:r>
              <a:rPr lang="ru-RU" sz="2400" b="1" i="1" dirty="0"/>
              <a:t>3- 4, приседаем,</a:t>
            </a:r>
            <a:endParaRPr lang="ru-RU" sz="2400" dirty="0"/>
          </a:p>
          <a:p>
            <a:r>
              <a:rPr lang="ru-RU" sz="2400" b="1" i="1" dirty="0"/>
              <a:t>Наши ножки разминаем.               (приседания)</a:t>
            </a:r>
            <a:endParaRPr lang="ru-RU" sz="2400" dirty="0"/>
          </a:p>
          <a:p>
            <a:r>
              <a:rPr lang="ru-RU" sz="2400" b="1" i="1" dirty="0"/>
              <a:t>1,2,3 – на месте шаг.</a:t>
            </a:r>
            <a:endParaRPr lang="ru-RU" sz="2400" dirty="0"/>
          </a:p>
          <a:p>
            <a:r>
              <a:rPr lang="ru-RU" sz="2400" b="1" i="1" dirty="0"/>
              <a:t>Встали пешки дружно в ряд.</a:t>
            </a:r>
            <a:endParaRPr lang="ru-RU" sz="2400" dirty="0"/>
          </a:p>
          <a:p>
            <a:r>
              <a:rPr lang="ru-RU" sz="2400" b="1" i="1" dirty="0"/>
              <a:t>Мы размялись от души,</a:t>
            </a:r>
            <a:endParaRPr lang="ru-RU" sz="2400" dirty="0"/>
          </a:p>
          <a:p>
            <a:r>
              <a:rPr lang="ru-RU" sz="2400" b="1" i="1" dirty="0"/>
              <a:t>За столы мы вновь спешим.  (садятся за столы)</a:t>
            </a:r>
          </a:p>
        </p:txBody>
      </p:sp>
    </p:spTree>
  </p:cSld>
  <p:clrMapOvr>
    <a:masterClrMapping/>
  </p:clrMapOvr>
  <p:transition spd="slow">
    <p:cover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88" y="357188"/>
            <a:ext cx="8429625" cy="785812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868363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Шахматный театр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4820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5300663"/>
            <a:ext cx="13557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250825" y="1558925"/>
            <a:ext cx="8643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latin typeface="Century Gothic" pitchFamily="34" charset="0"/>
                <a:cs typeface="Times New Roman" pitchFamily="18" charset="0"/>
              </a:rPr>
              <a:t> </a:t>
            </a:r>
            <a:endParaRPr lang="ru-RU" sz="3200" b="1">
              <a:latin typeface="Century Gothic" pitchFamily="34" charset="0"/>
            </a:endParaRPr>
          </a:p>
        </p:txBody>
      </p:sp>
      <p:sp>
        <p:nvSpPr>
          <p:cNvPr id="34822" name="Rectangle 2"/>
          <p:cNvSpPr>
            <a:spLocks noChangeArrowheads="1"/>
          </p:cNvSpPr>
          <p:nvPr/>
        </p:nvSpPr>
        <p:spPr bwMode="auto">
          <a:xfrm>
            <a:off x="214313" y="2643188"/>
            <a:ext cx="4587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 algn="just" eaLnBrk="0" hangingPunct="0">
              <a:tabLst>
                <a:tab pos="457200" algn="l"/>
                <a:tab pos="571500" algn="l"/>
              </a:tabLst>
            </a:pP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  <p:pic>
        <p:nvPicPr>
          <p:cNvPr id="34823" name="Picture 9" descr="FiguriProchess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341438"/>
            <a:ext cx="734377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10"/>
          <p:cNvSpPr>
            <a:spLocks noChangeArrowheads="1"/>
          </p:cNvSpPr>
          <p:nvPr/>
        </p:nvSpPr>
        <p:spPr bwMode="auto">
          <a:xfrm>
            <a:off x="3203575" y="6129338"/>
            <a:ext cx="345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3600"/>
          </a:p>
        </p:txBody>
      </p:sp>
      <p:pic>
        <p:nvPicPr>
          <p:cNvPr id="34825" name="Picture 14" descr="ee2522f03d57ff6cbd14ba537fa76af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429000"/>
            <a:ext cx="30241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-58738"/>
            <a:ext cx="9266238" cy="698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D:\ШАХМАТЫ МАСТЕР-КЛАСС\1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141" y="312725"/>
            <a:ext cx="4156415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764704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</a:t>
            </a:r>
            <a:r>
              <a:rPr lang="ru-RU" b="1" dirty="0"/>
              <a:t>Шахматы — </a:t>
            </a:r>
          </a:p>
          <a:p>
            <a:pPr algn="ctr"/>
            <a:r>
              <a:rPr lang="ru-RU" b="1" dirty="0"/>
              <a:t>это не просто спорт. </a:t>
            </a:r>
          </a:p>
          <a:p>
            <a:pPr algn="ctr"/>
            <a:r>
              <a:rPr lang="ru-RU" b="1" dirty="0"/>
              <a:t>Они делают человека мудрее и дальновиднее, </a:t>
            </a:r>
          </a:p>
          <a:p>
            <a:pPr algn="ctr"/>
            <a:r>
              <a:rPr lang="ru-RU" b="1" dirty="0"/>
              <a:t>помогают объективно оценивать сложившуюся ситуацию, </a:t>
            </a:r>
          </a:p>
          <a:p>
            <a:pPr algn="ctr"/>
            <a:r>
              <a:rPr lang="ru-RU" b="1" dirty="0"/>
              <a:t>просчитывать поступки </a:t>
            </a:r>
          </a:p>
          <a:p>
            <a:pPr algn="ctr"/>
            <a:r>
              <a:rPr lang="ru-RU" b="1" dirty="0"/>
              <a:t>на несколько «ходов» вперёд</a:t>
            </a:r>
            <a:r>
              <a:rPr lang="ru-RU" dirty="0"/>
              <a:t>» </a:t>
            </a:r>
          </a:p>
          <a:p>
            <a:endParaRPr lang="ru-RU" i="1" dirty="0"/>
          </a:p>
          <a:p>
            <a:endParaRPr lang="ru-RU" i="1" dirty="0"/>
          </a:p>
          <a:p>
            <a:pPr algn="r"/>
            <a:r>
              <a:rPr lang="ru-RU" i="1" dirty="0" err="1"/>
              <a:t>В.В.Путин</a:t>
            </a:r>
            <a:r>
              <a:rPr lang="ru-RU" i="1" dirty="0"/>
              <a:t>, </a:t>
            </a:r>
          </a:p>
          <a:p>
            <a:pPr algn="r"/>
            <a:r>
              <a:rPr lang="ru-RU" i="1" dirty="0"/>
              <a:t>Президент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711890"/>
      </p:ext>
    </p:extLst>
  </p:cSld>
  <p:clrMapOvr>
    <a:masterClrMapping/>
  </p:clrMapOvr>
  <p:transition spd="slow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900113" y="981075"/>
            <a:ext cx="8069262" cy="3384550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350" y="981075"/>
            <a:ext cx="6624638" cy="27987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6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Спасибо </a:t>
            </a:r>
            <a:br>
              <a:rPr lang="ru-RU" sz="66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r>
              <a:rPr lang="ru-RU" sz="66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за </a:t>
            </a:r>
            <a:br>
              <a:rPr lang="ru-RU" sz="66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r>
              <a:rPr lang="ru-RU" sz="66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внимание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4036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image001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4545013"/>
            <a:ext cx="4581525" cy="20526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250825" y="260350"/>
            <a:ext cx="8429625" cy="928688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4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Этапы</a:t>
            </a:r>
            <a:r>
              <a:rPr lang="ru-RU" sz="4400" b="1">
                <a:solidFill>
                  <a:srgbClr val="663300"/>
                </a:solidFill>
                <a:latin typeface="Arial" charset="0"/>
                <a:cs typeface="Arial" charset="0"/>
              </a:rPr>
              <a:t> </a:t>
            </a:r>
            <a:r>
              <a:rPr lang="ru-RU" sz="44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обучения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7411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4500563" y="333375"/>
            <a:ext cx="184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4800"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13" name="Rectangle 28"/>
          <p:cNvSpPr>
            <a:spLocks noChangeArrowheads="1"/>
          </p:cNvSpPr>
          <p:nvPr/>
        </p:nvSpPr>
        <p:spPr bwMode="auto">
          <a:xfrm>
            <a:off x="323850" y="1434516"/>
            <a:ext cx="8640763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 dirty="0"/>
              <a:t>Знакомство с шахматной доской. </a:t>
            </a:r>
          </a:p>
          <a:p>
            <a:endParaRPr lang="ru-RU" sz="3200" b="1" dirty="0"/>
          </a:p>
          <a:p>
            <a:pPr marL="342900" indent="-342900"/>
            <a:r>
              <a:rPr lang="ru-RU" sz="3200" b="1" dirty="0"/>
              <a:t>2. Знакомство с фигурами и пешками. </a:t>
            </a:r>
          </a:p>
          <a:p>
            <a:pPr marL="342900" indent="-342900"/>
            <a:endParaRPr lang="ru-RU" sz="3200" b="1" dirty="0"/>
          </a:p>
          <a:p>
            <a:pPr marL="342900" indent="-342900"/>
            <a:r>
              <a:rPr lang="ru-RU" sz="3200" b="1" dirty="0"/>
              <a:t>3. Обучение правилам шахматной игры.</a:t>
            </a:r>
          </a:p>
          <a:p>
            <a:pPr marL="342900" indent="-342900"/>
            <a:r>
              <a:rPr lang="ru-RU" sz="3200" b="1" dirty="0"/>
              <a:t> </a:t>
            </a:r>
          </a:p>
          <a:p>
            <a:pPr marL="342900" indent="-342900"/>
            <a:r>
              <a:rPr lang="ru-RU" sz="3200" b="1" dirty="0"/>
              <a:t>4. Решение шахматных задач и этюдов.</a:t>
            </a:r>
          </a:p>
          <a:p>
            <a:pPr marL="342900" indent="-342900"/>
            <a:r>
              <a:rPr lang="ru-RU" sz="3200" b="1" dirty="0"/>
              <a:t> </a:t>
            </a:r>
          </a:p>
          <a:p>
            <a:pPr marL="342900" indent="-342900"/>
            <a:r>
              <a:rPr lang="ru-RU" sz="3200" b="1" dirty="0"/>
              <a:t>5. Игра в шахматы.</a:t>
            </a:r>
            <a:r>
              <a:rPr lang="ru-RU" sz="3600" b="1" dirty="0"/>
              <a:t> </a:t>
            </a: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285750" y="285750"/>
            <a:ext cx="8429625" cy="1285875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3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2875" y="571500"/>
            <a:ext cx="8429625" cy="582613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>
                <a:solidFill>
                  <a:srgbClr val="E4CF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ru-RU" sz="3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Легенда о шахматах</a:t>
            </a:r>
          </a:p>
        </p:txBody>
      </p:sp>
      <p:pic>
        <p:nvPicPr>
          <p:cNvPr id="15370" name="Picture 10" descr="tratado-de-ajedre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7632700" cy="4848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285750" y="285750"/>
            <a:ext cx="8429625" cy="1285875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6387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620713"/>
            <a:ext cx="8429625" cy="582612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ru-RU" sz="40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ШАХМАТЫ</a:t>
            </a:r>
          </a:p>
        </p:txBody>
      </p:sp>
      <p:pic>
        <p:nvPicPr>
          <p:cNvPr id="16391" name="Picture 7" descr="Amen-285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628775"/>
            <a:ext cx="5472113" cy="3849688"/>
          </a:xfrm>
          <a:prstGeom prst="rect">
            <a:avLst/>
          </a:prstGeom>
          <a:noFill/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95288" y="5445125"/>
            <a:ext cx="73453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i="1"/>
              <a:t>«Шах - мат! »,  </a:t>
            </a:r>
          </a:p>
          <a:p>
            <a:pPr algn="ctr"/>
            <a:r>
              <a:rPr lang="ru-RU" sz="2400" b="1" i="1"/>
              <a:t>с персидского</a:t>
            </a:r>
          </a:p>
          <a:p>
            <a:pPr algn="ctr"/>
            <a:r>
              <a:rPr lang="ru-RU" sz="2400" b="1" i="1"/>
              <a:t>«Шах»- король – «мат» - умер! »</a:t>
            </a:r>
            <a:r>
              <a:rPr lang="ru-RU" sz="2400" b="1"/>
              <a:t> </a:t>
            </a:r>
          </a:p>
        </p:txBody>
      </p:sp>
      <p:pic>
        <p:nvPicPr>
          <p:cNvPr id="16394" name="Picture 10" descr="32_A_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133600"/>
            <a:ext cx="3046413" cy="20335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88" y="285750"/>
            <a:ext cx="8429625" cy="928688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395288" y="476250"/>
            <a:ext cx="8229600" cy="582613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Легенда о шахматной доске</a:t>
            </a:r>
          </a:p>
        </p:txBody>
      </p:sp>
      <p:sp>
        <p:nvSpPr>
          <p:cNvPr id="19459" name="Содержимое 7"/>
          <p:cNvSpPr>
            <a:spLocks noGrp="1"/>
          </p:cNvSpPr>
          <p:nvPr>
            <p:ph idx="4294967295"/>
          </p:nvPr>
        </p:nvSpPr>
        <p:spPr>
          <a:xfrm>
            <a:off x="1116013" y="5300663"/>
            <a:ext cx="6551612" cy="649287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</a:pPr>
            <a:endParaRPr lang="ru-RU" sz="20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9461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57864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4.bp.blogspot.com/-dU6dHdOK1tg/T1SzRax_fUI/AAAAAAAAAgQ/zXZheGp6D14/s1600/%D1%88%D0%B0%D1%85%D0%BC%D0%B0%D1%82%D1%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8283" y="1574665"/>
            <a:ext cx="6696099" cy="4692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BA934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Табличка 4"/>
          <p:cNvSpPr/>
          <p:nvPr/>
        </p:nvSpPr>
        <p:spPr>
          <a:xfrm>
            <a:off x="250825" y="260350"/>
            <a:ext cx="8429625" cy="928688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4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Легенда о шахматной доске</a:t>
            </a:r>
          </a:p>
        </p:txBody>
      </p:sp>
      <p:pic>
        <p:nvPicPr>
          <p:cNvPr id="12" name="Picture 4" descr="Шахматная до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4599" y="1462240"/>
            <a:ext cx="4898402" cy="2893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BA934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250825" y="4581525"/>
            <a:ext cx="84978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663300"/>
                </a:solidFill>
              </a:rPr>
              <a:t>Оказалось, чтобы расплатиться с мудрецом, нужно </a:t>
            </a:r>
          </a:p>
          <a:p>
            <a:pPr algn="ctr"/>
            <a:r>
              <a:rPr lang="ru-RU" sz="3600">
                <a:solidFill>
                  <a:srgbClr val="663300"/>
                </a:solidFill>
              </a:rPr>
              <a:t>18 446 744 073 709 551 615 </a:t>
            </a:r>
            <a:r>
              <a:rPr lang="ru-RU">
                <a:solidFill>
                  <a:srgbClr val="663300"/>
                </a:solidFill>
              </a:rPr>
              <a:t>зерен пшеницы.</a:t>
            </a:r>
          </a:p>
          <a:p>
            <a:pPr algn="ctr"/>
            <a:r>
              <a:rPr lang="ru-RU">
                <a:solidFill>
                  <a:srgbClr val="663300"/>
                </a:solidFill>
              </a:rPr>
              <a:t> Вот как звучит это число:</a:t>
            </a:r>
            <a:r>
              <a:rPr lang="ru-RU" b="1">
                <a:solidFill>
                  <a:srgbClr val="663300"/>
                </a:solidFill>
              </a:rPr>
              <a:t> 18 квинтильонов 446 квадрильонов 744 триллиона 73 миллиарда 709 миллионов 551 тысяча 615!</a:t>
            </a:r>
          </a:p>
        </p:txBody>
      </p:sp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357188" y="285750"/>
            <a:ext cx="8429625" cy="1071563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582613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Фигуры и пешки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1508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67"/>
          <p:cNvSpPr>
            <a:spLocks noChangeArrowheads="1"/>
          </p:cNvSpPr>
          <p:nvPr/>
        </p:nvSpPr>
        <p:spPr bwMode="auto">
          <a:xfrm>
            <a:off x="323850" y="3284538"/>
            <a:ext cx="3600450" cy="3378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/>
              <a:t>В этой стране -</a:t>
            </a:r>
            <a:endParaRPr lang="ru-RU" sz="2400"/>
          </a:p>
          <a:p>
            <a:pPr algn="ctr"/>
            <a:r>
              <a:rPr lang="ru-RU" sz="2400" b="1" i="1"/>
              <a:t>Король с королевой живут без корон</a:t>
            </a:r>
            <a:endParaRPr lang="ru-RU" sz="2400"/>
          </a:p>
          <a:p>
            <a:pPr algn="ctr"/>
            <a:r>
              <a:rPr lang="ru-RU" sz="2400" b="1" i="1"/>
              <a:t>Ладья без весел, без хобота слон,</a:t>
            </a:r>
            <a:endParaRPr lang="ru-RU" sz="2400"/>
          </a:p>
          <a:p>
            <a:pPr algn="ctr"/>
            <a:r>
              <a:rPr lang="ru-RU" sz="2400" b="1" i="1"/>
              <a:t>Конь без копыт, седла и уздечки</a:t>
            </a:r>
            <a:endParaRPr lang="ru-RU" sz="2400"/>
          </a:p>
          <a:p>
            <a:pPr algn="ctr"/>
            <a:r>
              <a:rPr lang="ru-RU" sz="2400" b="1" i="1"/>
              <a:t>А рядовые - не человечки</a:t>
            </a:r>
            <a:r>
              <a:rPr lang="ru-RU" sz="2400" i="1"/>
              <a:t>.</a:t>
            </a:r>
          </a:p>
        </p:txBody>
      </p:sp>
      <p:pic>
        <p:nvPicPr>
          <p:cNvPr id="21510" name="Picture 69" descr="6a310b768c9d3fa6af58e6bcbdbeac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484313"/>
            <a:ext cx="19446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s7s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060575"/>
            <a:ext cx="4572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чка 4"/>
          <p:cNvSpPr/>
          <p:nvPr/>
        </p:nvSpPr>
        <p:spPr>
          <a:xfrm>
            <a:off x="611188" y="260350"/>
            <a:ext cx="8142287" cy="1152525"/>
          </a:xfrm>
          <a:prstGeom prst="plaque">
            <a:avLst/>
          </a:prstGeom>
          <a:solidFill>
            <a:srgbClr val="E4CF80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E4CF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20725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>
                <a:solidFill>
                  <a:srgbClr val="663300"/>
                </a:solidFill>
              </a:rPr>
              <a:t>Игра «Чьи следы?»</a:t>
            </a:r>
            <a:endParaRPr lang="ru-RU" sz="4000" b="1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4"/>
            </a:avLst>
          </a:prstGeom>
          <a:solidFill>
            <a:srgbClr val="A67C0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6869" name="Picture 3" descr="C:\Documents and Settings\Admin\Рабочий стол\Шахматы\Картинки\chess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64356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7" descr="ферз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73238"/>
            <a:ext cx="41767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8" descr="сло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773238"/>
            <a:ext cx="41449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theme/theme1.xml><?xml version="1.0" encoding="utf-8"?>
<a:theme xmlns:a="http://schemas.openxmlformats.org/drawingml/2006/main" name="Шахматы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Шахматы1</Template>
  <TotalTime>873</TotalTime>
  <Words>436</Words>
  <Application>Microsoft Office PowerPoint</Application>
  <PresentationFormat>Экран (4:3)</PresentationFormat>
  <Paragraphs>104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Шахматы1</vt:lpstr>
      <vt:lpstr>Презентация PowerPoint</vt:lpstr>
      <vt:lpstr>Презентация PowerPoint</vt:lpstr>
      <vt:lpstr>Презентация PowerPoint</vt:lpstr>
      <vt:lpstr> Легенда о шахматах</vt:lpstr>
      <vt:lpstr> ШАХМАТЫ</vt:lpstr>
      <vt:lpstr>Легенда о шахматной доске</vt:lpstr>
      <vt:lpstr>Презентация PowerPoint</vt:lpstr>
      <vt:lpstr>Фигуры и пешки</vt:lpstr>
      <vt:lpstr>Игра «Чьи следы?»</vt:lpstr>
      <vt:lpstr>Не мила коню неволя,                                                                                             Перед ним простор широк,    Очень ловко на два   поля                                                                                 Совершает конь прыжок,                                                                              Замечательный прыжок:                                                                                            Два поля прямо, поле - вбок!</vt:lpstr>
      <vt:lpstr>Презентация PowerPoint</vt:lpstr>
      <vt:lpstr>Ладья</vt:lpstr>
      <vt:lpstr>Конь</vt:lpstr>
      <vt:lpstr>Слон</vt:lpstr>
      <vt:lpstr>Ферзь и король</vt:lpstr>
      <vt:lpstr>Пешка</vt:lpstr>
      <vt:lpstr> </vt:lpstr>
      <vt:lpstr>Парад шахматных фигур</vt:lpstr>
      <vt:lpstr>Игра «Волшебный мешочек»</vt:lpstr>
      <vt:lpstr>Физкультминутка</vt:lpstr>
      <vt:lpstr>Шахматный театр</vt:lpstr>
      <vt:lpstr>Презентация PowerPoint</vt:lpstr>
      <vt:lpstr>Спасибо 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«Шахматы»</dc:title>
  <dc:creator>User</dc:creator>
  <cp:lastModifiedBy>Александр</cp:lastModifiedBy>
  <cp:revision>46</cp:revision>
  <dcterms:created xsi:type="dcterms:W3CDTF">2014-12-15T14:21:04Z</dcterms:created>
  <dcterms:modified xsi:type="dcterms:W3CDTF">2023-01-18T14:19:43Z</dcterms:modified>
</cp:coreProperties>
</file>