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7" r:id="rId3"/>
    <p:sldId id="300" r:id="rId4"/>
    <p:sldId id="259" r:id="rId5"/>
    <p:sldId id="261" r:id="rId6"/>
    <p:sldId id="292" r:id="rId7"/>
    <p:sldId id="291" r:id="rId8"/>
    <p:sldId id="293" r:id="rId9"/>
    <p:sldId id="295" r:id="rId10"/>
    <p:sldId id="298" r:id="rId11"/>
    <p:sldId id="299" r:id="rId12"/>
    <p:sldId id="296" r:id="rId13"/>
    <p:sldId id="301" r:id="rId14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AEAEA"/>
    <a:srgbClr val="1B9A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36" autoAdjust="0"/>
    <p:restoredTop sz="94660" autoAdjust="0"/>
  </p:normalViewPr>
  <p:slideViewPr>
    <p:cSldViewPr>
      <p:cViewPr>
        <p:scale>
          <a:sx n="118" d="100"/>
          <a:sy n="118" d="100"/>
        </p:scale>
        <p:origin x="-474" y="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A8FE6-C5F8-41B1-BAFD-5B31362943A4}" type="datetimeFigureOut">
              <a:rPr lang="ru-RU" smtClean="0"/>
              <a:pPr/>
              <a:t>31.05.2022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96514-5D38-4968-A116-4625C3DBA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496514-5D38-4968-A116-4625C3DBADA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3048000" y="457200"/>
            <a:ext cx="5867400" cy="1752600"/>
          </a:xfrm>
        </p:spPr>
        <p:txBody>
          <a:bodyPr/>
          <a:lstStyle>
            <a:lvl1pPr>
              <a:defRPr sz="4000" b="1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178300" y="5957888"/>
            <a:ext cx="1308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b="1">
                <a:solidFill>
                  <a:schemeClr val="tx2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F5C56-EF91-4F6E-938D-3EC1C6F9FA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438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BD293-1E9B-4767-8FA6-20ED9D562A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924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67400" y="6443663"/>
            <a:ext cx="2895600" cy="2905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44683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fld id="{BCCA8A82-E047-4FC3-A4C8-0E892CB11A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166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8F3FB-DE8C-43C7-ABCA-11332C93A8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357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F380C-DCFB-4B05-91EC-1A27039C5E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401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57832-C095-4AE4-8A81-870200371E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75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DCC0C-CDE3-416B-A17F-4C6516FD20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724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89C5A-465D-4157-B257-E48C5A8144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16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F76F8-AB76-46BA-8C7C-971FD54F7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656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8C74A-3F97-41AE-BD9E-A71C298BF5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533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3B22C-F0DD-45B0-9042-8AB462E8BC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5846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0" y="-26988"/>
          <a:ext cx="9144000" cy="935038"/>
        </p:xfrm>
        <a:graphic>
          <a:graphicData uri="http://schemas.openxmlformats.org/presentationml/2006/ole">
            <p:oleObj spid="_x0000_s1044" name="Image" r:id="rId15" imgW="6450794" imgH="952045" progId="">
              <p:embed/>
            </p:oleObj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43663"/>
            <a:ext cx="28956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46838"/>
            <a:ext cx="21336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fld id="{8605D498-F030-44A9-A240-58C2BF3670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1907704" y="457200"/>
            <a:ext cx="7007696" cy="1752600"/>
          </a:xfrm>
        </p:spPr>
        <p:txBody>
          <a:bodyPr/>
          <a:lstStyle/>
          <a:p>
            <a:pPr algn="ctr"/>
            <a:r>
              <a:rPr lang="ru-RU" sz="3200" dirty="0" smtClean="0"/>
              <a:t>Мозжечковая стимуляция, как один из методов сенсорной интеграции.</a:t>
            </a:r>
            <a:endParaRPr lang="en-US" sz="6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996280"/>
          </a:xfrm>
        </p:spPr>
        <p:txBody>
          <a:bodyPr/>
          <a:lstStyle/>
          <a:p>
            <a:pPr algn="l"/>
            <a:r>
              <a:rPr lang="ru-RU" dirty="0" smtClean="0"/>
              <a:t>Княжевская И.В., педагог - психолог МБДОУ №52</a:t>
            </a:r>
            <a:endParaRPr lang="en-US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3851920" y="5949280"/>
            <a:ext cx="1944216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/>
              <a:t>г</a:t>
            </a:r>
            <a:r>
              <a:rPr lang="ru-RU" b="1" dirty="0" smtClean="0"/>
              <a:t>. Канск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2020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9"/>
            <a:ext cx="8568952" cy="864095"/>
          </a:xfrm>
        </p:spPr>
        <p:txBody>
          <a:bodyPr/>
          <a:lstStyle/>
          <a:p>
            <a:pPr algn="ctr"/>
            <a:r>
              <a:rPr lang="ru-RU" sz="1800" b="1" i="1" dirty="0" smtClean="0">
                <a:solidFill>
                  <a:srgbClr val="000000"/>
                </a:solidFill>
              </a:rPr>
              <a:t>ПОЗНАНИЕ МИРА НАЧИНАЕТСЯ С ПОЗНАНИЯ СЕБЯ</a:t>
            </a:r>
            <a:br>
              <a:rPr lang="ru-RU" sz="1800" b="1" i="1" dirty="0" smtClean="0">
                <a:solidFill>
                  <a:srgbClr val="000000"/>
                </a:solidFill>
              </a:rPr>
            </a:br>
            <a:r>
              <a:rPr lang="ru-RU" sz="1800" dirty="0" smtClean="0"/>
              <a:t>- укрепляем здоровье мозга через тело</a:t>
            </a:r>
            <a:r>
              <a:rPr lang="ru-RU" sz="1800" dirty="0" smtClean="0">
                <a:solidFill>
                  <a:srgbClr val="000000"/>
                </a:solidFill>
              </a:rPr>
              <a:t>⠀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2051" name="Picture 3" descr="C:\Users\User\Desktop\IMG_20201130_105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2254861" cy="3006480"/>
          </a:xfrm>
          <a:prstGeom prst="rect">
            <a:avLst/>
          </a:prstGeom>
          <a:noFill/>
        </p:spPr>
      </p:pic>
      <p:pic>
        <p:nvPicPr>
          <p:cNvPr id="2052" name="Picture 4" descr="C:\Users\User\Desktop\IMG_20201130_105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140968"/>
            <a:ext cx="2272862" cy="3030483"/>
          </a:xfrm>
          <a:prstGeom prst="rect">
            <a:avLst/>
          </a:prstGeom>
          <a:noFill/>
        </p:spPr>
      </p:pic>
      <p:pic>
        <p:nvPicPr>
          <p:cNvPr id="2053" name="Picture 5" descr="C:\Users\User\Desktop\Camera\IMG_20201130_115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980728"/>
            <a:ext cx="2880320" cy="3897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Мозжечок</a:t>
            </a:r>
            <a:r>
              <a:rPr lang="ru-RU" sz="1600" dirty="0" smtClean="0">
                <a:solidFill>
                  <a:srgbClr val="000000"/>
                </a:solidFill>
              </a:rPr>
              <a:t> – это самый быстродействующий механизм в мозге. Он быстро перерабатывает любую информацию, поступающую из других частей мозга и определяет скорость работы всего головного мозга в целом.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363272" cy="4551784"/>
          </a:xfrm>
        </p:spPr>
        <p:txBody>
          <a:bodyPr/>
          <a:lstStyle/>
          <a:p>
            <a:r>
              <a:rPr lang="ru-RU" sz="1600" dirty="0" smtClean="0"/>
              <a:t>В результате занятий  мозжечковой стимуляции у ребенка улучшаются:</a:t>
            </a:r>
            <a:br>
              <a:rPr lang="ru-RU" sz="1600" dirty="0" smtClean="0"/>
            </a:br>
            <a:r>
              <a:rPr lang="ru-RU" sz="1600" dirty="0" smtClean="0"/>
              <a:t>🎯 уровень концентрации внимания</a:t>
            </a:r>
            <a:br>
              <a:rPr lang="ru-RU" sz="1600" dirty="0" smtClean="0"/>
            </a:br>
            <a:r>
              <a:rPr lang="ru-RU" sz="1600" dirty="0" smtClean="0"/>
              <a:t>🎯 все виды памяти</a:t>
            </a:r>
            <a:br>
              <a:rPr lang="ru-RU" sz="1600" dirty="0" smtClean="0"/>
            </a:br>
            <a:r>
              <a:rPr lang="ru-RU" sz="1600" dirty="0" smtClean="0"/>
              <a:t>🎯 развитие речи – как устной, так и письменной, а также навыки чтения</a:t>
            </a:r>
            <a:br>
              <a:rPr lang="ru-RU" sz="1600" dirty="0" smtClean="0"/>
            </a:br>
            <a:r>
              <a:rPr lang="ru-RU" sz="1600" dirty="0" smtClean="0"/>
              <a:t>🎯 математические и логические способности</a:t>
            </a:r>
            <a:br>
              <a:rPr lang="ru-RU" sz="1600" dirty="0" smtClean="0"/>
            </a:br>
            <a:r>
              <a:rPr lang="ru-RU" sz="1600" dirty="0" smtClean="0"/>
              <a:t>🎯 анализ и синтез информации</a:t>
            </a:r>
            <a:br>
              <a:rPr lang="ru-RU" sz="1600" dirty="0" smtClean="0"/>
            </a:br>
            <a:r>
              <a:rPr lang="ru-RU" sz="1600" dirty="0" smtClean="0"/>
              <a:t>🎯 способность к планированию</a:t>
            </a:r>
            <a:br>
              <a:rPr lang="ru-RU" sz="1600" dirty="0" smtClean="0"/>
            </a:br>
            <a:r>
              <a:rPr lang="ru-RU" sz="1600" dirty="0" smtClean="0"/>
              <a:t>🎯 работа эмоционально-волевой сферы</a:t>
            </a:r>
            <a:br>
              <a:rPr lang="ru-RU" sz="1600" dirty="0" smtClean="0"/>
            </a:br>
            <a:r>
              <a:rPr lang="ru-RU" sz="1600" dirty="0" smtClean="0"/>
              <a:t>⠀</a:t>
            </a:r>
            <a:br>
              <a:rPr lang="ru-RU" sz="1600" dirty="0" smtClean="0"/>
            </a:br>
            <a:r>
              <a:rPr lang="ru-RU" sz="1600" dirty="0" smtClean="0"/>
              <a:t>Ребенку становится легче учиться, что естественно влияет на его настроение и самооценку.</a:t>
            </a:r>
          </a:p>
          <a:p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/>
          <a:lstStyle/>
          <a:p>
            <a:r>
              <a:rPr lang="ru-RU" sz="2800" b="1" dirty="0" smtClean="0"/>
              <a:t>Результаты занятий на балансирах</a:t>
            </a:r>
            <a:endParaRPr lang="en-US" sz="2800" b="1" dirty="0"/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95536" y="1340768"/>
            <a:ext cx="2232248" cy="4248472"/>
            <a:chOff x="720" y="1296"/>
            <a:chExt cx="1367" cy="2542"/>
          </a:xfrm>
        </p:grpSpPr>
        <p:sp>
          <p:nvSpPr>
            <p:cNvPr id="91140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1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46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2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3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4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45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1146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91147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1148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1149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1150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91152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91153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1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1400" dirty="0" smtClean="0">
                  <a:solidFill>
                    <a:srgbClr val="000000"/>
                  </a:solidFill>
                </a:rPr>
                <a:t>уменьшение гиперактивности</a:t>
              </a:r>
              <a:br>
                <a:rPr lang="ru-RU" sz="1400" dirty="0" smtClean="0">
                  <a:solidFill>
                    <a:srgbClr val="000000"/>
                  </a:solidFill>
                </a:rPr>
              </a:br>
              <a:r>
                <a:rPr lang="ru-RU" sz="1400" dirty="0" smtClean="0">
                  <a:solidFill>
                    <a:srgbClr val="000000"/>
                  </a:solidFill>
                </a:rPr>
                <a:t>📌удержание внимания</a:t>
              </a:r>
              <a:br>
                <a:rPr lang="ru-RU" sz="1400" dirty="0" smtClean="0">
                  <a:solidFill>
                    <a:srgbClr val="000000"/>
                  </a:solidFill>
                </a:rPr>
              </a:br>
              <a:r>
                <a:rPr lang="ru-RU" sz="1400" dirty="0" smtClean="0">
                  <a:solidFill>
                    <a:srgbClr val="000000"/>
                  </a:solidFill>
                </a:rPr>
                <a:t>📌уменьшение самоагрессии</a:t>
              </a:r>
              <a:br>
                <a:rPr lang="ru-RU" sz="1400" dirty="0" smtClean="0">
                  <a:solidFill>
                    <a:srgbClr val="000000"/>
                  </a:solidFill>
                </a:rPr>
              </a:br>
              <a:r>
                <a:rPr lang="ru-RU" sz="1400" dirty="0" smtClean="0">
                  <a:solidFill>
                    <a:srgbClr val="000000"/>
                  </a:solidFill>
                </a:rPr>
                <a:t>📌уменьшение стереотипий</a:t>
              </a:r>
              <a:br>
                <a:rPr lang="ru-RU" sz="1400" dirty="0" smtClean="0">
                  <a:solidFill>
                    <a:srgbClr val="000000"/>
                  </a:solidFill>
                </a:rPr>
              </a:br>
              <a:r>
                <a:rPr lang="ru-RU" sz="1400" dirty="0" smtClean="0">
                  <a:solidFill>
                    <a:srgbClr val="000000"/>
                  </a:solidFill>
                </a:rPr>
                <a:t>📌уменьшение страхов</a:t>
              </a:r>
              <a:br>
                <a:rPr lang="ru-RU" sz="1400" dirty="0" smtClean="0">
                  <a:solidFill>
                    <a:srgbClr val="000000"/>
                  </a:solidFill>
                </a:rPr>
              </a:br>
              <a:r>
                <a:rPr lang="ru-RU" sz="1400" dirty="0" smtClean="0">
                  <a:solidFill>
                    <a:srgbClr val="000000"/>
                  </a:solidFill>
                </a:rPr>
                <a:t>📌качественное улучшение познавательных способностей</a:t>
              </a:r>
              <a:endParaRPr lang="en-US" sz="1400" dirty="0" smtClean="0">
                <a:solidFill>
                  <a:srgbClr val="000000"/>
                </a:solidFill>
              </a:endParaRPr>
            </a:p>
            <a:p>
              <a:pPr algn="l"/>
              <a:endParaRPr lang="en-US" sz="1400" dirty="0"/>
            </a:p>
          </p:txBody>
        </p:sp>
      </p:grpSp>
      <p:grpSp>
        <p:nvGrpSpPr>
          <p:cNvPr id="91154" name="Group 18"/>
          <p:cNvGrpSpPr>
            <a:grpSpLocks/>
          </p:cNvGrpSpPr>
          <p:nvPr/>
        </p:nvGrpSpPr>
        <p:grpSpPr bwMode="auto">
          <a:xfrm>
            <a:off x="2987824" y="908720"/>
            <a:ext cx="2304256" cy="5111081"/>
            <a:chOff x="2208" y="1296"/>
            <a:chExt cx="1365" cy="2542"/>
          </a:xfrm>
        </p:grpSpPr>
        <p:sp>
          <p:nvSpPr>
            <p:cNvPr id="91155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56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57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58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59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1160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61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62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63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64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91165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86" cy="1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rgbClr val="000000"/>
                  </a:solidFill>
                  <a:latin typeface="Verdana" pitchFamily="34" charset="0"/>
                </a:rPr>
                <a:t>Улучшение физического состояния:</a:t>
              </a:r>
            </a:p>
            <a:p>
              <a:pPr algn="l"/>
              <a:r>
                <a:rPr lang="ru-RU" sz="1400" dirty="0" smtClean="0">
                  <a:solidFill>
                    <a:srgbClr val="000000"/>
                  </a:solidFill>
                  <a:latin typeface="Verdana" pitchFamily="34" charset="0"/>
                </a:rPr>
                <a:t>-</a:t>
              </a:r>
              <a:r>
                <a:rPr lang="ru-RU" sz="1400" dirty="0">
                  <a:solidFill>
                    <a:srgbClr val="000000"/>
                  </a:solidFill>
                  <a:latin typeface="Verdana" pitchFamily="34" charset="0"/>
                </a:rPr>
                <a:t>п</a:t>
              </a:r>
              <a:r>
                <a:rPr lang="ru-RU" sz="1400" dirty="0" smtClean="0">
                  <a:solidFill>
                    <a:srgbClr val="000000"/>
                  </a:solidFill>
                  <a:latin typeface="Verdana" pitchFamily="34" charset="0"/>
                </a:rPr>
                <a:t>овышение мышечного тонуса</a:t>
              </a:r>
            </a:p>
            <a:p>
              <a:pPr algn="l"/>
              <a:r>
                <a:rPr lang="ru-RU" sz="1400" dirty="0" smtClean="0">
                  <a:solidFill>
                    <a:srgbClr val="000000"/>
                  </a:solidFill>
                  <a:latin typeface="Verdana" pitchFamily="34" charset="0"/>
                </a:rPr>
                <a:t>- коррекция осанки</a:t>
              </a:r>
            </a:p>
            <a:p>
              <a:pPr algn="l"/>
              <a:r>
                <a:rPr lang="ru-RU" sz="1400" dirty="0" smtClean="0">
                  <a:solidFill>
                    <a:srgbClr val="000000"/>
                  </a:solidFill>
                  <a:latin typeface="Verdana" pitchFamily="34" charset="0"/>
                </a:rPr>
                <a:t>- улучшение координации и согласованности движений</a:t>
              </a:r>
              <a:endParaRPr lang="en-US" dirty="0"/>
            </a:p>
          </p:txBody>
        </p:sp>
        <p:sp>
          <p:nvSpPr>
            <p:cNvPr id="91166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167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32"/>
          <p:cNvGrpSpPr>
            <a:grpSpLocks/>
          </p:cNvGrpSpPr>
          <p:nvPr/>
        </p:nvGrpSpPr>
        <p:grpSpPr bwMode="auto">
          <a:xfrm>
            <a:off x="5868144" y="908720"/>
            <a:ext cx="2515591" cy="4654106"/>
            <a:chOff x="3692" y="1296"/>
            <a:chExt cx="1367" cy="2542"/>
          </a:xfrm>
        </p:grpSpPr>
        <p:sp>
          <p:nvSpPr>
            <p:cNvPr id="50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4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59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0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2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3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55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56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 sz="140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57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" name="Прямоугольник 65"/>
          <p:cNvSpPr/>
          <p:nvPr/>
        </p:nvSpPr>
        <p:spPr>
          <a:xfrm>
            <a:off x="5868144" y="1844823"/>
            <a:ext cx="27363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балансировочно-аудиально-визуальные</a:t>
            </a:r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упражнения» развивают зрительное слежение, улучшают слуховое восприятие, развивают чувство ритма, баланса и согласованные движения глаз, конечностей, корпуса, головы, слуха, вестибулярной системы, а также развивают концентрацию внимания, самоконтроль, умение владеть собственным телом.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9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6552728" cy="4983832"/>
          </a:xfrm>
        </p:spPr>
        <p:txBody>
          <a:bodyPr/>
          <a:lstStyle/>
          <a:p>
            <a:pPr algn="ctr"/>
            <a:r>
              <a:rPr lang="ru-RU" sz="5400" dirty="0" smtClean="0"/>
              <a:t>Спасибо</a:t>
            </a:r>
          </a:p>
          <a:p>
            <a:pPr algn="ctr"/>
            <a:r>
              <a:rPr lang="ru-RU" sz="5400" dirty="0" smtClean="0"/>
              <a:t>за</a:t>
            </a:r>
          </a:p>
          <a:p>
            <a:pPr algn="ctr"/>
            <a:r>
              <a:rPr lang="ru-RU" sz="5400" dirty="0" smtClean="0"/>
              <a:t>внимание</a:t>
            </a:r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19256" cy="1152128"/>
          </a:xfrm>
        </p:spPr>
        <p:txBody>
          <a:bodyPr/>
          <a:lstStyle/>
          <a:p>
            <a:pPr algn="ctr" fontAlgn="t">
              <a:lnSpc>
                <a:spcPts val="3525"/>
              </a:lnSpc>
              <a:spcAft>
                <a:spcPts val="1875"/>
              </a:spcAft>
            </a:pPr>
            <a: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>          </a:t>
            </a:r>
            <a:r>
              <a:rPr lang="ru-RU" sz="2400" b="1" dirty="0" smtClean="0">
                <a:solidFill>
                  <a:schemeClr val="tx1"/>
                </a:solidFill>
              </a:rPr>
              <a:t>Цель </a:t>
            </a:r>
            <a:r>
              <a:rPr lang="ru-RU" sz="2400" b="1" dirty="0" smtClean="0"/>
              <a:t>и принцип </a:t>
            </a:r>
            <a:br>
              <a:rPr lang="ru-RU" sz="2400" b="1" dirty="0" smtClean="0"/>
            </a:br>
            <a:r>
              <a:rPr lang="ru-RU" sz="2400" b="1" dirty="0" smtClean="0"/>
              <a:t>               действия мозжечковой стимуляции.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2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352928" cy="483244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Цель </a:t>
            </a:r>
            <a:r>
              <a:rPr lang="ru-RU" sz="1600" dirty="0">
                <a:solidFill>
                  <a:schemeClr val="tx1"/>
                </a:solidFill>
              </a:rPr>
              <a:t>мозжечковой стимуляции – синхронизировать работу центров мозга, ответственных за познавательные и двигательные функции, а также развить зрительно-моторное взаимодействие и координацию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fontAlgn="t"/>
            <a:r>
              <a:rPr lang="ru-RU" sz="1600" dirty="0">
                <a:solidFill>
                  <a:schemeClr val="tx1"/>
                </a:solidFill>
              </a:rPr>
              <a:t>Мозжечок — это отдел головного мозга, состоящий из червя — древней части, и двух небольших полушарий, образовавшихся в результате эволюционного развития человека. Долгое время считалось, что этот орган отвечает исключительно за чувство равновесия и координацию движений в пространстве. Однако в конце XX века </a:t>
            </a:r>
            <a:r>
              <a:rPr lang="ru-RU" sz="1600" dirty="0" smtClean="0">
                <a:solidFill>
                  <a:schemeClr val="tx1"/>
                </a:solidFill>
              </a:rPr>
              <a:t>исследователи </a:t>
            </a:r>
            <a:r>
              <a:rPr lang="ru-RU" sz="1600" dirty="0">
                <a:solidFill>
                  <a:schemeClr val="tx1"/>
                </a:solidFill>
              </a:rPr>
              <a:t>обнаружили абсолютно уникальные свойства этого отдела </a:t>
            </a:r>
            <a:r>
              <a:rPr lang="ru-RU" sz="1600" dirty="0" smtClean="0">
                <a:solidFill>
                  <a:schemeClr val="tx1"/>
                </a:solidFill>
              </a:rPr>
              <a:t>мозга </a:t>
            </a:r>
            <a:r>
              <a:rPr lang="ru-RU" sz="1600" dirty="0" smtClean="0"/>
              <a:t>-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мозжечковые полушария</a:t>
            </a:r>
            <a:r>
              <a:rPr lang="ru-RU" sz="1600" dirty="0">
                <a:solidFill>
                  <a:schemeClr val="tx1"/>
                </a:solidFill>
              </a:rPr>
              <a:t>, оказывается, </a:t>
            </a:r>
            <a:r>
              <a:rPr lang="ru-RU" sz="1600" i="1" dirty="0">
                <a:solidFill>
                  <a:schemeClr val="tx1"/>
                </a:solidFill>
              </a:rPr>
              <a:t>принимают непосредственное участие в формировании и развитии умственных способностей</a:t>
            </a:r>
            <a:r>
              <a:rPr lang="ru-RU" sz="1600" dirty="0">
                <a:solidFill>
                  <a:schemeClr val="tx1"/>
                </a:solidFill>
              </a:rPr>
              <a:t>!</a:t>
            </a:r>
          </a:p>
          <a:p>
            <a:pPr marL="0" indent="0" fontAlgn="t">
              <a:buNone/>
            </a:pPr>
            <a:r>
              <a:rPr lang="ru-RU" sz="1600" dirty="0">
                <a:solidFill>
                  <a:schemeClr val="tx1"/>
                </a:solidFill>
              </a:rPr>
              <a:t>Мозжечок содержит самую высокую концентрацию (более 50%) нервных клеток по отношению к другим отделам мозга. Он поддерживает постоянную связь с лобными долями, а значит, контролирует движение и сенсорное восприятие.</a:t>
            </a:r>
          </a:p>
          <a:p>
            <a:pPr fontAlgn="t"/>
            <a:r>
              <a:rPr lang="ru-RU" sz="1600" dirty="0">
                <a:solidFill>
                  <a:schemeClr val="tx1"/>
                </a:solidFill>
              </a:rPr>
              <a:t>Взяв за основу это свойство мозжечка, ученые разработали методику работы, позволяющую значительно улучшить способность к обучению, восприятию и переработке информации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58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</a:rPr>
              <a:t>Симптомы нарушения сенсорной интеграции: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🔸трудности в обучении новым навыкам - бытовым, двигательным, речевым, учебным;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🔹излишняя двигательная активность или наоборот </a:t>
            </a:r>
            <a:r>
              <a:rPr lang="ru-RU" dirty="0" err="1" smtClean="0">
                <a:solidFill>
                  <a:srgbClr val="000000"/>
                </a:solidFill>
              </a:rPr>
              <a:t>гипоактивность</a:t>
            </a:r>
            <a:r>
              <a:rPr lang="ru-RU" dirty="0" smtClean="0">
                <a:solidFill>
                  <a:srgbClr val="000000"/>
                </a:solidFill>
              </a:rPr>
              <a:t>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🔸низкий мышечный тонус;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трудности адаптации к новым помещениям, людям;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🔹нарушение речи;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🔸неуклюжесть, неловкость, повышенная осторожность (ребенок лучше постоит с мамой, нежели полезет на горку, качели, не любит велосипед, сторонится подвижных детей), либо наоборот – отсутствие чувства опасности (лезет на высоту не задумываясь, постоянно прыгает, кружится, рискует);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🔹сверхчувствительность к звукам и свету;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🔸избегание прикосновений, новой одежды, еды;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🔹ходьба «на цыпочках», моторная неловкость, проблемы в имитации движений;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🔸психосоматические расстройства;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стойкие виды нарушения сна;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🔹отказ от социальных контактов (ребенок не играет со сверстниками, избегает взаимодействия).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Балансировочная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мозжечковая стимуляция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показана детям,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которые: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70702" name="AutoShape 46"/>
          <p:cNvSpPr>
            <a:spLocks noChangeArrowheads="1"/>
          </p:cNvSpPr>
          <p:nvPr/>
        </p:nvSpPr>
        <p:spPr bwMode="ltGray">
          <a:xfrm rot="5400000">
            <a:off x="-2440039" y="1457276"/>
            <a:ext cx="4859438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703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rgbClr val="1B9AD9">
                  <a:alpha val="36000"/>
                </a:srgbClr>
              </a:gs>
              <a:gs pos="100000">
                <a:srgbClr val="1B9AD9">
                  <a:gamma/>
                  <a:tint val="3372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0704" name="AutoShape 48"/>
          <p:cNvSpPr>
            <a:spLocks noChangeArrowheads="1"/>
          </p:cNvSpPr>
          <p:nvPr/>
        </p:nvSpPr>
        <p:spPr bwMode="gray">
          <a:xfrm>
            <a:off x="1822450" y="5099050"/>
            <a:ext cx="49149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Имеют проблемы в аутическом спектре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0705" name="AutoShape 49"/>
          <p:cNvSpPr>
            <a:spLocks noChangeArrowheads="1"/>
          </p:cNvSpPr>
          <p:nvPr/>
        </p:nvSpPr>
        <p:spPr bwMode="gray">
          <a:xfrm>
            <a:off x="2317750" y="42719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Имеют проблемы в усвоении ООП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0706" name="AutoShape 50"/>
          <p:cNvSpPr>
            <a:spLocks noChangeArrowheads="1"/>
          </p:cNvSpPr>
          <p:nvPr/>
        </p:nvSpPr>
        <p:spPr bwMode="gray">
          <a:xfrm>
            <a:off x="2438400" y="3459162"/>
            <a:ext cx="5517976" cy="61790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Задерживаются </a:t>
            </a:r>
          </a:p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в психоэмоциональном и речевом развитии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0707" name="AutoShape 51"/>
          <p:cNvSpPr>
            <a:spLocks noChangeArrowheads="1"/>
          </p:cNvSpPr>
          <p:nvPr/>
        </p:nvSpPr>
        <p:spPr bwMode="gray">
          <a:xfrm>
            <a:off x="2286000" y="2590800"/>
            <a:ext cx="5526360" cy="694184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Имеют вестибулярные нарушения:</a:t>
            </a:r>
          </a:p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 координации и согласованности движений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0708" name="AutoShape 52"/>
          <p:cNvSpPr>
            <a:spLocks noChangeArrowheads="1"/>
          </p:cNvSpPr>
          <p:nvPr/>
        </p:nvSpPr>
        <p:spPr bwMode="gray">
          <a:xfrm>
            <a:off x="1765300" y="18208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r>
              <a:rPr lang="ru-RU" b="1" dirty="0" smtClean="0">
                <a:solidFill>
                  <a:schemeClr val="tx2"/>
                </a:solidFill>
              </a:rPr>
              <a:t>Гиперактивные (СДВГ)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70709" name="Group 53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7071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2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1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14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1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16" name="Group 60"/>
          <p:cNvGrpSpPr>
            <a:grpSpLocks/>
          </p:cNvGrpSpPr>
          <p:nvPr/>
        </p:nvGrpSpPr>
        <p:grpSpPr bwMode="auto">
          <a:xfrm>
            <a:off x="1981200" y="2697163"/>
            <a:ext cx="381000" cy="381000"/>
            <a:chOff x="2078" y="1680"/>
            <a:chExt cx="1615" cy="1615"/>
          </a:xfrm>
        </p:grpSpPr>
        <p:sp>
          <p:nvSpPr>
            <p:cNvPr id="70717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8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9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0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1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22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23" name="Group 67"/>
          <p:cNvGrpSpPr>
            <a:grpSpLocks/>
          </p:cNvGrpSpPr>
          <p:nvPr/>
        </p:nvGrpSpPr>
        <p:grpSpPr bwMode="auto">
          <a:xfrm>
            <a:off x="2133600" y="3535363"/>
            <a:ext cx="381000" cy="381000"/>
            <a:chOff x="2078" y="1680"/>
            <a:chExt cx="1615" cy="1615"/>
          </a:xfrm>
        </p:grpSpPr>
        <p:sp>
          <p:nvSpPr>
            <p:cNvPr id="70724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25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26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7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8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29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30" name="Group 74"/>
          <p:cNvGrpSpPr>
            <a:grpSpLocks/>
          </p:cNvGrpSpPr>
          <p:nvPr/>
        </p:nvGrpSpPr>
        <p:grpSpPr bwMode="auto">
          <a:xfrm>
            <a:off x="1981200" y="4373563"/>
            <a:ext cx="381000" cy="381000"/>
            <a:chOff x="2078" y="1680"/>
            <a:chExt cx="1615" cy="1615"/>
          </a:xfrm>
        </p:grpSpPr>
        <p:sp>
          <p:nvSpPr>
            <p:cNvPr id="70731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2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3" name="Oval 7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34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35" name="Oval 7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36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70737" name="Group 81"/>
          <p:cNvGrpSpPr>
            <a:grpSpLocks/>
          </p:cNvGrpSpPr>
          <p:nvPr/>
        </p:nvGrpSpPr>
        <p:grpSpPr bwMode="auto">
          <a:xfrm>
            <a:off x="1524000" y="5148263"/>
            <a:ext cx="355600" cy="381000"/>
            <a:chOff x="2078" y="1680"/>
            <a:chExt cx="1615" cy="1615"/>
          </a:xfrm>
        </p:grpSpPr>
        <p:sp>
          <p:nvSpPr>
            <p:cNvPr id="70738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9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40" name="Oval 8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41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42" name="Oval 8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0743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8" name="Group 81"/>
          <p:cNvGrpSpPr>
            <a:grpSpLocks/>
          </p:cNvGrpSpPr>
          <p:nvPr/>
        </p:nvGrpSpPr>
        <p:grpSpPr bwMode="auto">
          <a:xfrm>
            <a:off x="971600" y="5805262"/>
            <a:ext cx="355600" cy="381002"/>
            <a:chOff x="2078" y="1680"/>
            <a:chExt cx="1615" cy="1615"/>
          </a:xfrm>
          <a:solidFill>
            <a:schemeClr val="accent2"/>
          </a:solidFill>
        </p:grpSpPr>
        <p:sp>
          <p:nvSpPr>
            <p:cNvPr id="49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8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2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Oval 8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Oval 87"/>
            <p:cNvSpPr>
              <a:spLocks noChangeArrowheads="1"/>
            </p:cNvSpPr>
            <p:nvPr/>
          </p:nvSpPr>
          <p:spPr bwMode="gray">
            <a:xfrm>
              <a:off x="2078" y="1939"/>
              <a:ext cx="1355" cy="1098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69" name="AutoShape 52"/>
          <p:cNvSpPr>
            <a:spLocks noChangeArrowheads="1"/>
          </p:cNvSpPr>
          <p:nvPr/>
        </p:nvSpPr>
        <p:spPr bwMode="gray">
          <a:xfrm>
            <a:off x="1327200" y="5805262"/>
            <a:ext cx="5117008" cy="648074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0" hangingPunct="0"/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52600" y="5805264"/>
            <a:ext cx="443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t"/>
            <a:r>
              <a:rPr lang="ru-RU" b="1" dirty="0" smtClean="0">
                <a:solidFill>
                  <a:srgbClr val="000000"/>
                </a:solidFill>
              </a:rPr>
              <a:t>Отличаются несобранностью и </a:t>
            </a:r>
          </a:p>
          <a:p>
            <a:pPr lvl="0" algn="l" fontAlgn="t"/>
            <a:r>
              <a:rPr lang="ru-RU" b="1" dirty="0" smtClean="0">
                <a:solidFill>
                  <a:srgbClr val="000000"/>
                </a:solidFill>
              </a:rPr>
              <a:t>повышенной отвлекаемостью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 практики использования   </a:t>
            </a:r>
            <a:endParaRPr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auto">
          <a:xfrm>
            <a:off x="5562600" y="3352800"/>
            <a:ext cx="2681808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>
            <a:off x="755576" y="3358049"/>
            <a:ext cx="2673424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2712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713" name="Freeform 9"/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2714" name="Group 10"/>
          <p:cNvGrpSpPr>
            <a:grpSpLocks/>
          </p:cNvGrpSpPr>
          <p:nvPr/>
        </p:nvGrpSpPr>
        <p:grpSpPr bwMode="auto">
          <a:xfrm>
            <a:off x="3048000" y="1628775"/>
            <a:ext cx="2998788" cy="1601788"/>
            <a:chOff x="1997" y="1314"/>
            <a:chExt cx="1889" cy="1009"/>
          </a:xfrm>
        </p:grpSpPr>
        <p:grpSp>
          <p:nvGrpSpPr>
            <p:cNvPr id="72715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271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717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19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20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2721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2482736" y="1828800"/>
            <a:ext cx="40356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</a:rPr>
              <a:t>Используемый балансир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734050" y="3581400"/>
            <a:ext cx="24383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endParaRPr lang="ru-RU" sz="2400" b="1" dirty="0" smtClean="0">
              <a:solidFill>
                <a:srgbClr val="000000"/>
              </a:solidFill>
            </a:endParaRPr>
          </a:p>
          <a:p>
            <a:pPr algn="l" eaLnBrk="0" hangingPunct="0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</a:p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</a:rPr>
              <a:t>«Диск – балансир»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435280" cy="1296144"/>
          </a:xfrm>
        </p:spPr>
        <p:txBody>
          <a:bodyPr/>
          <a:lstStyle/>
          <a:p>
            <a:pPr algn="ctr" fontAlgn="t">
              <a:lnSpc>
                <a:spcPts val="3525"/>
              </a:lnSpc>
              <a:spcAft>
                <a:spcPts val="1875"/>
              </a:spcAft>
            </a:pPr>
            <a: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 smtClean="0"/>
              <a:t>Б</a:t>
            </a:r>
            <a:r>
              <a:rPr lang="ru-RU" sz="2400" b="1" dirty="0" smtClean="0">
                <a:solidFill>
                  <a:schemeClr val="tx1"/>
                </a:solidFill>
              </a:rPr>
              <a:t>алансирующие тренажеры.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2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352928" cy="5112568"/>
          </a:xfrm>
        </p:spPr>
        <p:txBody>
          <a:bodyPr/>
          <a:lstStyle/>
          <a:p>
            <a:pPr fontAlgn="t"/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User\Desktop\IMG_20201130_115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556792"/>
            <a:ext cx="2038836" cy="2718448"/>
          </a:xfrm>
          <a:prstGeom prst="rect">
            <a:avLst/>
          </a:prstGeom>
          <a:noFill/>
        </p:spPr>
      </p:pic>
      <p:pic>
        <p:nvPicPr>
          <p:cNvPr id="3075" name="Picture 3" descr="C:\Users\User\Desktop\IMG_20201130_115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348880"/>
            <a:ext cx="2200854" cy="2934472"/>
          </a:xfrm>
          <a:prstGeom prst="rect">
            <a:avLst/>
          </a:prstGeom>
          <a:noFill/>
        </p:spPr>
      </p:pic>
      <p:pic>
        <p:nvPicPr>
          <p:cNvPr id="3076" name="Picture 4" descr="C:\Users\User\Desktop\Camera\IMG_20201130_1149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140968"/>
            <a:ext cx="2268021" cy="3024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12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35280" cy="540296"/>
          </a:xfrm>
        </p:spPr>
        <p:txBody>
          <a:bodyPr/>
          <a:lstStyle/>
          <a:p>
            <a:pPr algn="ctr" fontAlgn="t">
              <a:lnSpc>
                <a:spcPts val="3525"/>
              </a:lnSpc>
              <a:spcAft>
                <a:spcPts val="1875"/>
              </a:spcAft>
            </a:pPr>
            <a: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2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052736"/>
            <a:ext cx="8352928" cy="5400600"/>
          </a:xfrm>
        </p:spPr>
        <p:txBody>
          <a:bodyPr/>
          <a:lstStyle/>
          <a:p>
            <a:pPr fontAlgn="t"/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Ребенок стоит на поверхности </a:t>
            </a:r>
            <a:r>
              <a:rPr lang="ru-RU" sz="1600" dirty="0" smtClean="0">
                <a:solidFill>
                  <a:srgbClr val="000000"/>
                </a:solidFill>
              </a:rPr>
              <a:t>балансира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, который, в свою очередь, укреплена на округлой основе, что и заставляет его балансировать в попытках удержать равновесие. Основание конструкции очень похоже на основание детских игрушек-качалок. Отличие в том, что здесь ребенку приходится не сидеть и раскачиваться, а, наоборот, балансируя в положении стоя, выполнять различные упражнения.</a:t>
            </a:r>
          </a:p>
          <a:p>
            <a:pPr fontAlgn="t"/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Поверхность </a:t>
            </a:r>
            <a:r>
              <a:rPr lang="ru-RU" sz="1600" dirty="0" smtClean="0">
                <a:solidFill>
                  <a:srgbClr val="000000"/>
                </a:solidFill>
              </a:rPr>
              <a:t>балансира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имеет специальную разметку, а угол наклона платформы регулируется рокерами, изменяющими радиус от 5 до 50 градусов. В зависимости от уровня наклона изменяется уровень сложности упражнений.</a:t>
            </a:r>
          </a:p>
          <a:p>
            <a:pPr fontAlgn="t"/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Занятия проводятся под контролем педагога, как в целях безопасности, так и для полноценной результативности. Несмотря на то, что сами упражнения не кажутся каким-то необычными и сложными (перебрасывания мячика, перекидывания мяча или мягкой подушечки между ребенком и ассистентом, называние цифр или предметов в определенной последовательности), эффект от занятий произойдет лишь при правильном подборе упражнений.</a:t>
            </a:r>
          </a:p>
          <a:p>
            <a:pPr fontAlgn="t"/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Дети с удовольствием занимаются на балансировочном тренажере. Такие «</a:t>
            </a:r>
            <a:r>
              <a:rPr lang="ru-RU" sz="1600" dirty="0" smtClean="0">
                <a:solidFill>
                  <a:srgbClr val="000000"/>
                </a:solidFill>
              </a:rPr>
              <a:t>занятия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» не вызывают у них страха, негатива или боязни не выполнить задание.</a:t>
            </a:r>
            <a:endParaRPr lang="ru-RU" sz="16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2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435280" cy="1080120"/>
          </a:xfrm>
        </p:spPr>
        <p:txBody>
          <a:bodyPr/>
          <a:lstStyle/>
          <a:p>
            <a:pPr algn="ctr" fontAlgn="t">
              <a:lnSpc>
                <a:spcPts val="3525"/>
              </a:lnSpc>
              <a:spcAft>
                <a:spcPts val="1875"/>
              </a:spcAft>
            </a:pPr>
            <a: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> </a:t>
            </a:r>
            <a:b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dirty="0" smtClean="0"/>
              <a:t>Планирование работы с балансиром</a:t>
            </a:r>
            <a:br>
              <a:rPr lang="ru-RU" sz="2400" b="1" dirty="0" smtClean="0"/>
            </a:br>
            <a:r>
              <a:rPr lang="ru-RU" sz="2400" b="1" dirty="0" smtClean="0"/>
              <a:t>               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2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352928" cy="4392488"/>
          </a:xfrm>
        </p:spPr>
        <p:txBody>
          <a:bodyPr/>
          <a:lstStyle/>
          <a:p>
            <a:pPr lvl="0" fontAlgn="t"/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Занятия проводятся несколько раз в неделю.</a:t>
            </a:r>
          </a:p>
          <a:p>
            <a:pPr lvl="0" fontAlgn="t"/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Длительность одного </a:t>
            </a:r>
            <a:r>
              <a:rPr lang="ru-RU" sz="1600" dirty="0" smtClean="0">
                <a:solidFill>
                  <a:srgbClr val="000000"/>
                </a:solidFill>
              </a:rPr>
              <a:t>занятия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— около </a:t>
            </a:r>
            <a:r>
              <a:rPr lang="ru-RU" sz="1600" dirty="0" smtClean="0">
                <a:solidFill>
                  <a:srgbClr val="000000"/>
                </a:solidFill>
              </a:rPr>
              <a:t>15-20 мин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.</a:t>
            </a:r>
            <a:endParaRPr lang="ru-RU" sz="16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lvl="0" fontAlgn="t"/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Специальной подготовки ребенка не требуется.</a:t>
            </a:r>
          </a:p>
          <a:p>
            <a:pPr lvl="0" fontAlgn="t"/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Начинать заниматься могут дети уже с 2-3 лет.</a:t>
            </a:r>
          </a:p>
          <a:p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Для каждого ребенка </a:t>
            </a:r>
            <a:r>
              <a:rPr lang="ru-RU" sz="1600" dirty="0" smtClean="0">
                <a:solidFill>
                  <a:srgbClr val="000000"/>
                </a:solidFill>
              </a:rPr>
              <a:t>педагог - психолог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разрабатывает свою программу занятий с учетом нарушений, возрастных и психологических </a:t>
            </a:r>
            <a:r>
              <a:rPr lang="ru-RU" sz="16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особенностей</a:t>
            </a:r>
          </a:p>
          <a:p>
            <a:r>
              <a:rPr lang="ru-RU" sz="1600" dirty="0" smtClean="0">
                <a:solidFill>
                  <a:srgbClr val="000000"/>
                </a:solidFill>
              </a:rPr>
              <a:t>С целью соблюдения СанПиН упражнения с балансиром на практике чаще используется как часть коррекционно – развивающего занятия.</a:t>
            </a:r>
          </a:p>
          <a:p>
            <a:r>
              <a:rPr lang="ru-RU" sz="1600" dirty="0" smtClean="0">
                <a:solidFill>
                  <a:srgbClr val="000000"/>
                </a:solidFill>
              </a:rPr>
              <a:t>Занятия на балансире (по методу мозжечковой стимуляции) начинаются от 10-15 минут и доводятся в динамике до 40-50, с учетом возраста ребенка.</a:t>
            </a:r>
            <a:endParaRPr lang="ru-RU" sz="16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6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3408"/>
            <a:ext cx="8435280" cy="1512168"/>
          </a:xfrm>
        </p:spPr>
        <p:txBody>
          <a:bodyPr/>
          <a:lstStyle/>
          <a:p>
            <a:pPr algn="ctr" fontAlgn="t">
              <a:lnSpc>
                <a:spcPts val="3525"/>
              </a:lnSpc>
              <a:spcAft>
                <a:spcPts val="1875"/>
              </a:spcAft>
            </a:pPr>
            <a: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323232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  <a:t> </a:t>
            </a:r>
            <a:br>
              <a:rPr lang="ru-RU" b="1" kern="1800" dirty="0" smtClean="0">
                <a:solidFill>
                  <a:srgbClr val="323232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rgbClr val="000000"/>
                </a:solidFill>
              </a:rPr>
              <a:t>Проблемы  речевого и интеллектуального развития напрямую связаны с развитием отдела мозга, который называется мозжечок.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2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568952" cy="5328592"/>
          </a:xfrm>
        </p:spPr>
        <p:txBody>
          <a:bodyPr/>
          <a:lstStyle/>
          <a:p>
            <a:pPr fontAlgn="t">
              <a:buNone/>
            </a:pP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400" dirty="0" smtClean="0">
                <a:solidFill>
                  <a:srgbClr val="000000"/>
                </a:solidFill>
              </a:rPr>
              <a:t/>
            </a:r>
            <a:br>
              <a:rPr lang="ru-RU" sz="14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Очень часто у детей, имеющих речевые и психические нарушения, встречается неловкость в движениях, неуклюжесть, раскоординированность. Именно эти характеристики являются признаком того, что у ребенка имеются проблемы в работе мозжечка и стволового отдела мозга.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⠀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Нарушенная связь между мозжечком и лобными долями мозга приводит к замедлению формирования речи, интеллектуальных и психических процессов. Стимулируя  работу мозжечка, мы можем с помощью его обширных нейронных связей с другими отделами мозга развивать когнитивные, двигательные способности, влиять на поведение, социальное взаимодействие, стабилизировать эмоциональное состояние.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Вот почему в последнее время в  коррекции большое место занимает мозжечковая стимуляция на балансировочных досках, стопах и дисках и других приспособлениях. Мозжечковая стимуляция – это упражнения, которые позволяют развивать головной мозг, в том числе его участки, отвечающие за формирование высших психических функций. На занятиях ребенок выполняет различные упражнения, стоя на специальном балансировочном диске или доске. Все упражнения выполняются с применением дополнительного оборудования (сенсорных мешочков, </a:t>
            </a:r>
            <a:r>
              <a:rPr lang="ru-RU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цветонизированной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рейки, стенда с мишенями, мишени с цифрами, мячами). </a:t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13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иние разводы">
  <a:themeElements>
    <a:clrScheme name="sample 1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1DB3AC"/>
      </a:accent2>
      <a:accent3>
        <a:srgbClr val="FFFFFF"/>
      </a:accent3>
      <a:accent4>
        <a:srgbClr val="174578"/>
      </a:accent4>
      <a:accent5>
        <a:srgbClr val="ABCAE9"/>
      </a:accent5>
      <a:accent6>
        <a:srgbClr val="19A29B"/>
      </a:accent6>
      <a:hlink>
        <a:srgbClr val="9999FF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1DB3AC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19A29B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синие разводы</Template>
  <TotalTime>400</TotalTime>
  <Words>627</Words>
  <Application>Microsoft Office PowerPoint</Application>
  <PresentationFormat>Экран (4:3)</PresentationFormat>
  <Paragraphs>60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синие разводы</vt:lpstr>
      <vt:lpstr>Image</vt:lpstr>
      <vt:lpstr>Мозжечковая стимуляция, как один из методов сенсорной интеграции.</vt:lpstr>
      <vt:lpstr>            Цель и принцип                 действия мозжечковой стимуляции.  </vt:lpstr>
      <vt:lpstr>Слайд 3</vt:lpstr>
      <vt:lpstr>  Балансировочная мозжечковая стимуляция  показана детям, которые: </vt:lpstr>
      <vt:lpstr>Из практики использования   </vt:lpstr>
      <vt:lpstr>   Балансирующие тренажеры.                  </vt:lpstr>
      <vt:lpstr>                     </vt:lpstr>
      <vt:lpstr>    Планирование работы с балансиром                  </vt:lpstr>
      <vt:lpstr>    Проблемы  речевого и интеллектуального развития напрямую связаны с развитием отдела мозга, который называется мозжечок.                  </vt:lpstr>
      <vt:lpstr>Слайд 10</vt:lpstr>
      <vt:lpstr>Мозжечок – это самый быстродействующий механизм в мозге. Он быстро перерабатывает любую информацию, поступающую из других частей мозга и определяет скорость работы всего головного мозга в целом.</vt:lpstr>
      <vt:lpstr>Результаты занятий на балансирах</vt:lpstr>
      <vt:lpstr>Слайд 13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Мозжечковая стимуляция, как один из методов сенсорной интеграции.</dc:title>
  <dc:creator>Пользователь</dc:creator>
  <cp:lastModifiedBy>Антипина</cp:lastModifiedBy>
  <cp:revision>39</cp:revision>
  <dcterms:created xsi:type="dcterms:W3CDTF">2020-11-26T05:20:14Z</dcterms:created>
  <dcterms:modified xsi:type="dcterms:W3CDTF">2022-05-31T05:23:01Z</dcterms:modified>
</cp:coreProperties>
</file>