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9" r:id="rId12"/>
    <p:sldId id="267" r:id="rId13"/>
    <p:sldId id="268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1.jpeg" Type="http://schemas.openxmlformats.org/officeDocument/2006/relationships/image"/><Relationship Id="rId5" Target="../media/image10.jpe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5.jpeg" Type="http://schemas.openxmlformats.org/officeDocument/2006/relationships/image"/><Relationship Id="rId4" Target="../media/image14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9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Экологическое воспитание дошкольников через </a:t>
            </a:r>
            <a:r>
              <a:rPr lang="ru-RU" sz="2800" b="1" i="1" dirty="0" err="1" smtClean="0"/>
              <a:t>поисково</a:t>
            </a:r>
            <a:r>
              <a:rPr lang="ru-RU" sz="2800" b="1" i="1" dirty="0" smtClean="0"/>
              <a:t> – экспериментальную деятельность</a:t>
            </a:r>
            <a:endParaRPr lang="ru-RU" sz="2800" b="1" i="1" dirty="0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7316" y="2780928"/>
            <a:ext cx="4693870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ocuments\5.bmp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39553" y="764704"/>
            <a:ext cx="3744416" cy="2866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admin\Documents\1.bmp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80928"/>
            <a:ext cx="3599234" cy="3200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0000"/>
                </a:solidFill>
              </a:rPr>
              <a:t>«Красная книга»</a:t>
            </a:r>
            <a:endParaRPr lang="ru-RU" dirty="0"/>
          </a:p>
        </p:txBody>
      </p:sp>
      <p:pic>
        <p:nvPicPr>
          <p:cNvPr id="5" name="Содержимое 4" descr="Без названия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2348880"/>
            <a:ext cx="2736304" cy="3478819"/>
          </a:xfrm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63752"/>
          </a:xfrm>
        </p:spPr>
        <p:txBody>
          <a:bodyPr>
            <a:normAutofit/>
          </a:bodyPr>
          <a:lstStyle/>
          <a:p>
            <a:r>
              <a:rPr lang="ru-RU" sz="1600" b="1" i="1" dirty="0" smtClean="0"/>
              <a:t>Цель:</a:t>
            </a:r>
          </a:p>
          <a:p>
            <a:r>
              <a:rPr lang="ru-RU" sz="1600" i="1" dirty="0" smtClean="0"/>
              <a:t>Знакомство с Красной книгой, как государственным документом и её значением.</a:t>
            </a:r>
          </a:p>
          <a:p>
            <a:r>
              <a:rPr lang="ru-RU" sz="1700" b="1" i="1" dirty="0" smtClean="0"/>
              <a:t>Задачи:</a:t>
            </a:r>
          </a:p>
          <a:p>
            <a:r>
              <a:rPr lang="ru-RU" sz="1700" i="1" dirty="0" smtClean="0"/>
              <a:t>-  дать детям представление о разнообразии природы;</a:t>
            </a:r>
          </a:p>
          <a:p>
            <a:r>
              <a:rPr lang="ru-RU" sz="1700" i="1" dirty="0" smtClean="0"/>
              <a:t>-  перечислить основные причины вымирания некоторых животных, назвать охраняемых; объяснить, почему нужно охранять животный и растительный мир;</a:t>
            </a:r>
          </a:p>
          <a:p>
            <a:r>
              <a:rPr lang="ru-RU" sz="1700" i="1" dirty="0" smtClean="0"/>
              <a:t>-  познакомить детей с тем, как человек влияет на природу и с какой целью создана Красная книга;</a:t>
            </a:r>
          </a:p>
          <a:p>
            <a:r>
              <a:rPr lang="ru-RU" sz="1700" i="1" dirty="0" smtClean="0"/>
              <a:t>-  обогащать словарный запас детей;</a:t>
            </a:r>
          </a:p>
          <a:p>
            <a:r>
              <a:rPr lang="ru-RU" sz="1700" i="1" dirty="0" smtClean="0"/>
              <a:t> - воспитывать любовь к природе и учить правильному поведению в природе; прививать сочувствие к живой природе, научить сопереживать.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017 год работа\красная книга\IMG_20181108_1554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2304256" cy="1728192"/>
          </a:xfrm>
          <a:prstGeom prst="rect">
            <a:avLst/>
          </a:prstGeom>
          <a:noFill/>
        </p:spPr>
      </p:pic>
      <p:pic>
        <p:nvPicPr>
          <p:cNvPr id="1027" name="Picture 3" descr="C:\Users\User\Desktop\2017 год работа\красная книга\IMG_20181108_1558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132856"/>
            <a:ext cx="2352261" cy="1764196"/>
          </a:xfrm>
          <a:prstGeom prst="rect">
            <a:avLst/>
          </a:prstGeom>
          <a:noFill/>
        </p:spPr>
      </p:pic>
      <p:pic>
        <p:nvPicPr>
          <p:cNvPr id="1028" name="Picture 4" descr="I:\фото старшая группа\SSA431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412776"/>
            <a:ext cx="2688299" cy="2016224"/>
          </a:xfrm>
          <a:prstGeom prst="rect">
            <a:avLst/>
          </a:prstGeom>
          <a:noFill/>
        </p:spPr>
      </p:pic>
      <p:pic>
        <p:nvPicPr>
          <p:cNvPr id="1029" name="Picture 5" descr="I:\фото старшая группа\SSA431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149080"/>
            <a:ext cx="3264362" cy="2448272"/>
          </a:xfrm>
          <a:prstGeom prst="rect">
            <a:avLst/>
          </a:prstGeom>
          <a:noFill/>
        </p:spPr>
      </p:pic>
      <p:pic>
        <p:nvPicPr>
          <p:cNvPr id="6" name="Рисунок 5" descr="Без названия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20272" y="4581128"/>
            <a:ext cx="1805726" cy="1135757"/>
          </a:xfrm>
          <a:prstGeom prst="rect">
            <a:avLst/>
          </a:prstGeom>
        </p:spPr>
      </p:pic>
      <p:pic>
        <p:nvPicPr>
          <p:cNvPr id="7" name="Рисунок 6" descr="Без названия (1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44208" y="260648"/>
            <a:ext cx="1143000" cy="1143000"/>
          </a:xfrm>
          <a:prstGeom prst="rect">
            <a:avLst/>
          </a:prstGeom>
        </p:spPr>
      </p:pic>
      <p:pic>
        <p:nvPicPr>
          <p:cNvPr id="1030" name="Picture 6" descr="C:\Users\User\Desktop\2017 год работа\красная книга\IMG_20181109_11564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1600" y="2780928"/>
            <a:ext cx="2304256" cy="172819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2017 год работа\красная книга\IMG_20181108_1617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2232248" cy="1674186"/>
          </a:xfrm>
          <a:prstGeom prst="rect">
            <a:avLst/>
          </a:prstGeom>
          <a:noFill/>
        </p:spPr>
      </p:pic>
      <p:pic>
        <p:nvPicPr>
          <p:cNvPr id="2051" name="Picture 3" descr="C:\Users\User\Desktop\2017 год работа\красная книга\IMG_20181108_1617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620688"/>
            <a:ext cx="2304256" cy="1728192"/>
          </a:xfrm>
          <a:prstGeom prst="rect">
            <a:avLst/>
          </a:prstGeom>
          <a:noFill/>
        </p:spPr>
      </p:pic>
      <p:pic>
        <p:nvPicPr>
          <p:cNvPr id="2052" name="Picture 4" descr="C:\Users\User\Desktop\2017 год работа\красная книга\IMG_20181113_140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429000"/>
            <a:ext cx="3456384" cy="2592288"/>
          </a:xfrm>
          <a:prstGeom prst="rect">
            <a:avLst/>
          </a:prstGeom>
          <a:noFill/>
        </p:spPr>
      </p:pic>
      <p:pic>
        <p:nvPicPr>
          <p:cNvPr id="2053" name="Picture 5" descr="C:\Users\User\Desktop\2017 год работа\красная книга\IMG_20181112_1614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836712"/>
            <a:ext cx="2496277" cy="1872208"/>
          </a:xfrm>
          <a:prstGeom prst="rect">
            <a:avLst/>
          </a:prstGeom>
          <a:noFill/>
        </p:spPr>
      </p:pic>
      <p:pic>
        <p:nvPicPr>
          <p:cNvPr id="2054" name="Picture 6" descr="C:\Users\User\Desktop\2017 год работа\красная книга\IMG_20181113_09484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720" y="3356992"/>
            <a:ext cx="2400267" cy="1800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2017 год работа\красная книга\IMG_20181112_1512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3072341" cy="2304256"/>
          </a:xfrm>
          <a:prstGeom prst="rect">
            <a:avLst/>
          </a:prstGeom>
          <a:noFill/>
        </p:spPr>
      </p:pic>
      <p:pic>
        <p:nvPicPr>
          <p:cNvPr id="3075" name="Picture 3" descr="C:\Users\User\Desktop\2017 год работа\красная книга\IMG_20181112_1525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916832"/>
            <a:ext cx="2688299" cy="2016224"/>
          </a:xfrm>
          <a:prstGeom prst="rect">
            <a:avLst/>
          </a:prstGeom>
          <a:noFill/>
        </p:spPr>
      </p:pic>
      <p:pic>
        <p:nvPicPr>
          <p:cNvPr id="3076" name="Picture 4" descr="I:\фото старшая группа\SSA431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764704"/>
            <a:ext cx="3264363" cy="2448272"/>
          </a:xfrm>
          <a:prstGeom prst="rect">
            <a:avLst/>
          </a:prstGeom>
          <a:noFill/>
        </p:spPr>
      </p:pic>
      <p:pic>
        <p:nvPicPr>
          <p:cNvPr id="3077" name="Picture 5" descr="I:\фото старшая группа\SSA431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221088"/>
            <a:ext cx="3072342" cy="23042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317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Спасибо за внимание 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I:\фото старшая группа\SSA431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836712"/>
            <a:ext cx="5136232" cy="38521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147248" cy="1440160"/>
          </a:xfrm>
        </p:spPr>
        <p:txBody>
          <a:bodyPr>
            <a:noAutofit/>
          </a:bodyPr>
          <a:lstStyle/>
          <a:p>
            <a:pPr algn="ctr"/>
            <a:r>
              <a:rPr lang="ru-RU" sz="1600" b="1" i="1" dirty="0" smtClean="0"/>
              <a:t>Актуальность</a:t>
            </a:r>
            <a:r>
              <a:rPr lang="ru-RU" sz="1600" b="1" dirty="0" smtClean="0"/>
              <a:t> </a:t>
            </a:r>
            <a:r>
              <a:rPr lang="ru-RU" sz="1600" i="1" dirty="0" smtClean="0"/>
              <a:t>поднимаемой нами проблемы заключается в том, что экологическое воспитание и образование детей – чрезвычайно актуальная</a:t>
            </a:r>
            <a:r>
              <a:rPr lang="ru-RU" sz="1600" b="1" i="1" dirty="0" smtClean="0"/>
              <a:t> </a:t>
            </a:r>
            <a:r>
              <a:rPr lang="ru-RU" sz="1600" i="1" dirty="0" smtClean="0"/>
              <a:t>проблема настоящего времени. В связи с загрязнением окружающей среды, безответственностью и равнодушием большинства людей возникает опасность не только для окружающего нас мира природы, но и для жизни всего человечества, для всех живых организмов на Земле. </a:t>
            </a:r>
            <a:endParaRPr lang="ru-RU" sz="1600" dirty="0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3219825"/>
            <a:ext cx="3960439" cy="2635493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Цель : формирование экологического сознания осуществляется путем решения ряда задач, которые позволят ребенку выработать экологически правильное поведение.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dirty="0" smtClean="0"/>
              <a:t>задачи</a:t>
            </a:r>
          </a:p>
          <a:p>
            <a:pPr algn="ctr"/>
            <a:r>
              <a:rPr lang="ru-RU" sz="2200" dirty="0" smtClean="0"/>
              <a:t>формировать понятия о взаимосвязях и взаимозависимости всех компонентов природы;  животных друг с другом, растений и животных, живой и неживой природы, человека и природы.</a:t>
            </a:r>
          </a:p>
          <a:p>
            <a:pPr algn="ctr"/>
            <a:r>
              <a:rPr lang="ru-RU" sz="2200" dirty="0" smtClean="0"/>
              <a:t>развивать художественные способности, эстетические чувства; умение замечать прекрасное, любоваться и восторгаться объектами природы, оберегать и по возможности преумножать красоту и богатства родной природы.</a:t>
            </a:r>
          </a:p>
          <a:p>
            <a:pPr algn="ctr"/>
            <a:r>
              <a:rPr lang="ru-RU" sz="2200" dirty="0" smtClean="0"/>
              <a:t>воспитывать гуманное, эмоционально-положительное, бережное, заботливое отношение к миру природы и окружающему миру в целом.</a:t>
            </a:r>
            <a:endParaRPr lang="ru-RU" sz="2200" dirty="0"/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264696" cy="648072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C000"/>
                </a:solidFill>
              </a:rPr>
              <a:t>«Осенняя ярмарка»</a:t>
            </a:r>
            <a:endParaRPr lang="ru-RU" sz="3200" b="1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389120"/>
          </a:xfrm>
        </p:spPr>
        <p:txBody>
          <a:bodyPr/>
          <a:lstStyle/>
          <a:p>
            <a:r>
              <a:rPr lang="ru-RU" sz="1600" dirty="0" smtClean="0"/>
              <a:t>19 октября 2018 года в нашем детском саду «Сказка» впервые проводился осенний праздник для детей старшей группы </a:t>
            </a:r>
            <a:r>
              <a:rPr lang="ru-RU" sz="1600" i="1" dirty="0" smtClean="0"/>
              <a:t>«Осенняя ярмарка»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 Целью данного мероприятия было  познакомить детей с народными </a:t>
            </a:r>
            <a:r>
              <a:rPr lang="ru-RU" sz="1600" dirty="0" smtClean="0"/>
              <a:t>традициями, </a:t>
            </a:r>
            <a:r>
              <a:rPr lang="ru-RU" sz="1600" dirty="0" smtClean="0"/>
              <a:t>развивать экологическое сознание</a:t>
            </a:r>
            <a:r>
              <a:rPr lang="ru-RU" sz="1600" dirty="0" smtClean="0"/>
              <a:t>, воспитывать бережное отношение к природе, дать </a:t>
            </a:r>
            <a:r>
              <a:rPr lang="ru-RU" sz="1600" dirty="0" smtClean="0"/>
              <a:t>возможность детям, родителям, педагогам принять активное участие в ярмарке </a:t>
            </a:r>
            <a:r>
              <a:rPr lang="ru-RU" sz="1600" dirty="0" smtClean="0"/>
              <a:t>.</a:t>
            </a:r>
            <a:endParaRPr lang="ru-RU" sz="16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_34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573016"/>
            <a:ext cx="3360373" cy="2520280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IMG_34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555014"/>
            <a:ext cx="3347864" cy="251089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3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052736"/>
            <a:ext cx="2915816" cy="2186862"/>
          </a:xfrm>
          <a:prstGeom prst="rect">
            <a:avLst/>
          </a:prstGeom>
        </p:spPr>
      </p:pic>
      <p:pic>
        <p:nvPicPr>
          <p:cNvPr id="3" name="Рисунок 2" descr="C:\Users\admin\Documents\3.bmp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861048"/>
            <a:ext cx="2160272" cy="2735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IMG_349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980728"/>
            <a:ext cx="3131840" cy="2348880"/>
          </a:xfrm>
          <a:prstGeom prst="rect">
            <a:avLst/>
          </a:prstGeom>
        </p:spPr>
      </p:pic>
      <p:pic>
        <p:nvPicPr>
          <p:cNvPr id="5" name="Рисунок 4" descr="IMG_349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4149080"/>
            <a:ext cx="2915816" cy="2186862"/>
          </a:xfrm>
          <a:prstGeom prst="rect">
            <a:avLst/>
          </a:prstGeom>
        </p:spPr>
      </p:pic>
      <p:pic>
        <p:nvPicPr>
          <p:cNvPr id="6" name="Рисунок 5" descr="IMG_349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2160" y="4221088"/>
            <a:ext cx="2915816" cy="2186862"/>
          </a:xfrm>
          <a:prstGeom prst="rect">
            <a:avLst/>
          </a:prstGeom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ocuments\1.bmp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2633456" cy="3209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admin\Desktop\Новая папка (3)\IMG-20181019-WA0012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flipH="1">
            <a:off x="6156176" y="908720"/>
            <a:ext cx="2655534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admin\Documents\2.bmp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437112"/>
            <a:ext cx="3168352" cy="2216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User\Desktop\2017 год работа\детский сад фото другое\IMG-20181019-WA00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980728"/>
            <a:ext cx="2339244" cy="31189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ocuments\2.bmp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24744"/>
            <a:ext cx="5943600" cy="38618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ocuments\7.bmp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2736304" cy="2974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admin\Documents\1.bmp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20688"/>
            <a:ext cx="2668671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admin\Documents\1.bmp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01008"/>
            <a:ext cx="2952328" cy="29726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35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980728"/>
            <a:ext cx="3059832" cy="2294874"/>
          </a:xfrm>
          <a:prstGeom prst="rect">
            <a:avLst/>
          </a:prstGeom>
        </p:spPr>
      </p:pic>
      <p:pic>
        <p:nvPicPr>
          <p:cNvPr id="3" name="Рисунок 2" descr="IMG_35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764704"/>
            <a:ext cx="3563888" cy="2672916"/>
          </a:xfrm>
          <a:prstGeom prst="rect">
            <a:avLst/>
          </a:prstGeom>
        </p:spPr>
      </p:pic>
      <p:pic>
        <p:nvPicPr>
          <p:cNvPr id="4" name="Рисунок 3" descr="IMG_35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3861048"/>
            <a:ext cx="3059832" cy="2294874"/>
          </a:xfrm>
          <a:prstGeom prst="rect">
            <a:avLst/>
          </a:prstGeom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</TotalTime>
  <Words>57</Words>
  <Application>Microsoft Office PowerPoint</Application>
  <PresentationFormat>Экран (4:3)</PresentationFormat>
  <Paragraphs>20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Экологическое воспитание дошкольников через поисково – экспериментальную деятельность</vt:lpstr>
      <vt:lpstr>Актуальность поднимаемой нами проблемы заключается в том, что экологическое воспитание и образование детей – чрезвычайно актуальная проблема настоящего времени. В связи с загрязнением окружающей среды, безответственностью и равнодушием большинства людей возникает опасность не только для окружающего нас мира природы, но и для жизни всего человечества, для всех живых организмов на Земле. </vt:lpstr>
      <vt:lpstr>Цель : формирование экологического сознания осуществляется путем решения ряда задач, которые позволят ребенку выработать экологически правильное поведение.</vt:lpstr>
      <vt:lpstr>«Осенняя ярмарка»</vt:lpstr>
      <vt:lpstr>Слайд 5</vt:lpstr>
      <vt:lpstr>Слайд 6</vt:lpstr>
      <vt:lpstr>Слайд 7</vt:lpstr>
      <vt:lpstr>Слайд 8</vt:lpstr>
      <vt:lpstr>Слайд 9</vt:lpstr>
      <vt:lpstr>Слайд 10</vt:lpstr>
      <vt:lpstr> «Красная книга»</vt:lpstr>
      <vt:lpstr>Слайд 12</vt:lpstr>
      <vt:lpstr>Слайд 13</vt:lpstr>
      <vt:lpstr>Слайд 14</vt:lpstr>
      <vt:lpstr>Слайд 15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воспитание дошкольников через поисково – экспериментальную деятельность</dc:title>
  <dc:creator>User</dc:creator>
  <cp:lastModifiedBy>User</cp:lastModifiedBy>
  <cp:revision>17</cp:revision>
  <dcterms:created xsi:type="dcterms:W3CDTF">2018-12-22T08:19:31Z</dcterms:created>
  <dcterms:modified xsi:type="dcterms:W3CDTF">2019-01-08T09:44:57Z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794380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