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3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AC8A9-27C4-4A28-AD8F-CE39AFE67030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EF81C-5DA9-4CF9-8074-CAC768DC8F3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AC8A9-27C4-4A28-AD8F-CE39AFE67030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EF81C-5DA9-4CF9-8074-CAC768DC8F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AC8A9-27C4-4A28-AD8F-CE39AFE67030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EF81C-5DA9-4CF9-8074-CAC768DC8F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AC8A9-27C4-4A28-AD8F-CE39AFE67030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EF81C-5DA9-4CF9-8074-CAC768DC8F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AC8A9-27C4-4A28-AD8F-CE39AFE67030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16EF81C-5DA9-4CF9-8074-CAC768DC8F3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AC8A9-27C4-4A28-AD8F-CE39AFE67030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EF81C-5DA9-4CF9-8074-CAC768DC8F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AC8A9-27C4-4A28-AD8F-CE39AFE67030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EF81C-5DA9-4CF9-8074-CAC768DC8F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AC8A9-27C4-4A28-AD8F-CE39AFE67030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EF81C-5DA9-4CF9-8074-CAC768DC8F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AC8A9-27C4-4A28-AD8F-CE39AFE67030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EF81C-5DA9-4CF9-8074-CAC768DC8F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AC8A9-27C4-4A28-AD8F-CE39AFE67030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EF81C-5DA9-4CF9-8074-CAC768DC8F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AC8A9-27C4-4A28-AD8F-CE39AFE67030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EF81C-5DA9-4CF9-8074-CAC768DC8F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2BAC8A9-27C4-4A28-AD8F-CE39AFE67030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16EF81C-5DA9-4CF9-8074-CAC768DC8F3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«Как провести свободное время с семьёй»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i="1" dirty="0" smtClean="0"/>
              <a:t>консультация для родителей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076057" y="5085184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Подготовила: Макрушина Т.В.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0"/>
            <a:ext cx="8229600" cy="242088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i="1" dirty="0" smtClean="0">
                <a:solidFill>
                  <a:schemeClr val="tx1">
                    <a:lumMod val="95000"/>
                  </a:schemeClr>
                </a:solidFill>
              </a:rPr>
              <a:t>     Как </a:t>
            </a:r>
            <a:r>
              <a:rPr lang="ru-RU" b="1" i="1" dirty="0" smtClean="0">
                <a:solidFill>
                  <a:schemeClr val="tx1">
                    <a:lumMod val="95000"/>
                  </a:schemeClr>
                </a:solidFill>
              </a:rPr>
              <a:t>бы вы не решили провести воскресный выходной , самое главное - это то что вся ваша семья день будет вместе и на семейном климате это отразится только благоприятным образом!</a:t>
            </a:r>
            <a:r>
              <a:rPr lang="ru-RU" b="1" i="1" dirty="0" smtClean="0">
                <a:solidFill>
                  <a:srgbClr val="0070C0"/>
                </a:solidFill>
              </a:rPr>
              <a:t/>
            </a:r>
            <a:br>
              <a:rPr lang="ru-RU" b="1" i="1" dirty="0" smtClean="0">
                <a:solidFill>
                  <a:srgbClr val="0070C0"/>
                </a:solidFill>
              </a:rPr>
            </a:br>
            <a:endParaRPr lang="ru-RU" dirty="0"/>
          </a:p>
        </p:txBody>
      </p:sp>
      <p:pic>
        <p:nvPicPr>
          <p:cNvPr id="22532" name="Picture 4" descr="https://bumper-stickers.ru/34076-thickbox_default/semja-papa-mama-syn-doch-ko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76672"/>
            <a:ext cx="7620000" cy="762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420888"/>
            <a:ext cx="8229600" cy="100811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>
                <a:solidFill>
                  <a:schemeClr val="tx1">
                    <a:lumMod val="95000"/>
                  </a:schemeClr>
                </a:solidFill>
              </a:rPr>
              <a:t>Спасибо за внимание!!!</a:t>
            </a:r>
            <a:endParaRPr lang="ru-RU" sz="4800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txBody>
          <a:bodyPr>
            <a:normAutofit fontScale="90000"/>
          </a:bodyPr>
          <a:lstStyle/>
          <a:p>
            <a:r>
              <a:rPr lang="ru-RU" sz="3200" i="1" dirty="0" smtClean="0">
                <a:solidFill>
                  <a:srgbClr val="FF0000"/>
                </a:solidFill>
              </a:rPr>
              <a:t/>
            </a:r>
            <a:br>
              <a:rPr lang="ru-RU" sz="3200" i="1" dirty="0" smtClean="0">
                <a:solidFill>
                  <a:srgbClr val="FF0000"/>
                </a:solidFill>
              </a:rPr>
            </a:br>
            <a:r>
              <a:rPr lang="ru-RU" sz="3200" i="1" dirty="0" smtClean="0">
                <a:solidFill>
                  <a:srgbClr val="FF0000"/>
                </a:solidFill>
              </a:rPr>
              <a:t/>
            </a:r>
            <a:br>
              <a:rPr lang="ru-RU" sz="3200" i="1" dirty="0" smtClean="0">
                <a:solidFill>
                  <a:srgbClr val="FF0000"/>
                </a:solidFill>
              </a:rPr>
            </a:br>
            <a:r>
              <a:rPr lang="ru-RU" sz="3200" i="1" dirty="0" smtClean="0">
                <a:solidFill>
                  <a:srgbClr val="FF0000"/>
                </a:solidFill>
              </a:rPr>
              <a:t/>
            </a:r>
            <a:br>
              <a:rPr lang="ru-RU" sz="3200" i="1" dirty="0" smtClean="0">
                <a:solidFill>
                  <a:srgbClr val="FF0000"/>
                </a:solidFill>
              </a:rPr>
            </a:br>
            <a:r>
              <a:rPr lang="ru-RU" sz="3200" i="1" dirty="0" smtClean="0">
                <a:solidFill>
                  <a:srgbClr val="FFFF00"/>
                </a:solidFill>
              </a:rPr>
              <a:t>Цель</a:t>
            </a:r>
            <a:r>
              <a:rPr lang="ru-RU" sz="3200" i="1" dirty="0" smtClean="0">
                <a:solidFill>
                  <a:srgbClr val="FFFF00"/>
                </a:solidFill>
              </a:rPr>
              <a:t>:</a:t>
            </a:r>
            <a:r>
              <a:rPr lang="ru-RU" sz="3200" i="1" dirty="0" smtClean="0">
                <a:solidFill>
                  <a:schemeClr val="tx1">
                    <a:lumMod val="95000"/>
                  </a:schemeClr>
                </a:solidFill>
              </a:rPr>
              <a:t/>
            </a:r>
            <a:br>
              <a:rPr lang="ru-RU" sz="3200" i="1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sz="3200" dirty="0" smtClean="0">
                <a:solidFill>
                  <a:schemeClr val="tx1">
                    <a:lumMod val="95000"/>
                  </a:schemeClr>
                </a:solidFill>
              </a:rPr>
              <a:t>    </a:t>
            </a:r>
            <a:r>
              <a:rPr lang="ru-RU" sz="3200" i="1" dirty="0" smtClean="0">
                <a:solidFill>
                  <a:schemeClr val="tx1">
                    <a:lumMod val="95000"/>
                  </a:schemeClr>
                </a:solidFill>
              </a:rPr>
              <a:t>Актуализировать потребность в планировании досуга семьи с учетом индивидуальных потребностей и интересов ребенка.</a:t>
            </a:r>
            <a:br>
              <a:rPr lang="ru-RU" sz="3200" i="1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sz="3200" i="1" dirty="0" smtClean="0">
                <a:solidFill>
                  <a:srgbClr val="FFFF00"/>
                </a:solidFill>
              </a:rPr>
              <a:t>Задачи:</a:t>
            </a:r>
            <a:r>
              <a:rPr lang="ru-RU" sz="3200" i="1" dirty="0" smtClean="0">
                <a:solidFill>
                  <a:schemeClr val="tx1">
                    <a:lumMod val="95000"/>
                  </a:schemeClr>
                </a:solidFill>
              </a:rPr>
              <a:t/>
            </a:r>
            <a:br>
              <a:rPr lang="ru-RU" sz="3200" i="1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sz="3200" i="1" dirty="0" smtClean="0">
                <a:solidFill>
                  <a:schemeClr val="tx1">
                    <a:lumMod val="95000"/>
                  </a:schemeClr>
                </a:solidFill>
              </a:rPr>
              <a:t>Познакомить родителей с особенностями организации свободного времени детей учитывая особенности темперамента ребенка.</a:t>
            </a:r>
            <a:br>
              <a:rPr lang="ru-RU" sz="3200" i="1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sz="3200" i="1" dirty="0" smtClean="0">
                <a:solidFill>
                  <a:schemeClr val="tx1">
                    <a:lumMod val="95000"/>
                  </a:schemeClr>
                </a:solidFill>
              </a:rPr>
              <a:t>Обогащение отношения детей и родителей опытом эмоционально-насыщенного общения</a:t>
            </a:r>
            <a:r>
              <a:rPr lang="ru-RU" i="1" dirty="0" smtClean="0">
                <a:solidFill>
                  <a:schemeClr val="tx1">
                    <a:lumMod val="95000"/>
                  </a:schemeClr>
                </a:solidFill>
              </a:rPr>
              <a:t>.</a:t>
            </a:r>
            <a:r>
              <a:rPr lang="ru-RU" i="1" dirty="0" smtClean="0">
                <a:solidFill>
                  <a:srgbClr val="0070C0"/>
                </a:solidFill>
              </a:rPr>
              <a:t/>
            </a:r>
            <a:br>
              <a:rPr lang="ru-RU" i="1" dirty="0" smtClean="0">
                <a:solidFill>
                  <a:srgbClr val="0070C0"/>
                </a:solidFill>
              </a:rPr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rgbClr val="FF0000"/>
                </a:solidFill>
              </a:rPr>
              <a:t/>
            </a:r>
            <a:br>
              <a:rPr lang="ru-RU" sz="3200" i="1" dirty="0" smtClean="0">
                <a:solidFill>
                  <a:srgbClr val="FF0000"/>
                </a:solidFill>
              </a:rPr>
            </a:br>
            <a:r>
              <a:rPr lang="ru-RU" sz="3200" i="1" dirty="0" smtClean="0">
                <a:solidFill>
                  <a:srgbClr val="FF0000"/>
                </a:solidFill>
              </a:rPr>
              <a:t/>
            </a:r>
            <a:br>
              <a:rPr lang="ru-RU" sz="3200" i="1" dirty="0" smtClean="0">
                <a:solidFill>
                  <a:srgbClr val="FF0000"/>
                </a:solidFill>
              </a:rPr>
            </a:br>
            <a:r>
              <a:rPr lang="ru-RU" sz="3200" i="1" dirty="0" smtClean="0">
                <a:solidFill>
                  <a:srgbClr val="FF0000"/>
                </a:solidFill>
              </a:rPr>
              <a:t/>
            </a:r>
            <a:br>
              <a:rPr lang="ru-RU" sz="3200" i="1" dirty="0" smtClean="0">
                <a:solidFill>
                  <a:srgbClr val="FF0000"/>
                </a:solidFill>
              </a:rPr>
            </a:br>
            <a:r>
              <a:rPr lang="ru-RU" i="1" dirty="0" smtClean="0">
                <a:solidFill>
                  <a:schemeClr val="tx1">
                    <a:lumMod val="95000"/>
                  </a:schemeClr>
                </a:solidFill>
              </a:rPr>
              <a:t>.</a:t>
            </a:r>
            <a:r>
              <a:rPr lang="ru-RU" i="1" dirty="0" smtClean="0">
                <a:solidFill>
                  <a:srgbClr val="0070C0"/>
                </a:solidFill>
              </a:rPr>
              <a:t/>
            </a:r>
            <a:br>
              <a:rPr lang="ru-RU" i="1" dirty="0" smtClean="0">
                <a:solidFill>
                  <a:srgbClr val="0070C0"/>
                </a:solidFill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0"/>
            <a:ext cx="8568952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600" b="1" i="1" dirty="0" smtClean="0">
                <a:solidFill>
                  <a:schemeClr val="tx1">
                    <a:lumMod val="95000"/>
                  </a:schemeClr>
                </a:solidFill>
              </a:rPr>
              <a:t>Сегодняшняя реальность такова, что все постоянно заняты: дети учебой , родители работой, единственное время когда семье удается собраться вместе - только выходные. То время, когда семья собирается полностью, можно назвать как самое прекрасное , ведь никуда не нужно спешить, никуда не нужно бежать, можно пообщаться без спешки и провести время занимаясь чем-то приятным. Но, как ни странно, многие семьи просто напросто разучились это делать, вот и получается, что папа все выходные проводит возле телевизора, ребенок сидит за компьютером, а мама выходные напролет болтает по мобильному телефону с подругами. Но ведь это никуда не годится, выходные должны стать для вашей семьи замечательной возможностью укрепить семейные связи и сделать так, чтобы любимые люди стали еще ближе.</a:t>
            </a:r>
            <a:endParaRPr lang="ru-RU" sz="2600" b="1" i="1" dirty="0" smtClean="0">
              <a:solidFill>
                <a:schemeClr val="tx1">
                  <a:lumMod val="9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604448" cy="3501008"/>
          </a:xfrm>
        </p:spPr>
        <p:txBody>
          <a:bodyPr/>
          <a:lstStyle/>
          <a:p>
            <a:endParaRPr lang="ru-RU" sz="2400" b="1" i="1" dirty="0" smtClean="0">
              <a:solidFill>
                <a:schemeClr val="tx1">
                  <a:lumMod val="95000"/>
                </a:schemeClr>
              </a:solidFill>
            </a:endParaRPr>
          </a:p>
          <a:p>
            <a:pPr>
              <a:buNone/>
            </a:pPr>
            <a:r>
              <a:rPr lang="ru-RU" sz="2400" b="1" i="1" dirty="0" smtClean="0">
                <a:solidFill>
                  <a:schemeClr val="tx1">
                    <a:lumMod val="95000"/>
                  </a:schemeClr>
                </a:solidFill>
              </a:rPr>
              <a:t>      </a:t>
            </a:r>
            <a:r>
              <a:rPr lang="ru-RU" sz="3200" b="1" i="1" dirty="0" smtClean="0">
                <a:solidFill>
                  <a:schemeClr val="tx1">
                    <a:lumMod val="95000"/>
                  </a:schemeClr>
                </a:solidFill>
              </a:rPr>
              <a:t>Как бы вы не решили провести воскресный выходной , самое главное - это то что вся ваша семья день будет вместе и на семейном климате это отразится только благоприятным </a:t>
            </a:r>
            <a:br>
              <a:rPr lang="ru-RU" sz="3200" b="1" i="1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sz="3200" b="1" i="1" dirty="0" smtClean="0">
                <a:solidFill>
                  <a:schemeClr val="tx1">
                    <a:lumMod val="95000"/>
                  </a:schemeClr>
                </a:solidFill>
              </a:rPr>
              <a:t>образом!</a:t>
            </a:r>
            <a:endParaRPr lang="ru-RU" sz="3200" dirty="0">
              <a:solidFill>
                <a:schemeClr val="tx1">
                  <a:lumMod val="95000"/>
                </a:schemeClr>
              </a:solidFill>
            </a:endParaRPr>
          </a:p>
        </p:txBody>
      </p:sp>
      <p:pic>
        <p:nvPicPr>
          <p:cNvPr id="2050" name="Picture 2" descr="https://i.pinimg.com/originals/54/c7/d9/54c7d92f771c75b71929f96da925f1ef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2605980"/>
            <a:ext cx="4252020" cy="42520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88640"/>
            <a:ext cx="8363272" cy="3960440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chemeClr val="tx1">
                    <a:lumMod val="95000"/>
                  </a:schemeClr>
                </a:solidFill>
              </a:rPr>
              <a:t>     Не </a:t>
            </a:r>
            <a:r>
              <a:rPr lang="ru-RU" b="1" i="1" dirty="0" smtClean="0">
                <a:solidFill>
                  <a:schemeClr val="tx1">
                    <a:lumMod val="95000"/>
                  </a:schemeClr>
                </a:solidFill>
              </a:rPr>
              <a:t>тратьте свой выходной, просиживая в квартире, лучше отправьтесь на природу, можно в ближайший городской парк, активные игры и свежий воздух это не только отличный способ провести выходной всей семьей и подышать свежим воздухом, а и размять мышцы, которые затекли                                                         от бесконечного сидения                                                                                                    за компьютером.</a:t>
            </a:r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  <p:pic>
        <p:nvPicPr>
          <p:cNvPr id="1026" name="Picture 2" descr="https://avatars.mds.yandex.net/i?id=6ee650372bc26305fd389924ee15f301_l-5239481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3140968"/>
            <a:ext cx="3443536" cy="3443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8435280" cy="4392488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chemeClr val="tx1">
                    <a:lumMod val="95000"/>
                  </a:schemeClr>
                </a:solidFill>
              </a:rPr>
              <a:t>     Сейчас </a:t>
            </a:r>
            <a:r>
              <a:rPr lang="ru-RU" b="1" i="1" dirty="0" smtClean="0">
                <a:solidFill>
                  <a:schemeClr val="tx1">
                    <a:lumMod val="95000"/>
                  </a:schemeClr>
                </a:solidFill>
              </a:rPr>
              <a:t>на дворе уже конечно, не лето, но если позволяет погода, берите велосипеды, корзинки для пикника и, как мы уже говорили, отправляйтесь за город или в парк . Но есть одно важное условие, мобильные телефоны, планшеты, ноутбуки , ни в коем случае с собой брать не нужно. Ведь наша цель настоящее живое общение всех членов семьи , а социальные сети подождут до                                                    понедельника.</a:t>
            </a:r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  <p:pic>
        <p:nvPicPr>
          <p:cNvPr id="5" name="Picture 2" descr="C:\Users\Гульшат\Desktop\5f3116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4149080"/>
            <a:ext cx="4071935" cy="25003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0"/>
            <a:ext cx="8435280" cy="5229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>
                <a:solidFill>
                  <a:schemeClr val="tx1">
                    <a:lumMod val="95000"/>
                  </a:schemeClr>
                </a:solidFill>
              </a:rPr>
              <a:t>      Но</a:t>
            </a:r>
            <a:r>
              <a:rPr lang="ru-RU" b="1" i="1" dirty="0" smtClean="0">
                <a:solidFill>
                  <a:schemeClr val="tx1">
                    <a:lumMod val="95000"/>
                  </a:schemeClr>
                </a:solidFill>
              </a:rPr>
              <a:t>, если все члены семьи единогласно проголосовали за то, чтобы остаться дома, приготовьте праздничный ужин, испеките какой-нибудь пирог и устройте семейное чаепитие, проведя вечер в теплой душевной семейной обстановке, вы почувствуете в себе новые силы для напряженной                                                  трудовой недели и у каждого в сердце останется    чувство                                                       тепла, единения с                                                любимыми  людьми и                  </a:t>
            </a:r>
            <a:r>
              <a:rPr lang="ru-RU" b="1" i="1" dirty="0" smtClean="0">
                <a:solidFill>
                  <a:schemeClr val="tx1">
                    <a:lumMod val="95000"/>
                  </a:schemeClr>
                </a:solidFill>
              </a:rPr>
              <a:t>                                                             </a:t>
            </a:r>
            <a:r>
              <a:rPr lang="ru-RU" b="1" i="1" dirty="0" smtClean="0">
                <a:solidFill>
                  <a:schemeClr val="tx1">
                    <a:lumMod val="95000"/>
                  </a:schemeClr>
                </a:solidFill>
              </a:rPr>
              <a:t>домашнего уюта.</a:t>
            </a:r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  <p:pic>
        <p:nvPicPr>
          <p:cNvPr id="18434" name="Picture 2" descr="https://avatars.mds.yandex.net/i?id=6d6ecf84e0f04eed5c59f2bbd28f1ef3_l-5233791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9" y="3875375"/>
            <a:ext cx="4139952" cy="27582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0"/>
            <a:ext cx="8435280" cy="3645024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7030A0"/>
                </a:solidFill>
              </a:rPr>
              <a:t>    </a:t>
            </a:r>
            <a:r>
              <a:rPr lang="ru-RU" b="1" i="1" dirty="0" smtClean="0">
                <a:solidFill>
                  <a:schemeClr val="tx1">
                    <a:lumMod val="95000"/>
                  </a:schemeClr>
                </a:solidFill>
              </a:rPr>
              <a:t>Наверняка </a:t>
            </a:r>
            <a:r>
              <a:rPr lang="ru-RU" b="1" i="1" dirty="0" smtClean="0">
                <a:solidFill>
                  <a:schemeClr val="tx1">
                    <a:lumMod val="95000"/>
                  </a:schemeClr>
                </a:solidFill>
              </a:rPr>
              <a:t>в прокате появились новые фильмы и мультфильмы которые бы вы хотели посмотреть , только вовсе не обязательно для этого идти в кинотеатр. Устройте просмотр фильмов дома, пусть каждый выберет тот фильм, который хотел бы посмотреть и тогда темы для разговоров во время семейных чаепитий вам обеспечены!</a:t>
            </a:r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  <p:pic>
        <p:nvPicPr>
          <p:cNvPr id="20482" name="Picture 2" descr="https://avatars.mds.yandex.net/i?id=9e2639f0d5ec02cbedcf1abe9ad36d9e_l-7684353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563888" y="3429000"/>
            <a:ext cx="5141893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0"/>
            <a:ext cx="8964488" cy="47971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      </a:t>
            </a:r>
            <a:r>
              <a:rPr lang="ru-RU" b="1" i="1" dirty="0" smtClean="0">
                <a:solidFill>
                  <a:schemeClr val="tx1">
                    <a:lumMod val="95000"/>
                  </a:schemeClr>
                </a:solidFill>
              </a:rPr>
              <a:t>Для </a:t>
            </a:r>
            <a:r>
              <a:rPr lang="ru-RU" b="1" i="1" dirty="0" smtClean="0">
                <a:solidFill>
                  <a:schemeClr val="tx1">
                    <a:lumMod val="95000"/>
                  </a:schemeClr>
                </a:solidFill>
              </a:rPr>
              <a:t>сохранения традиций и семейных ценностей совместные фотографии играют огромную роль, так почему бы вам не устроить семейную </a:t>
            </a:r>
            <a:r>
              <a:rPr lang="ru-RU" b="1" i="1" dirty="0" err="1" smtClean="0">
                <a:solidFill>
                  <a:schemeClr val="tx1">
                    <a:lumMod val="95000"/>
                  </a:schemeClr>
                </a:solidFill>
              </a:rPr>
              <a:t>фотосессию</a:t>
            </a:r>
            <a:r>
              <a:rPr lang="ru-RU" b="1" i="1" dirty="0" smtClean="0">
                <a:solidFill>
                  <a:schemeClr val="tx1">
                    <a:lumMod val="95000"/>
                  </a:schemeClr>
                </a:solidFill>
              </a:rPr>
              <a:t> ? Причем для этого вовсе не обязательно приглашать профессионального фотографа, вам вполне по силам провести ее самостоятельно. Место выберите сами: либо домашняя обстановка , либо </a:t>
            </a:r>
            <a:r>
              <a:rPr lang="ru-RU" b="1" i="1" dirty="0" err="1" smtClean="0">
                <a:solidFill>
                  <a:schemeClr val="tx1">
                    <a:lumMod val="95000"/>
                  </a:schemeClr>
                </a:solidFill>
              </a:rPr>
              <a:t>фотосессия</a:t>
            </a:r>
            <a:r>
              <a:rPr lang="ru-RU" b="1" i="1" dirty="0" smtClean="0">
                <a:solidFill>
                  <a:schemeClr val="tx1">
                    <a:lumMod val="95000"/>
                  </a:schemeClr>
                </a:solidFill>
              </a:rPr>
              <a:t> на природе. А фотографии смогут стать приятным воспоминанием о прекрасно проведенном дне!</a:t>
            </a:r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  <p:pic>
        <p:nvPicPr>
          <p:cNvPr id="21506" name="Picture 2" descr="https://avatars.mds.yandex.net/i?id=7889409e0ca4d3d29bf21287200ac0c341517648-8183905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4236586"/>
            <a:ext cx="3923928" cy="26214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30</TotalTime>
  <Words>522</Words>
  <Application>Microsoft Office PowerPoint</Application>
  <PresentationFormat>Экран (4:3)</PresentationFormat>
  <Paragraphs>15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«Как провести свободное время с семьёй»</vt:lpstr>
      <vt:lpstr>   Цель:     Актуализировать потребность в планировании досуга семьи с учетом индивидуальных потребностей и интересов ребенка. Задачи: Познакомить родителей с особенностями организации свободного времени детей учитывая особенности темперамента ребенка. Обогащение отношения детей и родителей опытом эмоционально-насыщенного общения. </vt:lpstr>
      <vt:lpstr>   .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«Как провести свободное время с семьёй»</dc:title>
  <dc:creator>Пользователь</dc:creator>
  <cp:lastModifiedBy>Пользователь</cp:lastModifiedBy>
  <cp:revision>4</cp:revision>
  <dcterms:created xsi:type="dcterms:W3CDTF">2023-01-19T09:36:31Z</dcterms:created>
  <dcterms:modified xsi:type="dcterms:W3CDTF">2023-01-19T10:07:27Z</dcterms:modified>
</cp:coreProperties>
</file>