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5" r:id="rId5"/>
    <p:sldId id="266" r:id="rId6"/>
    <p:sldId id="260" r:id="rId7"/>
    <p:sldId id="261" r:id="rId8"/>
    <p:sldId id="259" r:id="rId9"/>
    <p:sldId id="262" r:id="rId10"/>
    <p:sldId id="257" r:id="rId11"/>
    <p:sldId id="275" r:id="rId12"/>
    <p:sldId id="258" r:id="rId13"/>
    <p:sldId id="267" r:id="rId14"/>
    <p:sldId id="271" r:id="rId15"/>
    <p:sldId id="273" r:id="rId16"/>
    <p:sldId id="268" r:id="rId17"/>
    <p:sldId id="270" r:id="rId18"/>
    <p:sldId id="277" r:id="rId19"/>
    <p:sldId id="279" r:id="rId2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FFFF"/>
    <a:srgbClr val="17F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38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ки-гидроцветного-радужного-воздушного-шара-изолированные-на-16562327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415" t="9437" r="10626" b="13633"/>
          <a:stretch>
            <a:fillRect/>
          </a:stretch>
        </p:blipFill>
        <p:spPr>
          <a:xfrm>
            <a:off x="2060848" y="2411760"/>
            <a:ext cx="3528392" cy="45130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76872" y="3203848"/>
            <a:ext cx="2952328" cy="1584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Ребёнок –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                       манипулятор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88640" y="2195736"/>
            <a:ext cx="2376264" cy="144016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Вы - пример для ребенка!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3501008" y="251520"/>
            <a:ext cx="3096344" cy="172819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Будьте последовательны в своих действиях.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188640" y="5796136"/>
            <a:ext cx="2736304" cy="194421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Учитесь  говорить «нет» ребенку.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4077072" y="6156176"/>
            <a:ext cx="2780928" cy="1656184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 делайте из ребенка кумира.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8" name="Рисунок 7" descr="kisspng-child-parent-download-parents-accompany-their-children-to-play-5a7a7170c34df4.498638871517973872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01" t="5901" r="10100" b="6951"/>
          <a:stretch>
            <a:fillRect/>
          </a:stretch>
        </p:blipFill>
        <p:spPr>
          <a:xfrm>
            <a:off x="404664" y="251520"/>
            <a:ext cx="1861797" cy="2088232"/>
          </a:xfrm>
          <a:prstGeom prst="rect">
            <a:avLst/>
          </a:prstGeom>
        </p:spPr>
      </p:pic>
      <p:pic>
        <p:nvPicPr>
          <p:cNvPr id="1028" name="Picture 4" descr="http://qrcoder.ru/code/?https%3A%2F%2Fdocs.google.com%2Fdocument%2Fd%2F14BW_RYh-NzylMjzP3rIKcGK2cvM6KehyKqH1CR-s-xc%2Fedit%3Fusp%3Dsharing&amp;4&amp;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2896" y="7469187"/>
            <a:ext cx="1674813" cy="16748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37112" y="788436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esktop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 bwMode="auto">
          <a:xfrm>
            <a:off x="2636912" y="7236295"/>
            <a:ext cx="2141669" cy="1907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777\Desktop\images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lum bright="30000"/>
          </a:blip>
          <a:srcRect b="14195"/>
          <a:stretch>
            <a:fillRect/>
          </a:stretch>
        </p:blipFill>
        <p:spPr bwMode="auto">
          <a:xfrm rot="4139713">
            <a:off x="3359460" y="114364"/>
            <a:ext cx="3122683" cy="2951190"/>
          </a:xfrm>
          <a:prstGeom prst="rect">
            <a:avLst/>
          </a:prstGeom>
          <a:noFill/>
        </p:spPr>
      </p:pic>
      <p:pic>
        <p:nvPicPr>
          <p:cNvPr id="1029" name="Picture 5" descr="C:\Users\777\Desktop\images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r="6715" b="22448"/>
          <a:stretch>
            <a:fillRect/>
          </a:stretch>
        </p:blipFill>
        <p:spPr bwMode="auto">
          <a:xfrm rot="20526374">
            <a:off x="-77294" y="5663680"/>
            <a:ext cx="2751484" cy="2685196"/>
          </a:xfrm>
          <a:prstGeom prst="rect">
            <a:avLst/>
          </a:prstGeom>
          <a:noFill/>
        </p:spPr>
      </p:pic>
      <p:pic>
        <p:nvPicPr>
          <p:cNvPr id="10" name="Picture 5" descr="C:\Users\777\Desktop\images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r="-13012" b="22918"/>
          <a:stretch>
            <a:fillRect/>
          </a:stretch>
        </p:blipFill>
        <p:spPr bwMode="auto">
          <a:xfrm rot="4642917">
            <a:off x="3383253" y="5505136"/>
            <a:ext cx="3751453" cy="2906212"/>
          </a:xfrm>
          <a:prstGeom prst="rect">
            <a:avLst/>
          </a:prstGeom>
          <a:noFill/>
        </p:spPr>
      </p:pic>
      <p:pic>
        <p:nvPicPr>
          <p:cNvPr id="12" name="Picture 5" descr="C:\Users\777\Desktop\images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r="275" b="14811"/>
          <a:stretch>
            <a:fillRect/>
          </a:stretch>
        </p:blipFill>
        <p:spPr bwMode="auto">
          <a:xfrm rot="21147206">
            <a:off x="198945" y="172409"/>
            <a:ext cx="2837694" cy="3216806"/>
          </a:xfrm>
          <a:prstGeom prst="rect">
            <a:avLst/>
          </a:prstGeom>
          <a:noFill/>
        </p:spPr>
      </p:pic>
      <p:pic>
        <p:nvPicPr>
          <p:cNvPr id="1030" name="Picture 6" descr="C:\Users\777\Desktop\58296367210e6b5d0274af6966653238ca070934baf_b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8840" y="2915816"/>
            <a:ext cx="3024336" cy="30243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980728" y="2555777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подготовить ребенка к школе?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04664" y="683568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Воспитанию усидчивости  помогают настольные игры, игры в конструктор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т.д.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65104" y="683568"/>
            <a:ext cx="1656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Подготовьте дошкольника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неизбежным трудностям в учении.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076056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Научите  ребенка сравнивать, сопоставлять, делать выводы и обобщения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437112" y="6156176"/>
            <a:ext cx="2420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Общайтесь  с детьми, постоянно разговаривайте на всякие темы: по дороге в садик, по дороге домой, дома.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41168" y="2987824"/>
            <a:ext cx="16561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qrcoder.ru/code/?https%3A%2F%2Fdocs.google.com%2Fdocument%2Fd%2F1Y66ki8Bwq_Ym-FyiCEy4ri7uco3wBl4pOqnbatsCGmc%2Fedit%3Fusp%3Dsharing&amp;4&amp;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8640" y="3203848"/>
            <a:ext cx="1866900" cy="1866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я\Desktop\1613595398_63-p-detskii-vertikalnii-fon-dlya-prezentatsii-63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" t="2796" r="3974" b="2660"/>
          <a:stretch/>
        </p:blipFill>
        <p:spPr bwMode="auto">
          <a:xfrm>
            <a:off x="0" y="-323173"/>
            <a:ext cx="6853242" cy="979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260648" y="-20635"/>
            <a:ext cx="2880320" cy="2504404"/>
          </a:xfrm>
          <a:prstGeom prst="cloud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Способность управлять своим телом тесно связана с умственной деятельностью</a:t>
            </a:r>
          </a:p>
          <a:p>
            <a:pPr algn="ctr"/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3645024" y="1919902"/>
            <a:ext cx="2952328" cy="3528392"/>
          </a:xfrm>
          <a:prstGeom prst="cloud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</a:rPr>
              <a:t>Речь развивается через движение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2" name="Picture 2" descr="http://qrcoder.ru/code/?https%3A%2F%2Fdocs.google.com%2Fdocument%2Fd%2F1222Z8BfWkFLHim8VQ3sicZ1Iqn_1HA0b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83" y="6972299"/>
            <a:ext cx="21717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649" y="5220072"/>
            <a:ext cx="180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784" y="2483769"/>
            <a:ext cx="29251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Нейроигры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полноценного развития ребенка.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058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777\Desktop\Без названия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0888" y="4344084"/>
            <a:ext cx="3888432" cy="4120313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0" y="395536"/>
            <a:ext cx="3096344" cy="216024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Запоминается  информация намного лучше, опираясь на визуальный образ (картинку).</a:t>
            </a: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068960" y="0"/>
            <a:ext cx="3600400" cy="2267744"/>
          </a:xfrm>
          <a:prstGeom prst="cloudCallout">
            <a:avLst>
              <a:gd name="adj1" fmla="val -21658"/>
              <a:gd name="adj2" fmla="val 7175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Обсуждайте с  ребенком различные события, вспоминайте какие-то детали из прошлого и подробно отвечайте на вопросы маленького почемучки.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1628800" y="3923928"/>
            <a:ext cx="2664296" cy="219682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Если вы хотите, чтобы ребенок что-то запомнил, нужно это повторить. 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4005064" y="2339752"/>
            <a:ext cx="2852936" cy="1728192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37112" y="2699793"/>
            <a:ext cx="2420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Мнемонические приемы – основа развития памяти. Они облегчают процесс и увеличивают объем запоминания.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8640" y="2915816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лучше развивать память у дошкольников ? 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data:image/png;base64,iVBORw0KGgoAAAANSUhEUgAABI4AAASOCAYAAACja2eZAAAACXBIWXMAAA7EAAAOxAGVKw4bAAAgAElEQVR4nOzb4ZLbsJGFUWFL7//GCfJnU+tNrsfWEBw02Oc8gKpJgKDmszXmnP94AQAAAMB/+J/dAwAAAABQk3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790D3GGMIYjxkTnnss8aYyz7rH9bOV911e9f9fmqq37/7phvtcr75YT7V13l9V3NeVCP+8cnnFeQzTn/uXuG1QQWAAAAACLhCAAAAIBIOAIAAAAgEo4AAAAAiIQjAAAAACLhCAAAAIBIOAIAAAAgEo4AAAAAiIQjAAAAACLhCAAAAIBIOAIAAAAgEo4AAAAAiIQjAAAAACLhCAAAAIBIOAIAAAAgEo4AAAAAiIQjAAAAACLhCAAAAIBIOAIAAAAgeu8eAOBuY4zdI3xp9XxzzmWfVf3edVR5v3Bd5fV1HgC/qnxeAWsJR3/JQVaHL67PtvpZs1/qqXye2n/XdLx/wsw1nc6Dbk44DzqtccfzpbpO+686z8ef+akaAAAAAJFwBAAAAEAkHAEAAAAQCUcAAAAARMIRAAAAAJFwBAAAAEAkHAEAAAAQCUcAAAAARMIRAAAAAJFwBAAAAEAkHAEAAAAQCUcAAAAARMIRAAAAAJFwBAAAAEAkHAEAAAAQCUcAAAAARMIRAAAAAJFwBAAAAED03j1AR2OM3SP8uDnn7hGOVn3PrFzf6tfKddXXuNt5VX09qqt+/7rN1+191O16O7EefKLjfun2fW034QhgMy8++L1ufxhXv97q8/Fs3pfXeH6B7/JTNQAAAAAi4QgAAACASDgCAAAAIBKOAAAAAIiEIwAAAAAi4QgAAACASDgCAAAAIBKOAAAAAIiEIwAAAAAi4QgAAACASDgCAAAAIBKOAAAAAIiEIwAAAAAi4QgAAACASDgCAAAAIBKOAAAAAIiEIwAAAAAi4QgAAACA6L17AIDuxhhLP2/OufTzulm9HvAJ++8a9+/ZvC+vqf58WF+oSziCxVa/pO54yXd7ka683upfuqin0/PW8flwvjyb9b3G/Xs26wt9+KkaAAAAAJFwBAAAAEAkHAEAAAAQCUcAAAAARMIRAAAAAJFwBAAAAEAkHAEAAAAQCUcAAAAARMIRAAAAAJFwBAAAAEAkHAEAAAAQCUcAAAAARMIRAAAAAJFwBAAAAEAkHAEAAAAQCUcAAAAARMIRAAAAAJFwBAAAAED03j0AAGuNMXaPwE3uWNs55/LPXKn6fq4+32rdrpdrqu+X6vMBVCEcQXHV/6jjupVr3PFLsGcEztXp/HNWwe95PqA2P1UDAAAAIBKOAAAAAIiEIwAAAAAi4QgAAACASDgCAAAAIBKOAAAAAIiEIwAAAAAi4QgAAACASDgCAAAAIBKOAAAAAIiEIwAAAAAi4QgAAACASDgCAAAAIBKOAAAAAIiEIwAAAAAi4QgAAACASDgCAAAAIBKOAAAAAIjeuweApxljLP/MOefyzwT+m+cXAAD+P+FoA39EwO95PupZuSZ3hJlOOj4fna5ZuORp7L/v877kE5417uanagAAAABEwhEAAAAAkXAEAAAAQCQcAQAAABAJRwAAAABEwhEAAAAAkXAEAAAAQCQcAQAAABAJRwAAAABEwhEAAAAAkXAEAAAAQCQcAQAAABAJRwAAAABEwhEAAAAAkXAEAAAAQCQcAQAAABAJRwAAAABEwhEAAAAA0Xv3AKcYY+weAZa4Yy/POZd9VvX5YCfPxzXu3zXu3zXu3zXV75+/Fa6pvr53sGc4iXAEAABQjLAFVOGnagAAAABEwhEAAAAAkXAEAAAAQCQcAQAAABAJRwAAAABEwhEAAAAAkXAEAAAAQCQcAQAAABAJRwAAAABEwhEAAAAAkXAEAAAAQCQcAQAAABAJRwAAAABEwhEAAAAAkXAEAAAAQCQcAQAAABAJRwAAAABEwhEAAAAA0Xv3AMCfjTF2j3A09+/ZrO817t+zVV/f6vNxjfW9pvr9qz4fsM4jw9Gcc/cIUFrlZ2T1bL7UAP9W+exjDWv8bNb32Sqvb+XZ4Cf4qRoAAAAAkXAEAAAAQCQcAQAAABAJRwAAAABEwhEAAAAAkXAEAAAAQCQcAQAAABAJRwAAAABEwhEAAAAAkXAEAAAAQCQcAQAAABAJRwAAAABEwhEAAAAAkXAEAAAAQCQcAQAAABAJRwAAAABEwhEAAAAAkXAEAAAAQPTePUBHY4zdI/y4Oeeyz7rj/q2crxvrAdyp4zuT7+u2X1zvNb5vPFe3Z+P1qr2fu61H5bX4LuEI4EGqv6hWz9ctXFae7fXq98Wwo8p78IT9V/0f0ni2ys8vUJufqgEAAAAQCUcAAAAARMIRAAAAAJFwBAAAAEAkHAEAAAAQCUcAAAAARMIRAAAAAJFwBAAAAEAkHAEAAAAQCUcAAAAARMIRAAAAAJFwBAAAAEAkHAEAAAAQCUcAAAAARMIRAAAAAJFwBAAAAEAkHAEAAAAQCUcAAAAARO/dA5xgjLF7hOO5h3Amz24t1oMnsZ/ZrdseXH29c86lnwfUJRxtsvKg7fbSe71qv6hWz9ZxfVeyHs9X+TzoqPJ63PH8drvebiqv7x2qfz+tPh/P1u08WMm9O5+fqgEAAAAQCUcAAAAARMIRAAAAAJFwBAAAAEAkHAEAAAAQCUcAAAAARMIRAAAAAJFwBAAAAEAkHAEAAAAQCUcAAAAARMIRAAAAAJFwBAAAAEAkHAEAAAAQCUcAAAAARMIRAAAAAJFwBAAAAEAkHAEAAAAQCUcAAAAARO/dA8B3jDF2j/ClOefuEY5WfX1X63a9ld2xFs4DOFe387nb9XJNt/3S7XpXfn+p/v1q9XxP/O4nHP2FJy78n1R+ELvpuP+q83wAJ+j4/nA+19JtD9p/wFP5qRoAAAAAkXAEAAAAQCQcAQAAABAJRwAAAABEwhEAAAAAkXAEAAAAQCQcAQAAABAJRwAAAABEwhEAAAAAkXAEAAAAQCQcAQAAABAJRwAAAABEwhEAAAAAkXAEAAAAQCQcAQAAABAJRwAAAABEwhEAAAAAkXAEAAAAQPTePUBHY4zdI3Azaww/p/rzVn2+yrrduzuud865/DOBrNuZxbNV38/V53sa4eghKn8xrDzbHRxi13XaM6uvtdsfntWv94TzoPL63qHb9fJ91fdK9fMPPtVp/53w/QB+5adqAAAAAETCEQAAAACRcAQAAABAJBwBAAAAEAlHAAAAAETCEQAAAACRcAQAAABAJBwBAAAAEAlHAAAAAETCEQAAAACRcAQAAABAJBwBAAAAEAlHAAAAAETCEQAAAACRcAQAAABAJBwBAAAAEAlHAAAAAETCEQAAAADRe/cAdxhjLP/MOefyz1xp9TVXvt6O68tz3bGfV+t0vrxeZ6zJSt3Wd6Vue4VrTtgvJ8zIc1V+H3k26O6R4QiexouPT9gvtViP7+sUof6t4zXzfc6XWjo9v/bLdZX3ywnrW/n+PZGfqgEAAAAQCUcAAAAARMIRAAAAAJFwBAAAAEAkHAEAAAAQCUcAAAAARMIRAAAAAJFwBAAAAEAkHAEAAAAQCUcAAAAARMIRAAAAAJFwBAAAAEAkHAEAAAAQCUcAAAAARMIRAAAAAJFwBAAAAEAkHAEAAAAQCUcAAAAARO/dA5xijLF7hB/lenmKjmvb8Zqpo/r+m3PuHuFLq+9f9etdrfr+49kqP78dn43q11x5v3RjLf7skeFo9UJVP3Q68iL9Ps9HPdX3c+WXX7f93O16gZ9T+aw/QcfztPKeqf59yH7hNH6qBgAAAEAkHAEAAAAQCUcAAAAARMIRAAAAAJFwBAAAAEAkHAEAAAAQCUcAAAAARMIRAAAAAJFwBAAAAEAkHAEAAAAQCUcAAAAARMIRAAAAAJFwBAAAAEAkHAEAAAAQCUcAAAAARMIRAAAAAJFwBAAAAEAkHAEAAAAQvXcPAN8xxtg9wo9afb1zzqWft1q39e3kjrW1n/lEt/Xodr3ddFvf6uf9atXXt/p83VRfj+rz8TXhiGjli9khwW72M39r9R8lHfdL5T/suoVL++/ZOq5vZd4fcLZO74/v8FM1AAAAACLhCAAAAIBIOAIAAAAgEo4AAAAAiIQjAAAAACLhCAAAAIBIOAIAAAAgEo4AAAAAiIQjAAAAACLhCAAAAIBIOAIAAAAgEo4AAAAAiIQjAAAAACLhCAAAAIBIOAIAAAAgEo4AAAAAiIQjAAAAACLhCAAAAIDovXsAAKhijLF7hOO5h9/n3l1X/R7OOXePwE2q7z3gayuf4See9cLRX6i+8NVfVO7fs61e3+rrUX0/U8/KPXPH81F9vtW6PcPd1reT6nvZfuFT1fd0dZ3un/Pl5/mpGgAAAACRcAQAAABAJBwBAAAAEAlHAAAAAETCEQAAAACRcAQAAABAJBwBAAAAEAlHAAAAAETCEQAAAACRcAQAAABAJBwBAAAAEAlHAAAAAETCEQAAAACRcAQAAABAJBwBAAAAEAlHAAAAAETCEQAAAACRcAQAAABA9N49wB3GGLtH+KM55+4RjnXC+la3+h5W38/2zDXV71/1+ajFfuEpOu7lbt9fqOOE5+2EGTnXI8MRfKrTF4fqL5XVa1H9eu+w8h7ecf86zddN9Xt3wnlQ/R6u5jx4turr2431qMV6XON8/ll+qgYAAABAJBwBAAAAEAlHAAAAAETCEQAAAACRcAQAAABAJBwBAAAAEAlHAAAAAETCEQAAAACRcAQAAABAJBwBAAAAEAlHAAAAAETCEQAAAACRcAQAAABAJBwBAAAAEAlHAAAAAETCEQAAAACRcAQAAABAJBwBAAAAEL13D0BNY4ylnzfnXPp5la2+d69X/ftnv9Ryxx7ke6zFNR3vX7fztPoaV5+vuur3r/p8q3W73uqsxzXd3pe7PTIcdVv01ddb/RDrtr6r2S+1VL9/8DSVzwTnAZ9auZ9P2H+u9/tOuN7KTvj+XH2/VJ+Pr/mpGgAAAACRcAQAAABAJBwBAAAAEAlHAAAAAETCEQAAAACRcAQAAABAJBwBAAAAEAlHAAAAAETCEQAAAACRcAQAAABAJBwBAAAAEAlHAAAAAETCEQAAAACRcAQAAABAJBwBAAAAEAlHAAAAAETCEQAAAACRcAQAAABA9N49wAnGGLtH+KM55+4RvnTCPeyi21p0u17ga93OhG7X24315Umq72d/b11TfT6+JhzxX1Yfih0PieovFp5t5f7r+PzCTtWf307zreY8fb7K+8/3ez7lvOdXfqoGAAAAQCQcAQAAABAJRwAAAABEwhEAAAAAkXAEAAAAQCQcAQAAABAJRwAAAABEwhEAAAAAkXAEAAAAQCQcAQAAABAJRwAAAABEwhEAAAAAkXAEAAAAQCQcAQAAABAJRwAAAABEwhEAAAAAkXAEAAAAQCQcAQAAABC9dw/AGmOM3SPAMvbzs1nf57K2z9dpjTtdK/XYf+xWfQ9Wnm/OuXuE5YSjv7B64Stv8rs88eHh/6xc3zuej8r7r/p54PyDr1U+X07Q7f51el867/lUt/MATuKnagAAAABEwhEAAAAAkXAEAAAAQCQcAQAAABAJRwAAAABEwhEAAAAAkXAEAAAAQCQcAQAAABAJRwAAAABEwhEAAAAAkXAEAAAAQCQcAQAAABAJRwAAAABEwhEAAAAAkXAEAAAAQCQcAQAAABAJRwAAAABEwhEAAAAA0Zhz/mP3EKuNMQSxYuacyz5rjLHss+7ier/vhOsFoCbvIwB2m3P+c/cMq713D9DVyi82q/miBNyp2/nnD9larMc1ne7f6rOq+vXeodN+uUP1+1d9vup8H/q+jvtlN/8zBwAAAIBIOAIAAAAgEo4AAAAAiIQjAAAAACLhCAAAAIBIOAIAAAAgEo4AAAAAiIQjAAAAACLhCAAAAIBIOAIAAAAgEo4AAAAAiIQjAAAAACLhCAAAAIBIOAIAAAAgEo4AAAAAiIQjAAAAACLhCAAAAIBIOAIAAAAgeu8egOvGGLtH4D9YE/i91c/HnHPp563mPOBJqu/nbucLcC7nFScRjv6SB7GO1WtR/Uvw69Vr/1W/1jv2y8pr7jhfN9XXo/ozXF319V2t2/Wu5nm7xv2ro9tadDyvVur49+BufqoGAAAAQCQcAQAAABAJRwAAAABEwhEAAAAAkXAEAAAAQCQcAQAAABAJRwAAAABEwhEAAAAAkXAEAAAAQCQcAQAAABAJRwAAAABEwhEAAAAAkXAEAAAAQCQcAQAAABAJRwAAAABEwhEAAAAAkXAEAAAAQCQcAQAAABC9dw/Q0Rhj9whHc/+u6Xj/5py7R/hSxzVZyf0D7lL9fKk+H89Wff+t/P5X/VpfrzNm5FyPDEfV/0i8Q7eDcTX3j7+1+ny5Y79UPgNPuH+rVV4PrrG2fMr3jWs8c9/X8f1bXfXzwPPGr/xUDQAAAIBIOAIAAAAgEo4AAAAAiIQjAAAAACLhCAAAAIBIOAIAAAAgEo4AAAAAiIQjAAAAACLhCAAAAIBIOAIAAAAgEo4AAAAAiIQjAAAAACLhCAAAAIBIOAIAAAAgEo4AAAAAiIQjAAAAACLhCAAAAIBIOAIAAAAgeu8e4A5jjN0j/Ljq12y+a6rPV93q+zfnXPp5ld2x9zrdv9fL81tJ9f3cca90vGb4G54NoJJHhqMTVP+iab5rqs+3WuUQcML9oxbPL/xe9eej+nzdOF/4ROX9Unk2+Al+qgYAAABAJBwBAAAAEAlHAAAAAETCEQAAAACRcAQAAABAJBwBAAAAEAlHAAAAAETCEQAAAACRcAQAAABAJBwBAAAAEAlHAAAAAETCEQAAAACRcAQAAABAJBwBAAAAEAlHAAAAAETCEQAAAACRcAQAAABAJBwBAAAAEL13D9DVGGP3CF8y3zXV51vN9dZivmuqz1dZx3vX7Zq7XS913LH35pzLPsuzcZ17+FzW9nzC0UN48T3byvVd7YT9Uv35qD5fddXvX/X5YKfK77fKs71e9efjuurvj+rzwSecqV/zUzUAAAAAIuEIAAAAgEg4AgAAACASjgAAAACIhCMAAAAAIuEIAAAAgEg4AgAAACASjgAAAACIhCMAAAAAIuEIAAAAgEg4AgAAACASjgAAAACIhCMAAAAAIuEIAAAAgEg4AgAAACASjgAAAACIhCMAAAAAIuEIAAAAgOi9ewDWGGPsHoFDdNwr1a+5+nxcU319q88Hu9zxbMw5l39mVSecLSfMWJn792zd1nfl9T7xrBeO/tLKxe/2EL5ez3x4fqfj+nZT/TzoNF9H1dd3tU77pfrzdsJ+gZ06nVcn6LQeJ5zPldfjhPu3m5+qAQAAABAJRwAAAABEwhEAAAAAkXAEAAAAQCQcAQAAABAJRwAAAABEwhEAAAAAkXAEAAAAQCQcAQAAABAJRwAAAABEwhEAAAAAkXAEAAAAQCQcAQAAABAJRwAAAABEwhEAAAAAkXAEAAAAQCQcAQAAABAJRwAAAABE790DnGKMsXsE/tcdazHnXP6ZK9l/fKLTful0rVzn/cFu1oO/Za/U0vH9sZo9fbZHhqPVD+EJm3zlNZ9wvQDAz+v0h07H75PddNrPr5e/F+Ar3c6DT/mpGgAAAACRcAQAAABAJBwBAAAAEAlHAAAAAETCEQAAAACRcAQAAABAJBwBAAAAEAlHAAAAAETCEQAAAACRcAQAAABAJBwBAAAAEAlHAAAAAETCEQAAAACRcAQAAABAJBwBAAAAEAlHAAAAAETCEQAAAACRcAQAAABA9N49wB3GGLtH+HEdrxk4k/MKuMMdZ8ucc/lnUsfqPVN9v3j/At/1yHB0gpUvlm4vgeov5RN023+V90zl2e5Q/Q+76vOttnq26udB5bW4S8drrqr6WnQ7/6qfVyeo/v5dqfJePkWn/fJEfqoGAAAAQCQcAQAAABAJRwAAAABEwhEAAAAAkXAEAAAAQCQcAQAAABAJRwAAAABEwhEAAAAAkXAEAAAAQCQcAQAAABAJRwAAAABEwhEAAAAAkXAEAAAAQCQcAQAAABAJRwAAAABEwhEAAAAAkXAEAAAAQCQcAQAAABC9dw9AD2OM3SPQWPX9N+fcPcJvVb93PJ89yE6r99/K877bs3HC9Z4wYyfWA9YRjh5g9R+dDtl6KocF+48nqfysAV/zPuJT1UOedxJkno2f56dqAAAAAETCEQAAAACRcAQAAABAJBwBAAAAEAlHAAAAAETCEQAAAACRcAQAAABAJBwBAAAAEAlHAAAAAETCEQAAAACRcAQAAABAJBwBAAAAEAlHAAAAAETCEQAAAACRcAQAAABAJBwBAAAAEAlHAAAAAETCEQAAAADRe/cAXY0xdo/AQeyXZ1u9vnPOpZ/H93l22a36Hux2XlVfj9WqX2/1+Spz76CXR4aj6l9COh60ldfkjvVYeb0d98tq1uP7Kj+79OD5ZZfV55/vG8/nnQk8lZ+qAQAAABAJRwAAAABEwhEAAAAAkXAEAAAAQCQcAQAAABAJRwAAAABEwhEAAAAAkXAEAAAAQCQcAQAAABAJRwAAAABEwhEAAAAAkXAEAAAAQCQcAQAAABAJRwAAAABEwhEAAAAAkXAEAAAAQCQcAQAAABAJRwAAAABE790DwKfGGLtH+KMTZuS5qu+/OefuEYAHuuPsq35eVT/vqcNeYbdOe7D6u+M7hKMNqm+kTg81VLDyTPD8slvld9zq2aqHCudBLSfsv9Wq7+fK59UJOq1v9fmqO+G84mt+qgYAAABAJBwBAAAAEAlHAAAAAETCEQAAAACRcAQAAABAJBwBAAAAEAlHAAAAAETCEQAAAACRcAQAAABAJBwBAAAAEAlHAAAAAETCEQAAAACRcAQAAABAJBwBAAAAEAlHAAAAAETCEQAAAACRcAQAAABAJBwBAAAAEL13D3CHMcbyz5xzLv/MVe643tVOmBH4GavPg5Xns7Pq2U5Y3xNmXKn69VY+r05QfX0rc++er/oadzuv+NojwxHP1+kgqx5Cq8/HddX3S3X287NVfz4q77+O58FKq9f2hPWovJ+5xto+m/U9n5+qAQAAABAJRwAAAABEwhEAAAAAkXAEAAAAQCQcAQAAABAJRwAAAABEwhEAAAAAkXAEAAAAQCQcAQAAABAJRwAAAABEwhEAAAAAkXAEAAAAQCQcAQAAABAJRwAAAABEwhEAAAAAkXAEAAAAQCQcAQAAABAJRwAAAABE790DnGKMsfTz5pxLP6+b1etBLZ63WjxvddyxFiufj+rzwW7O02t8P6jFfoY+hCOiyi/Sji+pyuuxeraO69tNp/1MLdb3+Sqvsfcbu1X/h4LqKp8vcDc/VQMAAAAgEo4AAAAAiIQjAAAAACLhCAAAAIBIOAIAAAAgEo4AAAAAiIQjAAAAACLhCAAAAIBIOAIAAAAgEo4AAAAAiIQjAAAAACLhCAAAAIBIOAIAAAAgEo4AAAAAiIQjAAAAACLhCAAAAIBIOAIAAAAgEo4AAAAAiN67B+hqjLF7hB/T6VpPcMd6zDmXf2YnnpHvc++ucw95EvuZT3TbL92ud7Xq92/l9/Hqfy9Un++JhKO/VH2jd2M9nsuhDWfzDMO5qn+/qj7fatWv13zQh5+qAQAAABAJRwAAAABEwhEAAAAAkXAEAAAAQCQcAQAAABAJRwAAAABEwhEAAAAAkXAEAAAAQCQcAQAAABAJRwAAAABEwhEAAAAAkXAEAAAAQCQcAQAAABAJRwAAAABEwhEAAAAAkXAEAAAAQCQcAQAAABAJRwAAAABE790DwHeMMXaPwC+sB3CCO86qOefyz4RdvM9rsR48SfX9vHK+J343eGQ4euJCnWz1elT/4l/9UDxhPaqrfMZ0W4+O+7ny/oNPnPD8Vv9+0Gm+1SrP9nr1W4/q3Du681M1AAAAACLhCAAAAIBIOAIAAAAgEo4AAAAAiIQjAAAAACLhCAAAAIBIOAIAAAAgEo4AAAAAiIQjAAAAACLhCAAAAIBIOAIAAAAgEo4AAAAAiIQjAAAAACLhCAAAAIBIOAIAAAAgEo4AAAAAiIQjAAAAACLhCAAAAIDovXuAO4wxdo9wPPcQfoZnjZ3u2H9zzuWfyfc5Y56t+vqunm/l+dLx/Ku+Xyqrvl+sLXd7ZDjqqNvBU/nFXHm2O6y+3hP2X3Xd9mB11qOO6mvhPL2u8hpbX/ha5ee3o8rr4fz7eX6qBgAAAEAkHAEAAAAQCUcAAAAARMIRAAAAAJFwBAAAAEAkHAEAAAAQCUcAAAAARMIRAAAAAJFwBAAAAEAkHAEAAAAQCUcAAAAARMIRAAAAAJFwBAAAAEAkHAEAAAAQCUcAAAAARMIRAAAAAJFwBAAAAEAkHAEAAAAQvXcPwBpjjN0j/KjV1zvnXPp5K92xtpWv9wTdnreVOt67btfsfL6m8vWeoNP+o55u5z3PZj/zK+GIaOUXJYcOn1j9Jf2E/ecPk1qcfzxFx/O0kxPWt/L7zf3jE9aiHmvys/xUDQAAAIBIOAIAAAAgEo4AAAAAiIQjAAAAACLhCAAAAIBIOAIAAJxfYJAAAA9fSURBVAAgEo4AAAAAiIQjAAAAACLhCAAAAIBIOAIAAAAgEo4AAAAAiIQjAAAAACLhCAAAAIBIOAIAAAAgEo4AAAAAiIQjAAAAACLhCAAAAIBIOAIAAAAgeu8eACoYY+we4Ud1u95O7ljbOefyz6zM81GL9fg+9+666vew0/lcfS3u0PGaK+v0vJ1g9fNhfb8mHP2llRvJH3bXVV8Pnq3b81Zd9fOg+nxc0+08sJ8B6un2LvL++Hl+qgYAAABAJBwBAAAAEAlHAAAAAETCEQAAAACRcAQAAABAJBwBAAAAEAlHAAAAAETCEQAAAACRcAQAAABAJBwBAAAAEAlHAAAAAETCEQAAAACRcAQAAABAJBwBAAAAEAlHAAAAAETCEQAAAACRcAQAAABAJBwBAAAAEL13D8AaY4ylnzfnXPp5q62+XvhEt/1X/XrNx1PYK3yq+p6pPh/wM5wF5xOO4LU2lHU8GKuHxpVOWF/7+Rr375rK54H14FPOg1o67ec79kvl+9fternO+v4sP1UDAAAAIBKOAAAAAIiEIwAAAAAi4QjgX+3ba47juhWFURPw/GccML+C3AC7O1UWZR7qrDWAAik+pP7QBgAAIBKOAAAAAIiEIwAAAAAi4QgAAACASDgCAAAAIBKOAAAAAIiEIwAAAAAi4QgAAACASDgCAAAAIBKOAAAAAIiEIwAAAAAi4QgAAACASDgCAAAAIBKOAAAAAIiEIwAAAACi9+4BUNMYY/cQOEj1/TLn3D2Er6q+HvBTJ+zlE8a4Sqe58nwd93O3Oa+e78rvyW5rcYfKz/CJ//Z4ZDh64kLxv7qtceX5Vr60WcOH0ucqn93Xq996vF7193P1PbNa9fXoxnoAkPipGgAAAACRcAQAAABAJBwBAAAAEAlHAAAAAETCEQAAAACRcAQAAABAJBwBAAAAEAlHAAAAAETCEQAAAACRcAQAAABAJBwBAAAAEAlHAAAAAETCEQAAAACRcAQAAABAJBwBAAAAEAlHAAAAAETCEQAAAACRcAQAAABA9N49gDuMMXYPgZutXuM559K/t5o9DbxeZ9wFJ4yxsm7Pr/p8q4+vG+sBsMcjwxHXrQwp3V7yqyPUCc+venhbqfpcq++XjucDnsT3AT/lvr+u8jfHHetReb4n6HY/2y/f5adqAAAAAETCEQAAAACRcAQAAABAJBwBAAAAEAlHAAAAAETCEQAAAACRcAQAAABAJBwBAAAAEAlHAAAAAETCEQAAAACRcAQAAABAJBwBAAAAEAlHAAAAAETCEQAAAACRcAQAAABAJBwBAAAAEAlHAAAAAETCEQAAAADRe/cAqGmMsXsIQBGr74M559K/t1q3+Xbj/Qbf4axd1+19VH3PeH7P1e2sfeKR4Wj1Qp1wCFfOudt8q+s0V67rdv+Z7zXV5/t6eb9dUX2+J+zn6uvhG+Ga6uvLc3W7/zifn6oBAAAAEAlHAAAAAETCEQAAAACRcAQAAABAJBwBAAAAEAlHAAAAAETCEQAAAACRcAQAAABAJBwBAAAAEAlHAAAAAETCEQAAAACRcAQAAABAJBwBAAAAEAlHAAAAAETCEQAAAACRcAQAAABAJBwBAAAAEAlHAAAAAETv3QO4wxhj9xC+rtucq893zrl7CH9U/dndYeV6nPD8Ku+/jk7YM9Rhv7BLx73Xbc7d5lvZCWtRfYy+d7/rkeHoBN3+IQtwgtUfISfczz68ns361tFxLSrP+Y77udv3feX17ajb/uO7/FQNAAAAgEg4AgAAACASjgAAAACIhCMAAAAAIuEIAAAAgEg4AgAAACASjgAAAACIhCMAAAAAIuEIAAAAgEg4AgAAACASjgAAAACIhCMAAAAAIuEIAAAAgEg4AgAAACASjgAAAACIhCMAAAAAIuEIAAAAgEg4AgAAACB67x5AV2OM3UPgRta3lm7r0W2+XGO/PNvq9Z1zLv17nXQ8a/YfP3XH+Vi5X044vyeMcaVu893tkeFo9UvlhE3pRfq5E9Z3teov0urj68b9wpNUv1+qj49n67T/vNvg7yqfker3yxP5qRoAAAAAkXAEAAAAQCQcAQAAABAJRwAAAABEwhEAAAAAkXAEAAAAQCQcAQAAABAJRwAAAABEwhEAAAAAkXAEAAAAQCQcAQAAABAJRwAAAABEwhEAAAAAkXAEAAAAQCQcAQAAABAJRwAAAABEwhEAAAAAkXAEAAAAQPTePQDWGGMs/XtzzqV/b6XVc+2o+jOsPr5uKt8v9gq/VX3PVB8fz1Z9/1UfX+Xv546q75fqKn//8X3C0Q9U3+Quxesqr7H1va7y+q5mvwD/1On+6zTX/6ge4quPr5uOZ4Rnspe/z0/VAAAAAIiEIwAAAAAi4QgAAACASDgCAAAAIBKOAAAAAIiEIwAAAAAi4QgAAACASDgCAAAAIBKOAAAAAIiEIwAAAAAi4QgAAACASDgCAAAAIBKOAAAAAIiEIwAAAAAi4QgAAACASDgCAAAAIBKOAAAAAIiEIwAAAACi9+4BwNOMMXYPgYN03C8d5wy7dDtvc85lf6vbs7tDt2fYab6d5srzrd7PK99FVQhHD/DEjfk33eb7etWe8x0fDpXny/N12n8nfPhbD56k8n5ePbbq3wcnnLfK++UEnZ7fCfuZs/mpGgAAAACRcAQAAABAJBwBAAAAEAlHAAAAAETCEQAAAACRcAQAAABAJBwBAAAAEAlHAAAAAETCEQAAAACRcAQAAABAJBwBAAAAEAlHAAAAAETCEQAAAACRcAQAAABAJBwBAAAAEAlHAAAAAETCEQAAAACRcAQAAABA9N49gDuMMXYPgcPMOXcP4a+67enV862+vtRS/bzZz5+7Y22tRy3Vz+9Kneb6Hx3nvIpnd433B909MhzBTqtfAl70PE3lDyXnjaepfN5W8w87fsv6wp85H/yTn6oBAAAAEAlHAAAAAETCEQAAAACRcAQAAABAJBwBAAAAEAlHAAAAAETCEQAAAACRcAQAAABAJBwBAAAAEAlHAAAAAETCEQAAAACRcAQAAABAJBwBAAAAEAlHAAAAAETCEQAAAACRcAQAAABAJBwBAAAAEAlHAAAAAETv3QMAuNsYY/cQuEnHte04Zz5Xfb/MOXcP4a9WP7/q8+Vz1c8a/Fbl+895+z7h6Ie86OtwUVzXaT+fsF+8SJ+t+vpWH99Kne4+nm/1fq5+fl8vZ5h97D2681M1AAAAACLhCAAAAIBIOAIAAAAgEo4AAAAAiIQjAAAAACLhCAAAAIBIOAIAAAAgEo4AAAAAiIQjAAAAACLhCAAAAIBIOAIAAAAgEo4AAAAAiIQjAAAAACLhCAAAAIBIOAIAAAAgEo4AAAAAiIQjAAAAACLhCAAAAIDovXsAHY0xdg/h6+acu4fwNSes7wlj7MR6wJ85HzyJ/XyN58dv2C+1WI+zCUdwgJXhzaX9fJ1C7eq5Vj8fndaWNeyZa7x/r+n2/KrPt/J9cML6Ukvl/fxEfqoGAAAAQCQcAQAAABAJRwAAAABEwhEAAAAAkXAEAAAAQCQcAQAAABAJRwAAAABEwhEAAAAAkXAEAAAAQCQcAQAAABAJRwAAAABEwhEAAAAAkXAEAAAAQCQcAQAAABAJRwAAAABEwhEAAAAAkXAEAAAAQCQcAQAAABC9dw8AAD41xtg9hKN5fs+3eo3nnEv/Hs/W7Y6pPt/q4wPqEo6Ayzr9Q8JH1/N12s938Pw+5365pvreqz6+1e7YzyufofNWT7czstIJ+9n6ns1P1QAAAACIhCMAAAAAIuEIAAAAgEg4AgAAACASjgAAAACIhCMAAAAAIuEIAAAAgEg4AgAAACASjgAAAACIhCMAAAAAIuEIAAAAgEg4AgAAACASjgAAAACIhCMAAAAAIuEIAAAAgEg4AgAAACASjgAAAACIhCMAAAAAovfuAQDQxxhj9xC+6o75zjmX/00+020/r1b9fFhf+K7VZ676fdDtfV79Tu22Hr8lHEEzLsVrPD+exH5+PmvMTpX3X+WxvV71Q0X1CACs5adqAAAAAETCEQAAAACRcAQAAABAJBwBAAAAEAlHAAAAAETCEQAAAACRcAQAAABAJBwBAAAAEAlHAAAAAETCEQAAAACRcAQAAABAJBwBAAAAEAlHAAAAAETCEQAAAACRcAQAAABAJBwBAAAAEAlHAAAAAETCEQAAAADRe/cAgO8aYyz/m3PO5X9zlTvmu9rK53fCfKur/gyrj6/6fq58X1VXfe9Rz+o9U/n8nnA+ThhjJ9ajlpXrUfmu+pRwtMETNxL/ZX3h76qHBfip1fe9/VzLCetb+ZvDfuZJ3AfXVJ+v++r/81M1AAAAACLhCAAAAIBIOAIAAAAgEo4AAAAAiIQjAAAAACLhCAAAAIBIOAIAAAAgEo4AAAAAiIQjAAAAACLhCAAAAIBIOAIAAAAgEo4AAAAAiIQjAAAAACLhCAAAAIBIOAIAAAAgEo4AAAAAiIQjAAAAACLhCAAAAIDovXsApxhj7B4CTdl7wEncWbVYj2dbvb5zzqV/bzX7md9wPmAd4Qgaqv7i43Or19ZHyHWdzpv9An/W7X7uNt87dHp/rNZxv1RXeT9XHlsVfqoGAAAAQCQcAQAAABAJRwAAAABEwhEAAAAAkXAEAAAAQCQcAQAAABAJRwAAAABEwhEAAAAAkXAEAAAAQCQcAQAAABAJRwAAAABEwhEAAAAAkXAEAAAAQCQcAQAAABAJRwAAAABEwhEAAAAAkXAEAAAAQCQcAQAAABCNOee/dg8CAAAAgHr8jy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/g30UicSMZkoj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png;base64,iVBORw0KGgoAAAANSUhEUgAABI4AAASOCAYAAACja2eZAAAACXBIWXMAAA7EAAAOxAGVKw4bAAAgAElEQVR4nOzb4ZLbsJGFUWFL7//GCfJnU+tNrsfWEBw02Oc8gKpJgKDmszXmnP94AQAAAMB/+J/dAwAAAABQk3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whEAAAAAkXAEAAAAQCQcAQAAABAJRwAAAABE790D3GGMIYjxkTnnss8aYyz7rH9bOV911e9f9fmqq37/7phvtcr75YT7V13l9V3NeVCP+8cnnFeQzTn/uXuG1QQWAAAAACLhCAAAAIBIOAIAAAAgEo4AAAAAiIQjAAAAACLhCAAAAIBIOAIAAAAgEo4AAAAAiIQjAAAAACLhCAAAAIBIOAIAAAAgEo4AAAAAiIQjAAAAACLhCAAAAIBIOAIAAAAgEo4AAAAAiIQjAAAAACLhCAAAAIBIOAIAAAAgeu8eAOBuY4zdI3xp9XxzzmWfVf3edVR5v3Bd5fV1HgC/qnxeAWsJR3/JQVaHL67PtvpZs1/qqXye2n/XdLx/wsw1nc6Dbk44DzqtccfzpbpO+686z8ef+akaAAAAAJFwBAAAAEAkHAEAAAAQCUcAAAAARMIRAAAAAJFwBAAAAEAkHAEAAAAQCUcAAAAARMIRAAAAAJFwBAAAAEAkHAEAAAAQCUcAAAAARMIRAAAAAJFwBAAAAEAkHAEAAAAQCUcAAAAARMIRAAAAAJFwBAAAAED03j1AR2OM3SP8uDnn7hGOVn3PrFzf6tfKddXXuNt5VX09qqt+/7rN1+191O16O7EefKLjfun2fW034QhgMy8++L1ufxhXv97q8/Fs3pfXeH6B7/JTNQAAAAAi4QgAAACASDgCAAAAIBKOAAAAAIiEIwAAAAAi4QgAAACASDgCAAAAIBKOAAAAAIiEIwAAAAAi4QgAAACASDgCAAAAIBKOAAAAAIiEIwAAAAAi4QgAAACASDgCAAAAIBKOAAAAAIiEIwAAAAAi4QgAAACA6L17AIDuxhhLP2/OufTzulm9HvAJ++8a9+/ZvC+vqf58WF+oSziCxVa/pO54yXd7ka683upfuqin0/PW8flwvjyb9b3G/Xs26wt9+KkaAAAAAJFwBAAAAEAkHAEAAAAQCUcAAAAARMIRAAAAAJFwBAAAAEAkHAEAAAAQCUcAAAAARMIRAAAAAJFwBAAAAEAkHAEAAAAQCUcAAAAARMIRAAAAAJFwBAAAAEAkHAEAAAAQCUcAAAAARMIRAAAAAJFwBAAAAED03j0AAGuNMXaPwE3uWNs55/LPXKn6fq4+32rdrpdrqu+X6vMBVCEcQXHV/6jjupVr3PFLsGcEztXp/HNWwe95PqA2P1UDAAAAIBKOAAAAAIiEIwAAAAAi4QgAAACASDgCAAAAIBKOAAAAAIiEIwAAAAAi4QgAAACASDgCAAAAIBKOAAAAAIiEIwAAAAAi4QgAAACASDgCAAAAIBKOAAAAAIiEIwAAAAAi4QgAAACASDgCAAAAIBKOAAAAAIjeuweApxljLP/MOefyzwT+m+cXAAD+P+FoA39EwO95PupZuSZ3hJlOOj4fna5ZuORp7L/v877kE5417uanagAAAABEwhEAAAAAkXAEAAAAQCQcAQAAABAJRwAAAABEwhEAAAAAkXAEAAAAQCQcAQAAABAJRwAAAABEwhEAAAAAkXAEAAAAQCQcAQAAABAJRwAAAABEwhEAAAAAkXAEAAAAQCQcAQAAABAJRwAAAABEwhEAAAAA0Xv3AKcYY+weAZa4Yy/POZd9VvX5YCfPxzXu3zXu3zXu3zXV75+/Fa6pvr53sGc4iXAEAABQjLAFVOGnagAAAABEwhEAAAAAkXAEAAAAQCQcAQAAABAJRwAAAABEwhEAAAAAkXAEAAAAQCQcAQAAABAJRwAAAABEwhEAAAAAkXAEAAAAQCQcAQAAABAJRwAAAABEwhEAAAAAkXAEAAAAQCQcAQAAABAJRwAAAABEwhEAAAAA0Xv3AMCfjTF2j3A09+/ZrO817t+zVV/f6vNxjfW9pvr9qz4fsM4jw9Gcc/cIUFrlZ2T1bL7UAP9W+exjDWv8bNb32Sqvb+XZ4Cf4qRoAAAAAkXAEAAAAQCQcAQAAABAJRwAAAABEwhEAAAAAkXAEAAAAQCQcAQAAABAJRwAAAABEwhEAAAAAkXAEAAAAQCQcAQAAABAJRwAAAABEwhEAAAAAkXAEAAAAQCQcAQAAABAJRwAAAABEwhEAAAAAkXAEAAAAQPTePUBHY4zdI/y4Oeeyz7rj/q2crxvrAdyp4zuT7+u2X1zvNb5vPFe3Z+P1qr2fu61H5bX4LuEI4EGqv6hWz9ctXFae7fXq98Wwo8p78IT9V/0f0ni2ys8vUJufqgEAAAAQCUcAAAAARMIRAAAAAJFwBAAAAEAkHAEAAAAQCUcAAAAARMIRAAAAAJFwBAAAAEAkHAEAAAAQCUcAAAAARMIRAAAAAJFwBAAAAEAkHAEAAAAQCUcAAAAARMIRAAAAAJFwBAAAAEAkHAEAAAAQCUcAAAAARO/dA5xgjLF7hOO5h3Amz24t1oMnsZ/ZrdseXH29c86lnwfUJRxtsvKg7fbSe71qv6hWz9ZxfVeyHs9X+TzoqPJ63PH8drvebiqv7x2qfz+tPh/P1u08WMm9O5+fqgEAAAAQCUcAAAAARMIRAAAAAJFwBAAAAEAkHAEAAAAQCUcAAAAARMIRAAAAAJFwBAAAAEAkHAEAAAAQCUcAAAAARMIRAAAAAJFwBAAAAEAkHAEAAAAQCUcAAAAARMIRAAAAAJFwBAAAAEAkHAEAAAAQCUcAAAAARO/dA8B3jDF2j/ClOefuEY5WfX1X63a9ld2xFs4DOFe387nb9XJNt/3S7XpXfn+p/v1q9XxP/O4nHP2FJy78n1R+ELvpuP+q83wAJ+j4/nA+19JtD9p/wFP5qRoAAAAAkXAEAAAAQCQcAQAAABAJRwAAAABEwhEAAAAAkXAEAAAAQCQcAQAAABAJRwAAAABEwhEAAAAAkXAEAAAAQCQcAQAAABAJRwAAAABEwhEAAAAAkXAEAAAAQCQcAQAAABAJRwAAAABEwhEAAAAAkXAEAAAAQPTePUBHY4zdI3Azaww/p/rzVn2+yrrduzuud865/DOBrNuZxbNV38/V53sa4eghKn8xrDzbHRxi13XaM6uvtdsfntWv94TzoPL63qHb9fJ91fdK9fMPPtVp/53w/QB+5adqAAAAAETCEQAAAACRcAQAAABAJBwBAAAAEAlHAAAAAETCEQAAAACRcAQAAABAJBwBAAAAEAlHAAAAAETCEQAAAACRcAQAAABAJBwBAAAAEAlHAAAAAETCEQAAAACRcAQAAABAJBwBAAAAEAlHAAAAAETCEQAAAADRe/cAdxhjLP/MOefyz1xp9TVXvt6O68tz3bGfV+t0vrxeZ6zJSt3Wd6Vue4VrTtgvJ8zIc1V+H3k26O6R4QiexouPT9gvtViP7+sUof6t4zXzfc6XWjo9v/bLdZX3ywnrW/n+PZGfqgEAAAAQCUcAAAAARMIRAAAAAJFwBAAAAEAkHAEAAAAQCUcAAAAARMIRAAAAAJFwBAAAAEAkHAEAAAAQCUcAAAAARMIRAAAAAJFwBAAAAEAkHAEAAAAQCUcAAAAARMIRAAAAAJFwBAAAAEAkHAEAAAAQCUcAAAAARO/dA5xijLF7hB/lenmKjmvb8Zqpo/r+m3PuHuFLq+9f9etdrfr+49kqP78dn43q11x5v3RjLf7skeFo9UJVP3Q68iL9Ps9HPdX3c+WXX7f93O16gZ9T+aw/QcfztPKeqf59yH7hNH6qBgAAAEAkHAEAAAAQCUcAAAAARMIRAAAAAJFwBAAAAEAkHAEAAAAQCUcAAAAARMIRAAAAAJFwBAAAAEAkHAEAAAAQCUcAAAAARMIRAAAAAJFwBAAAAEAkHAEAAAAQCUcAAAAARMIRAAAAAJFwBAAAAEAkHAEAAAAQvXcPAN8xxtg9wo9afb1zzqWft1q39e3kjrW1n/lEt/Xodr3ddFvf6uf9atXXt/p83VRfj+rz8TXhiGjli9khwW72M39r9R8lHfdL5T/suoVL++/ZOq5vZd4fcLZO74/v8FM1AAAAACLhCAAAAIBIOAIAAAAgEo4AAAAAiIQjAAAAACLhCAAAAIBIOAIAAAAgEo4AAAAAiIQjAAAAACLhCAAAAIBIOAIAAAAgEo4AAAAAiIQjAAAAACLhCAAAAIBIOAIAAAAgEo4AAAAAiIQjAAAAACLhCAAAAIDovXsAAKhijLF7hOO5h9/n3l1X/R7OOXePwE2q7z3gayuf4See9cLRX6i+8NVfVO7fs61e3+rrUX0/U8/KPXPH81F9vtW6PcPd1reT6nvZfuFT1fd0dZ3un/Pl5/mpGgAAAACRcAQAAABAJBwBAAAAEAlHAAAAAETCEQAAAACRcAQAAABAJBwBAAAAEAlHAAAAAETCEQAAAACRcAQAAABAJBwBAAAAEAlHAAAAAETCEQAAAACRcAQAAABAJBwBAAAAEAlHAAAAAETCEQAAAACRcAQAAABA9N49wB3GGLtH+KM55+4RjnXC+la3+h5W38/2zDXV71/1+ajFfuEpOu7lbt9fqOOE5+2EGTnXI8MRfKrTF4fqL5XVa1H9eu+w8h7ecf86zddN9Xt3wnlQ/R6u5jx4turr2431qMV6XON8/ll+qgYAAABAJBwBAAAAEAlHAAAAAETCEQAAAACRcAQAAABAJBwBAAAAEAlHAAAAAETCEQAAAACRcAQAAABAJBwBAAAAEAlHAAAAAETCEQAAAACRcAQAAABAJBwBAAAAEAlHAAAAAETCEQAAAACRcAQAAABAJBwBAAAAEL13D0BNY4ylnzfnXPp5la2+d69X/ftnv9Ryxx7ke6zFNR3vX7fztPoaV5+vuur3r/p8q3W73uqsxzXd3pe7PTIcdVv01ddb/RDrtr6r2S+1VL9/8DSVzwTnAZ9auZ9P2H+u9/tOuN7KTvj+XH2/VJ+Pr/mpGgAAAACRcAQAAABAJBwBAAAAEAlHAAAAAETCEQAAAACRcAQAAABAJBwBAAAAEAlHAAAAAETCEQAAAACRcAQAAABAJBwBAAAAEAlHAAAAAETCEQAAAACRcAQAAABAJBwBAAAAEAlHAAAAAETCEQAAAACRcAQAAABA9N49wAnGGLtH+KM55+4RvnTCPeyi21p0u17ga93OhG7X24315Umq72d/b11TfT6+JhzxX1Yfih0PieovFp5t5f7r+PzCTtWf307zreY8fb7K+8/3ez7lvOdXfqoGAAAAQCQcAQAAABAJRwAAAABEwhEAAAAAkXAEAAAAQCQcAQAAABAJRwAAAABEwhEAAAAAkXAEAAAAQCQcAQAAABAJRwAAAABEwhEAAAAAkXAEAAAAQCQcAQAAABAJRwAAAABEwhEAAAAAkXAEAAAAQCQcAQAAABC9dw/AGmOM3SPAMvbzs1nf57K2z9dpjTtdK/XYf+xWfQ9Wnm/OuXuE5YSjv7B64Stv8rs88eHh/6xc3zuej8r7r/p54PyDr1U+X07Q7f51el867/lUt/MATuKnagAAAABEwhEAAAAAkXAEAAAAQCQcAQAAABAJRwAAAABEwhEAAAAAkXAEAAAAQCQcAQAAABAJRwAAAABEwhEAAAAAkXAEAAAAQCQcAQAAABAJRwAAAABEwhEAAAAAkXAEAAAAQCQcAQAAABAJRwAAAABEwhEAAAAA0Zhz/mP3EKuNMQSxYuacyz5rjLHss+7ier/vhOsFoCbvIwB2m3P+c/cMq713D9DVyi82q/miBNyp2/nnD9larMc1ne7f6rOq+vXeodN+uUP1+1d9vup8H/q+jvtlN/8zBwAAAIBIOAIAAAAgEo4AAAAAiIQjAAAAACLhCAAAAIBIOAIAAAAgEo4AAAAAiIQjAAAAACLhCAAAAIBIOAIAAAAgEo4AAAAAiIQjAAAAACLhCAAAAIBIOAIAAAAgEo4AAAAAiIQjAAAAACLhCAAAAIBIOAIAAAAgeu8egOvGGLtH4D9YE/i91c/HnHPp563mPOBJqu/nbucLcC7nFScRjv6SB7GO1WtR/Uvw69Vr/1W/1jv2y8pr7jhfN9XXo/ozXF319V2t2/Wu5nm7xv2ro9tadDyvVur49+BufqoGAAAAQCQcAQAAABAJRwAAAABEwhEAAAAAkXAEAAAAQCQcAQAAABAJRwAAAABEwhEAAAAAkXAEAAAAQCQcAQAAABAJRwAAAABEwhEAAAAAkXAEAAAAQCQcAQAAABAJRwAAAABEwhEAAAAAkXAEAAAAQCQcAQAAABC9dw/Q0Rhj9whHc/+u6Xj/5py7R/hSxzVZyf0D7lL9fKk+H89Wff+t/P5X/VpfrzNm5FyPDEfV/0i8Q7eDcTX3j7+1+ny5Y79UPgNPuH+rVV4PrrG2fMr3jWs8c9/X8f1bXfXzwPPGr/xUDQAAAIBIOAIAAAAgEo4AAAAAiIQjAAAAACLhCAAAAIBIOAIAAAAgEo4AAAAAiIQjAAAAACLhCAAAAIBIOAIAAAAgEo4AAAAAiIQjAAAAACLhCAAAAIBIOAIAAAAgEo4AAAAAiIQjAAAAACLhCAAAAIBIOAIAAAAgeu8e4A5jjN0j/Ljq12y+a6rPV93q+zfnXPp5ld2x9zrdv9fL81tJ9f3cca90vGb4G54NoJJHhqMTVP+iab5rqs+3WuUQcML9oxbPL/xe9eej+nzdOF/4ROX9Unk2+Al+qgYAAABAJBwBAAAAEAlHAAAAAETCEQAAAACRcAQAAABAJBwBAAAAEAlHAAAAAETCEQAAAACRcAQAAABAJBwBAAAAEAlHAAAAAETCEQAAAACRcAQAAABAJBwBAAAAEAlHAAAAAETCEQAAAACRcAQAAABAJBwBAAAAEL13D9DVGGP3CF8y3zXV51vN9dZivmuqz1dZx3vX7Zq7XS913LH35pzLPsuzcZ17+FzW9nzC0UN48T3byvVd7YT9Uv35qD5fddXvX/X5YKfK77fKs71e9efjuurvj+rzwSecqV/zUzUAAAAAIuEIAAAAgEg4AgAAACASjgAAAACIhCMAAAAAIuEIAAAAgEg4AgAAACASjgAAAACIhCMAAAAAIuEIAAAAgEg4AgAAACASjgAAAACIhCMAAAAAIuEIAAAAgEg4AgAAACASjgAAAACIhCMAAAAAIuEIAAAAgOi9ewDWGGPsHoFDdNwr1a+5+nxcU319q88Hu9zxbMw5l39mVSecLSfMWJn792zd1nfl9T7xrBeO/tLKxe/2EL5ez3x4fqfj+nZT/TzoNF9H1dd3tU77pfrzdsJ+gZ06nVcn6LQeJ5zPldfjhPu3m5+qAQAAABAJRwAAAABEwhEAAAAAkXAEAAAAQCQcAQAAABAJRwAAAABEwhEAAAAAkXAEAAAAQCQcAQAAABAJRwAAAABEwhEAAAAAkXAEAAAAQCQcAQAAABAJRwAAAABEwhEAAAAAkXAEAAAAQCQcAQAAABAJRwAAAABE790DnGKMsXsE/tcdazHnXP6ZK9l/fKLTful0rVzn/cFu1oO/Za/U0vH9sZo9fbZHhqPVD+EJm3zlNZ9wvQDAz+v0h07H75PddNrPr5e/F+Ar3c6DT/mpGgAAAACRcAQAAABAJBwBAAAAEAlHAAAAAETCEQAAAACRcAQAAABAJBwBAAAAEAlHAAAAAETCEQAAAACRcAQAAABAJBwBAAAAEAlHAAAAAETCEQAAAACRcAQAAABAJBwBAAAAEAlHAAAAAETCEQAAAACRcAQAAABA9N49wB3GGLtH+HEdrxk4k/MKuMMdZ8ucc/lnUsfqPVN9v3j/At/1yHB0gpUvlm4vgeov5RN023+V90zl2e5Q/Q+76vOttnq26udB5bW4S8drrqr6WnQ7/6qfVyeo/v5dqfJePkWn/fJEfqoGAAAAQCQcAQAAABAJRwAAAABEwhEAAAAAkXAEAAAAQCQcAQAAABAJRwAAAABEwhEAAAAAkXAEAAAAQCQcAQAAABAJRwAAAABEwhEAAAAAkXAEAAAAQCQcAQAAABAJRwAAAABEwhEAAAAAkXAEAAAAQCQcAQAAABC9dw9AD2OM3SPQWPX9N+fcPcJvVb93PJ89yE6r99/K877bs3HC9Z4wYyfWA9YRjh5g9R+dDtl6KocF+48nqfysAV/zPuJT1UOedxJkno2f56dqAAAAAETCEQAAAACRcAQAAABAJBwBAAAAEAlHAAAAAETCEQAAAACRcAQAAABAJBwBAAAAEAlHAAAAAETCEQAAAACRcAQAAABAJBwBAAAAEAlHAAAAAETCEQAAAACRcAQAAABAJBwBAAAAEAlHAAAAAETCEQAAAADRe/cAXY0xdo/AQeyXZ1u9vnPOpZ/H93l22a36Hux2XlVfj9WqX2/1+Spz76CXR4aj6l9COh60ldfkjvVYeb0d98tq1uP7Kj+79OD5ZZfV55/vG8/nnQk8lZ+qAQAAABAJRwAAAABEwhEAAAAAkXAEAAAAQCQcAQAAABAJRwAAAABEwhEAAAAAkXAEAAAAQCQcAQAAABAJRwAAAABEwhEAAAAAkXAEAAAAQCQcAQAAABAJRwAAAABEwhEAAAAAkXAEAAAAQCQcAQAAABAJRwAAAABE790DwKfGGLtH+KMTZuS5qu+/OefuEYAHuuPsq35eVT/vqcNeYbdOe7D6u+M7hKMNqm+kTg81VLDyTPD8slvld9zq2aqHCudBLSfsv9Wq7+fK59UJOq1v9fmqO+G84mt+qgYAAABAJBwBAAAAEAlHAAAAAETCEQAAAACRcAQAAABAJBwBAAAAEAlHAAAAAETCEQAAAACRcAQAAABAJBwBAAAAEAlHAAAAAETCEQAAAACRcAQAAABAJBwBAAAAEAlHAAAAAETCEQAAAACRcAQAAABAJBwBAAAAEL13D3CHMcbyz5xzLv/MVe643tVOmBH4GavPg5Xns7Pq2U5Y3xNmXKn69VY+r05QfX0rc++er/oadzuv+NojwxHP1+kgqx5Cq8/HddX3S3X287NVfz4q77+O58FKq9f2hPWovJ+5xto+m/U9n5+qAQAAABAJRwAAAABEwhEAAAAAkXAEAAAAQCQcAQAAABAJRwAAAABEwhEAAAAAkXAEAAAAQCQcAQAAABAJRwAAAABEwhEAAAAAkXAEAAAAQCQcAQAAABAJRwAAAABEwhEAAAAAkXAEAAAAQCQcAQAAABAJRwAAAABE790DnGKMsfTz5pxLP6+b1etBLZ63WjxvddyxFiufj+rzwW7O02t8P6jFfoY+hCOiyi/Sji+pyuuxeraO69tNp/1MLdb3+Sqvsfcbu1X/h4LqKp8vcDc/VQMAAAAgEo4AAAAAiIQjAAAAACLhCAAAAIBIOAIAAAAgEo4AAAAAiIQjAAAAACLhCAAAAIBIOAIAAAAgEo4AAAAAiIQjAAAAACLhCAAAAIBIOAIAAAAgEo4AAAAAiIQjAAAAACLhCAAAAIBIOAIAAAAgEo4AAAAAiN67B+hqjLF7hB/T6VpPcMd6zDmXf2YnnpHvc++ucw95EvuZT3TbL92ud7Xq92/l9/Hqfy9Un++JhKO/VH2jd2M9nsuhDWfzDMO5qn+/qj7fatWv13zQh5+qAQAAABAJRwAAAABEwhEAAAAAkXAEAAAAQCQcAQAAABAJRwAAAABEwhEAAAAAkXAEAAAAQCQcAQAAABAJRwAAAABEwhEAAAAAkXAEAAAAQCQcAQAAABAJRwAAAABEwhEAAAAAkXAEAAAAQCQcAQAAABAJRwAAAABE790DwHeMMXaPwC+sB3CCO86qOefyz4RdvM9rsR48SfX9vHK+J343eGQ4euJCnWz1elT/4l/9UDxhPaqrfMZ0W4+O+7ny/oNPnPD8Vv9+0Gm+1SrP9nr1W4/q3Du681M1AAAAACLhCAAAAIBIOAIAAAAgEo4AAAAAiIQjAAAAACLhCAAAAIBIOAIAAAAgEo4AAAAAiIQjAAAAACLhCAAAAIBIOAIAAAAgEo4AAAAAiIQjAAAAACLhCAAAAIBIOAIAAAAgEo4AAAAAiIQjAAAAACLhCAAAAIDovXuAO4wxdo9wPPcQfoZnjZ3u2H9zzuWfyfc5Y56t+vqunm/l+dLx/Ku+Xyqrvl+sLXd7ZDjqqNvBU/nFXHm2O6y+3hP2X3Xd9mB11qOO6mvhPL2u8hpbX/ha5ee3o8rr4fz7eX6qBgAAAEAkHAEAAAAQCUcAAAAARMIRAAAAAJFwBAAAAEAkHAEAAAAQCUcAAAAARMIRAAAAAJFwBAAAAEAkHAEAAAAQCUcAAAAARMIRAAAAAJFwBAAAAEAkHAEAAAAQCUcAAAAARMIRAAAAAJFwBAAAAEAkHAEAAAAQvXcPwBpjjN0j/KjV1zvnXPp5K92xtpWv9wTdnreVOt67btfsfL6m8vWeoNP+o55u5z3PZj/zK+GIaOUXJYcOn1j9Jf2E/ecPk1qcfzxFx/O0kxPWt/L7zf3jE9aiHmvys/xUDQAAAIBIOAIAAAAgEo4AAAAAiIQjAAAAACLhCAAAAIBIOAIAAJxfYJAAAA9fSURBVAAgEo4AAAAAiIQjAAAAACLhCAAAAIBIOAIAAAAgEo4AAAAAiIQjAAAAACLhCAAAAIBIOAIAAAAgEo4AAAAAiIQjAAAAACLhCAAAAIBIOAIAAAAgeu8eACoYY+we4Ud1u95O7ljbOefyz6zM81GL9fg+9+666vew0/lcfS3u0PGaK+v0vJ1g9fNhfb8mHP2llRvJH3bXVV8Pnq3b81Zd9fOg+nxc0+08sJ8B6un2LvL++Hl+qgYAAABAJBwBAAAAEAlHAAAAAETCEQAAAACRcAQAAABAJBwBAAAAEAlHAAAAAETCEQAAAACRcAQAAABAJBwBAAAAEAlHAAAAAETCEQAAAACRcAQAAABAJBwBAAAAEAlHAAAAAETCEQAAAACRcAQAAABAJBwBAAAAEL13D8AaY4ylnzfnXPp5q62+XvhEt/1X/XrNx1PYK3yq+p6pPh/wM5wF5xOO4LU2lHU8GKuHxpVOWF/7+Rr375rK54H14FPOg1o67ec79kvl+9fternO+v4sP1UDAAAAIBKOAAAAAIiEIwAAAAAi4QjgX+3ba47juhWFURPw/GccML+C3AC7O1UWZR7qrDWAAik+pP7QBgAAIBKOAAAAAIiEIwAAAAAi4QgAAACASDgCAAAAIBKOAAAAAIiEIwAAAAAi4QgAAACASDgCAAAAIBKOAAAAAIiEIwAAAAAi4QgAAACASDgCAAAAIBKOAAAAAIiEIwAAAACi9+4BUNMYY/cQOEj1/TLn3D2Er6q+HvBTJ+zlE8a4Sqe58nwd93O3Oa+e78rvyW5rcYfKz/CJ//Z4ZDh64kLxv7qtceX5Vr60WcOH0ucqn93Xq996vF7193P1PbNa9fXoxnoAkPipGgAAAACRcAQAAABAJBwBAAAAEAlHAAAAAETCEQAAAACRcAQAAABAJBwBAAAAEAlHAAAAAETCEQAAAACRcAQAAABAJBwBAAAAEAlHAAAAAETCEQAAAACRcAQAAABAJBwBAAAAEAlHAAAAAETCEQAAAACRcAQAAABA9N49gDuMMXYPgZutXuM559K/t5o9DbxeZ9wFJ4yxsm7Pr/p8q4+vG+sBsMcjwxHXrQwp3V7yqyPUCc+venhbqfpcq++XjucDnsT3AT/lvr+u8jfHHetReb4n6HY/2y/f5adqAAAAAETCEQAAAACRcAQAAABAJBwBAAAAEAlHAAAAAETCEQAAAACRcAQAAABAJBwBAAAAEAlHAAAAAETCEQAAAACRcAQAAABAJBwBAAAAEAlHAAAAAETCEQAAAACRcAQAAABAJBwBAAAAEAlHAAAAAETCEQAAAADRe/cAqGmMsXsIQBGr74M559K/t1q3+Xbj/Qbf4axd1+19VH3PeH7P1e2sfeKR4Wj1Qp1wCFfOudt8q+s0V67rdv+Z7zXV5/t6eb9dUX2+J+zn6uvhG+Ga6uvLc3W7/zifn6oBAAAAEAlHAAAAAETCEQAAAACRcAQAAABAJBwBAAAAEAlHAAAAAETCEQAAAACRcAQAAABAJBwBAAAAEAlHAAAAAETCEQAAAACRcAQAAABAJBwBAAAAEAlHAAAAAETCEQAAAACRcAQAAABAJBwBAAAAEAlHAAAAAETv3QO4wxhj9xC+rtucq893zrl7CH9U/dndYeV6nPD8Ku+/jk7YM9Rhv7BLx73Xbc7d5lvZCWtRfYy+d7/rkeHoBN3+IQtwgtUfISfczz68ns361tFxLSrP+Y77udv3feX17ajb/uO7/FQNAAAAgEg4AgAAACASjgAAAACIhCMAAAAAIuEIAAAAgEg4AgAAACASjgAAAACIhCMAAAAAIuEIAAAAgEg4AgAAACASjgAAAACIhCMAAAAAIuEIAAAAgEg4AgAAACASjgAAAACIhCMAAAAAIuEIAAAAgEg4AgAAACB67x5AV2OM3UPgRta3lm7r0W2+XGO/PNvq9Z1zLv17nXQ8a/YfP3XH+Vi5X044vyeMcaVu893tkeFo9UvlhE3pRfq5E9Z3teov0urj68b9wpNUv1+qj49n67T/vNvg7yqfker3yxP5qRoAAAAAkXAEAAAAQCQcAQAAABAJRwAAAABEwhEAAAAAkXAEAAAAQCQcAQAAABAJRwAAAABEwhEAAAAAkXAEAAAAQCQcAQAAABAJRwAAAABEwhEAAAAAkXAEAAAAQCQcAQAAABAJRwAAAABEwhEAAAAAkXAEAAAAQPTePQDWGGMs/XtzzqV/b6XVc+2o+jOsPr5uKt8v9gq/VX3PVB8fz1Z9/1UfX+Xv546q75fqKn//8X3C0Q9U3+Quxesqr7H1va7y+q5mvwD/1On+6zTX/6ge4quPr5uOZ4Rnspe/z0/VAAAAAIiEIwAAAAAi4QgAAACASDgCAAAAIBKOAAAAAIiEIwAAAAAi4QgAAACASDgCAAAAIBKOAAAAAIiEIwAAAAAi4QgAAACASDgCAAAAIBKOAAAAAIiEIwAAAAAi4QgAAACASDgCAAAAIBKOAAAAAIiEIwAAAACi9+4BwNOMMXYPgYN03C8d5wy7dDtvc85lf6vbs7tDt2fYab6d5srzrd7PK99FVQhHD/DEjfk33eb7etWe8x0fDpXny/N12n8nfPhbD56k8n5ePbbq3wcnnLfK++UEnZ7fCfuZs/mpGgAAAACRcAQAAABAJBwBAAAAEAlHAAAAAETCEQAAAACRcAQAAABAJBwBAAAAEAlHAAAAAETCEQAAAACRcAQAAABAJBwBAAAAEAlHAAAAAETCEQAAAACRcAQAAABAJBwBAAAAEAlHAAAAAETCEQAAAACRcAQAAABA9N49gDuMMXYPgcPMOXcP4a+67enV862+vtRS/bzZz5+7Y22tRy3Vz+9Kneb6Hx3nvIpnd433B909MhzBTqtfAl70PE3lDyXnjaepfN5W8w87fsv6wp85H/yTn6oBAAAAEAlHAAAAAETCEQAAAACRcAQAAABAJBwBAAAAEAlHAAAAAETCEQAAAACRcAQAAABAJBwBAAAAEAlHAAAAAETCEQAAAACRcAQAAABAJBwBAAAAEAlHAAAAAETCEQAAAACRcAQAAABAJBwBAAAAEAlHAAAAAETv3QMAuNsYY/cQuEnHte04Zz5Xfb/MOXcP4a9WP7/q8+Vz1c8a/Fbl+895+z7h6Ie86OtwUVzXaT+fsF+8SJ+t+vpWH99Kne4+nm/1fq5+fl8vZ5h97D2681M1AAAAACLhCAAAAIBIOAIAAAAgEo4AAAAAiIQjAAAAACLhCAAAAIBIOAIAAAAgEo4AAAAAiIQjAAAAACLhCAAAAIBIOAIAAAAgEo4AAAAAiIQjAAAAACLhCAAAAIBIOAIAAAAgEo4AAAAAiIQjAAAAACLhCAAAAIDovXsAHY0xdg/h6+acu4fwNSes7wlj7MR6wJ85HzyJ/XyN58dv2C+1WI+zCUdwgJXhzaX9fJ1C7eq5Vj8fndaWNeyZa7x/r+n2/KrPt/J9cML6Ukvl/fxEfqoGAAAAQCQcAQAAABAJRwAAAABEwhEAAAAAkXAEAAAAQCQcAQAAABAJRwAAAABEwhEAAAAAkXAEAAAAQCQcAQAAABAJRwAAAABEwhEAAAAAkXAEAAAAQCQcAQAAABAJRwAAAABEwhEAAAAAkXAEAAAAQCQcAQAAABC9dw8AAD41xtg9hKN5fs+3eo3nnEv/Hs/W7Y6pPt/q4wPqEo6Ayzr9Q8JH1/N12s938Pw+5365pvreqz6+1e7YzyufofNWT7czstIJ+9n6ns1P1QAAAACIhCMAAAAAIuEIAAAAgEg4AgAAACASjgAAAACIhCMAAAAAIuEIAAAAgEg4AgAAACASjgAAAACIhCMAAAAAIuEIAAAAgEg4AgAAACASjgAAAACIhCMAAAAAIuEIAAAAgEg4AgAAACASjgAAAACIhCMAAAAAovfuAQDQxxhj9xC+6o75zjmX/00+020/r1b9fFhf+K7VZ676fdDtfV79Tu22Hr8lHEEzLsVrPD+exH5+PmvMTpX3X+WxvV71Q0X1CACs5adqAAAAAETCEQAAAACRcAQAAABAJBwBAAAAEAlHAAAAAETCEQAAAACRcAQAAABAJBwBAAAAEAlHAAAAAETCEQAAAACRcAQAAABAJBwBAAAAEAlHAAAAAETCEQAAAACRcAQAAABAJBwBAAAAEAlHAAAAAETCEQAAAADRe/cAgO8aYyz/m3PO5X9zlTvmu9rK53fCfKur/gyrj6/6fq58X1VXfe9Rz+o9U/n8nnA+ThhjJ9ajlpXrUfmu+pRwtMETNxL/ZX3h76qHBfip1fe9/VzLCetb+ZvDfuZJ3AfXVJ+v++r/81M1AAAAACLhCAAAAIBIOAIAAAAgEo4AAAAAiIQjAAAAACLhCAAAAIBIOAIAAAAgEo4AAAAAiIQjAAAAACLhCAAAAIBIOAIAAAAgEo4AAAAAiIQjAAAAACLhCAAAAIBIOAIAAAAgEo4AAAAAiIQjAAAAACLhCAAAAIDovXsApxhj7B4CTdl7wEncWbVYj2dbvb5zzqV/bzX7md9wPmAd4Qgaqv7i43Or19ZHyHWdzpv9An/W7X7uNt87dHp/rNZxv1RXeT9XHlsVfqoGAAAAQCQcAQAAABAJRwAAAABEwhEAAAAAkXAEAAAAQCQcAQAAABAJRwAAAABEwhEAAAAAkXAEAAAAQCQcAQAAABAJRwAAAABEwhEAAAAAkXAEAAAAQCQcAQAAABAJRwAAAABEwhEAAAAAkXAEAAAAQCQcAQAAABCNOee/dg8CAAAAgHr8jy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hCMAAAAAIuEIAAAAgEg4AgAAACASjgAAAACI/g30UicSMZkoj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777\Downloads\websiteplanet-qr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80" y="7020272"/>
            <a:ext cx="1844824" cy="184482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88639" y="5868144"/>
            <a:ext cx="25202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014" y="3698409"/>
            <a:ext cx="7541889" cy="36887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6752" y="395536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«Развитие  мелкой  моторики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рук  у  детей  младшего  дошкольного  возраста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qrcoder.ru/code/?https%3A%2F%2Fdocs.google.com%2Fdocument%2Fd%2F17QBXWra91Kh15euwWL0jsbLT8dyTEE-y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31" y="7779406"/>
            <a:ext cx="1364593" cy="136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0" y="3358107"/>
            <a:ext cx="2258117" cy="1939677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решает множество задач в развитии ребенка: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4363324" y="4070873"/>
            <a:ext cx="2487384" cy="1579189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действия с предметами.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2072002" y="1772456"/>
            <a:ext cx="2997635" cy="2491525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метод накопления информации – прикосновения.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21" y="1772456"/>
            <a:ext cx="1892499" cy="24223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8640" y="4248834"/>
            <a:ext cx="24683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</p:spTree>
    <p:extLst>
      <p:ext uri="{BB962C8B-B14F-4D97-AF65-F5344CB8AC3E}">
        <p14:creationId xmlns:p14="http://schemas.microsoft.com/office/powerpoint/2010/main" val="3153290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014" y="3698409"/>
            <a:ext cx="7541889" cy="36887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6752" y="395536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«Развитие  мелкой  моторики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рук  у  детей  младшего  дошкольного  возраста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qrcoder.ru/code/?https%3A%2F%2Fdocs.google.com%2Fdocument%2Fd%2F17QBXWra91Kh15euwWL0jsbLT8dyTEE-y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31" y="7779406"/>
            <a:ext cx="1364593" cy="136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0" y="3358107"/>
            <a:ext cx="2258117" cy="1939677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решает множество задач в развитии ребенка: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4363324" y="4070873"/>
            <a:ext cx="2487384" cy="1579189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действия с предметами.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2072002" y="1772456"/>
            <a:ext cx="2997635" cy="2491525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метод накопления информации – прикосновения.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21" y="1772456"/>
            <a:ext cx="1892499" cy="24223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8640" y="4248834"/>
            <a:ext cx="24683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</p:spTree>
    <p:extLst>
      <p:ext uri="{BB962C8B-B14F-4D97-AF65-F5344CB8AC3E}">
        <p14:creationId xmlns:p14="http://schemas.microsoft.com/office/powerpoint/2010/main" val="3357097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014" y="3698409"/>
            <a:ext cx="7541889" cy="36887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6752" y="395536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«Развитие  мелкой  моторики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рук  у  детей  младшего  дошкольного  возраста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0" y="3358107"/>
            <a:ext cx="2258117" cy="1939677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решает множество задач в развитии ребенка: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4363324" y="4070873"/>
            <a:ext cx="2487384" cy="1579189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действия с предметами.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2072002" y="1772456"/>
            <a:ext cx="2997635" cy="2491525"/>
          </a:xfrm>
          <a:prstGeom prst="cloudCallou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С чего начать развитие мелкой моторики?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21" y="1772456"/>
            <a:ext cx="1892499" cy="24223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8640" y="4248834"/>
            <a:ext cx="24683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pic>
        <p:nvPicPr>
          <p:cNvPr id="10" name="Picture 2" descr="http://qrcoder.ru/code/?https%3A%2F%2Fdocs.google.com%2Fdocument%2Fd%2F1rcQjlzOwQO8rU0lbN7xco_ZmrnAk6Gpk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941" y="7172200"/>
            <a:ext cx="1890267" cy="189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097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esktop\1636621978_1-papik-pro-p-fonovii-risunok-detskii-sad-1.jpg"/>
          <p:cNvPicPr>
            <a:picLocks noChangeAspect="1" noChangeArrowheads="1"/>
          </p:cNvPicPr>
          <p:nvPr/>
        </p:nvPicPr>
        <p:blipFill>
          <a:blip r:embed="rId2" cstate="print"/>
          <a:srcRect r="1965" b="1963"/>
          <a:stretch>
            <a:fillRect/>
          </a:stretch>
        </p:blipFill>
        <p:spPr bwMode="auto">
          <a:xfrm>
            <a:off x="-251545" y="0"/>
            <a:ext cx="7109545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187624"/>
            <a:ext cx="56612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всей семье пережить период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адаптации к саду?</a:t>
            </a:r>
          </a:p>
          <a:p>
            <a:pPr algn="ctr"/>
            <a:endParaRPr lang="ru-RU" sz="2400" dirty="0"/>
          </a:p>
        </p:txBody>
      </p:sp>
      <p:sp>
        <p:nvSpPr>
          <p:cNvPr id="4" name="Облако 3"/>
          <p:cNvSpPr/>
          <p:nvPr/>
        </p:nvSpPr>
        <p:spPr>
          <a:xfrm>
            <a:off x="3645024" y="4644008"/>
            <a:ext cx="3212976" cy="2232248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Взрослым надо осознать, что детский сад — это совсем не страшно. 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476672" y="323528"/>
            <a:ext cx="3024336" cy="2426568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777\Desktop\Без названия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15" t="12326" b="13719"/>
          <a:stretch>
            <a:fillRect/>
          </a:stretch>
        </p:blipFill>
        <p:spPr bwMode="auto">
          <a:xfrm>
            <a:off x="4193704" y="755576"/>
            <a:ext cx="2664296" cy="2802618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836712" y="815673"/>
            <a:ext cx="2016224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включает в себя процесс адаптации к детскому саду?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9080" y="4427984"/>
            <a:ext cx="237626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Взрослым надо осознать, что детский сад — это совсем не страшно.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://qrcoder.ru/code/?https%3A%2F%2Fdocs.google.com%2Fdocument%2Fd%2F1E0sBpSExhn3tDsSA2I0U3Vpp2MKDNnpM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0808" y="5724128"/>
            <a:ext cx="1440160" cy="144016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268760" y="4932040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ария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1"/>
            <a:ext cx="6858000" cy="914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8760" y="3491881"/>
            <a:ext cx="4608512" cy="14956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помочь ребенку с ОВЗ чувствовать себя комфортно в период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адаптации?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qrcoder.ru/code/?https%3A%2F%2Fdocs.google.com%2Fdocument%2Fd%2F1BZlX1pKWhVPLEsY0i_lUHiQAWrjvti8B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62" y="5940152"/>
            <a:ext cx="1955676" cy="195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51162" y="4248835"/>
            <a:ext cx="26923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0" y="1440454"/>
            <a:ext cx="2451162" cy="2199158"/>
          </a:xfrm>
          <a:prstGeom prst="cloud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 ребенка дружить с другими детьми.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916832" y="-36005"/>
            <a:ext cx="3024336" cy="2315403"/>
          </a:xfrm>
          <a:prstGeom prst="cloud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играть  в совместные и коллективные </a:t>
            </a:r>
            <a:r>
              <a:rPr lang="ru-RU" sz="2000" b="1" dirty="0" smtClean="0">
                <a:solidFill>
                  <a:srgbClr val="002060"/>
                </a:solidFill>
              </a:rPr>
              <a:t>игры</a:t>
            </a:r>
            <a:endParaRPr lang="ru-RU" sz="2000" b="1" dirty="0">
              <a:solidFill>
                <a:srgbClr val="002060"/>
              </a:solidFill>
            </a:endParaRPr>
          </a:p>
          <a:p>
            <a:pPr lvl="0" fontAlgn="base"/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3797331" y="1763688"/>
            <a:ext cx="2822333" cy="1728193"/>
          </a:xfrm>
          <a:prstGeom prst="cloud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относитесь к ребенку как к слабому, несамостоятельному  или больному. </a:t>
            </a:r>
          </a:p>
        </p:txBody>
      </p:sp>
    </p:spTree>
    <p:extLst>
      <p:ext uri="{BB962C8B-B14F-4D97-AF65-F5344CB8AC3E}">
        <p14:creationId xmlns:p14="http://schemas.microsoft.com/office/powerpoint/2010/main" val="1727753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77\Desktop\1636621978_1-papik-pro-p-fonovii-risunok-detskii-sad-1.jpg"/>
          <p:cNvPicPr>
            <a:picLocks noChangeAspect="1" noChangeArrowheads="1"/>
          </p:cNvPicPr>
          <p:nvPr/>
        </p:nvPicPr>
        <p:blipFill>
          <a:blip r:embed="rId2" cstate="print"/>
          <a:srcRect r="1965" b="1963"/>
          <a:stretch>
            <a:fillRect/>
          </a:stretch>
        </p:blipFill>
        <p:spPr bwMode="auto">
          <a:xfrm>
            <a:off x="-251545" y="0"/>
            <a:ext cx="7109545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" y="2345846"/>
            <a:ext cx="44371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 smtClean="0"/>
          </a:p>
          <a:p>
            <a:endParaRPr lang="ru-RU" i="1" dirty="0"/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каких слов дети становятся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сильнее, умнее, добрее и увереннее в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себе?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ия\Desktop\sr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094" y="4764303"/>
            <a:ext cx="3256265" cy="244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/>
          <p:cNvSpPr/>
          <p:nvPr/>
        </p:nvSpPr>
        <p:spPr>
          <a:xfrm>
            <a:off x="1268760" y="6094"/>
            <a:ext cx="2930624" cy="2339752"/>
          </a:xfrm>
          <a:prstGeom prst="cloud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нужна уверенность в том, что вы счастливы оттого, что он у вас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4244007" y="1175971"/>
            <a:ext cx="2613993" cy="2819966"/>
          </a:xfrm>
          <a:prstGeom prst="cloud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должен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верить в то, что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любят ради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него самого,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ни в коем случае нельзя связывать это чувство с какими-нибудь условиями</a:t>
            </a:r>
          </a:p>
        </p:txBody>
      </p:sp>
      <p:pic>
        <p:nvPicPr>
          <p:cNvPr id="1028" name="Picture 4" descr="http://qrcoder.ru/code/?https%3A%2F%2Fdocs.google.com%2Fdocument%2Fd%2F1cq3knEzKSAgXOBX-SPsHcM49L1PxXCBk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460" y="4601669"/>
            <a:ext cx="21717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36712" y="4248835"/>
            <a:ext cx="1897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</p:spTree>
    <p:extLst>
      <p:ext uri="{BB962C8B-B14F-4D97-AF65-F5344CB8AC3E}">
        <p14:creationId xmlns:p14="http://schemas.microsoft.com/office/powerpoint/2010/main" val="28335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esktop\1619511773_22-phonoteka_org-p-den-materi-fon-vertikalnii-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"/>
          <a:stretch/>
        </p:blipFill>
        <p:spPr bwMode="auto">
          <a:xfrm>
            <a:off x="17481" y="-152276"/>
            <a:ext cx="6840519" cy="929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672" y="1547664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РЕБЕНКУ, ЧТО ВЫ ЕГО ЛЮБИТЕ 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lh6.googleusercontent.com/zs0rYGdo5aV1QasTKKSdQK_QwCeaCPW5zQuTnZM_uns2NVZ3gtzrMxEVLbqdHx2rtM5lbccwV9zxYaXH-y78yjxiH9e-dLgblWkTsbVl2wQFU1k3vtgfszVD4vpJ0U8wZ0UQsbzW76Mz5h-JjyeSFHjkJMPBjP0N0uMeLxrObld0waZ1MT5lAfNCqkJq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6876256"/>
            <a:ext cx="18669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37740" y="4495861"/>
            <a:ext cx="24395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4293096" y="611560"/>
            <a:ext cx="2388782" cy="2189205"/>
          </a:xfrm>
          <a:prstGeom prst="cloud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Защита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Улыбка и контакт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Признание в любви</a:t>
            </a:r>
          </a:p>
        </p:txBody>
      </p:sp>
    </p:spTree>
    <p:extLst>
      <p:ext uri="{BB962C8B-B14F-4D97-AF65-F5344CB8AC3E}">
        <p14:creationId xmlns:p14="http://schemas.microsoft.com/office/powerpoint/2010/main" val="84898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777\Desktop\Без названия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9432" y="323528"/>
            <a:ext cx="3079229" cy="3079229"/>
          </a:xfrm>
          <a:prstGeom prst="rect">
            <a:avLst/>
          </a:prstGeom>
          <a:noFill/>
        </p:spPr>
      </p:pic>
      <p:pic>
        <p:nvPicPr>
          <p:cNvPr id="1028" name="Picture 4" descr="C:\Users\777\Desktop\Без названия (2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2896" y="5364088"/>
            <a:ext cx="2232075" cy="3548748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3068960" y="1331640"/>
            <a:ext cx="3096344" cy="172819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ВЕСТИ СЕБЯ В ЭТОЙ СИТУАЦИИ?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0" y="2987824"/>
            <a:ext cx="3096344" cy="172819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ПРИЧИНА  ИСТЕРИКИ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1008" y="3419872"/>
            <a:ext cx="3096344" cy="172819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ПОСЛЕДСТВИЯ  МОГУТ БЫТЬ? </a:t>
            </a:r>
          </a:p>
          <a:p>
            <a:pPr algn="ctr"/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4664" y="347617"/>
            <a:ext cx="62646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делать, если ребенок впадает в истерику?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://qrcoder.ru/code/?https%3A%2F%2Fdocs.google.com%2Fdocument%2Fd%2F1WB9mimb97mZgxGdNdi0ogaUJNwToLuiR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648" y="6300192"/>
            <a:ext cx="2171700" cy="217170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653136" y="5436096"/>
            <a:ext cx="2204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60648" y="4716016"/>
            <a:ext cx="3312368" cy="1656184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РЕБЕНОК УСТРОИЛ ИСТЕРИКУ НА ЛЮДЯХ.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ЧТО ЖЕ ДЕЛАТЬ?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12776" y="614926"/>
            <a:ext cx="4320480" cy="1231106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и рекомендации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Педагога-психолога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qrcoder.ru/code/?https%3A%2F%2Fnsportal.ru%2Fmariyanosovabkru&amp;4&amp;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920" y="7452320"/>
            <a:ext cx="1409700" cy="1409700"/>
          </a:xfrm>
          <a:prstGeom prst="rect">
            <a:avLst/>
          </a:prstGeom>
          <a:noFill/>
        </p:spPr>
      </p:pic>
      <p:pic>
        <p:nvPicPr>
          <p:cNvPr id="1028" name="Picture 4" descr="C:\Users\777\Desktop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6712" y="1968139"/>
            <a:ext cx="5112568" cy="51353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21088" y="4283968"/>
            <a:ext cx="2636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.kanal-o.ru/img/2020-06-15/fmt_103_24_shutterstock_1527095309.jpg"/>
          <p:cNvPicPr/>
          <p:nvPr/>
        </p:nvPicPr>
        <p:blipFill>
          <a:blip r:embed="rId3" cstate="print"/>
          <a:srcRect l="8974" r="9825" b="-24"/>
          <a:stretch>
            <a:fillRect/>
          </a:stretch>
        </p:blipFill>
        <p:spPr bwMode="auto">
          <a:xfrm>
            <a:off x="188640" y="5940152"/>
            <a:ext cx="4320480" cy="3011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005064" y="5076055"/>
            <a:ext cx="2448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8721" y="323528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камнями.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Играем, творим, изучаем, развиваем восприятие, мелкую моторику, логическое мышление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0648" y="2915816"/>
            <a:ext cx="3888432" cy="25922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Оказывают положительное влияние и на психику ребенка.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Влияют на их всестороннее развитие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rot="20423811">
            <a:off x="3939846" y="2492925"/>
            <a:ext cx="2428656" cy="131855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Перебирание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камешков, рассматривание, поиск самого красивого.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 rot="1055477">
            <a:off x="4064135" y="3985546"/>
            <a:ext cx="2423599" cy="119465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делает малыша спокойным и уравновешенным, воспитывает любознательность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4664" y="3779912"/>
            <a:ext cx="698376" cy="77038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20030529">
            <a:off x="2301201" y="1950453"/>
            <a:ext cx="2096505" cy="12595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камешками предоставляет пространство для творчества и исследования</a:t>
            </a:r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476672" y="3923928"/>
            <a:ext cx="554360" cy="4823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48680" y="3995936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 descr="http://qrcoder.ru/code/?https%3A%2F%2Fdocs.google.com%2Fdocument%2Fd%2F1e05T5VJRgqDtmn-SGgrd4tN79s08ppoW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9160" y="7092280"/>
            <a:ext cx="1595636" cy="1595637"/>
          </a:xfrm>
          <a:prstGeom prst="rect">
            <a:avLst/>
          </a:prstGeom>
          <a:noFill/>
        </p:spPr>
      </p:pic>
      <p:sp>
        <p:nvSpPr>
          <p:cNvPr id="13" name="Дуга 12"/>
          <p:cNvSpPr/>
          <p:nvPr/>
        </p:nvSpPr>
        <p:spPr>
          <a:xfrm flipH="1" flipV="1">
            <a:off x="476672" y="4716016"/>
            <a:ext cx="216024" cy="11772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728" y="323528"/>
            <a:ext cx="5167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 семьи в воспитании ребенка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3761656" y="1043608"/>
            <a:ext cx="3096344" cy="2304256"/>
          </a:xfrm>
          <a:prstGeom prst="cloud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Стили семейного родительского воспитания и его роль в воспитании ребенка</a:t>
            </a:r>
          </a:p>
          <a:p>
            <a:pPr algn="just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188640" y="1043608"/>
            <a:ext cx="3744416" cy="3600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Важные условия для родителей в процессе воспитания ребёнка: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777\Desktop\images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6752" y="4139952"/>
            <a:ext cx="4320480" cy="4005251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476672" y="8100392"/>
            <a:ext cx="6120680" cy="104360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268760" y="8172400"/>
            <a:ext cx="5040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детей </a:t>
            </a:r>
          </a:p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требует  от родителей заинтересованности в положительных результатах, терпения, такта, знании в области детской психологии и педагогики.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85184" y="4283969"/>
            <a:ext cx="1772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dirty="0"/>
          </a:p>
        </p:txBody>
      </p:sp>
      <p:pic>
        <p:nvPicPr>
          <p:cNvPr id="7170" name="Picture 2" descr="http://qrcoder.ru/code/?https%3A%2F%2Fdocs.google.com%2Fdocument%2Fd%2F1tuR0qZj9E4Tx5W5XUYiJt4JB_lGvx61k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16216"/>
            <a:ext cx="1406996" cy="1406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113" y="7153275"/>
            <a:ext cx="2295525" cy="1990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2"/>
          <a:stretch>
            <a:fillRect/>
          </a:stretch>
        </p:blipFill>
        <p:spPr>
          <a:xfrm>
            <a:off x="188640" y="5148064"/>
            <a:ext cx="1754267" cy="2114391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3212976" y="107505"/>
            <a:ext cx="3074640" cy="1241832"/>
          </a:xfrm>
          <a:prstGeom prst="wedgeEllipseCallout">
            <a:avLst/>
          </a:prstGeom>
          <a:solidFill>
            <a:srgbClr val="00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Я Настю знаю с малых лет</a:t>
            </a:r>
            <a:endParaRPr lang="ru-RU" dirty="0"/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Ей весело скажу: “Привет!”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630" y="807610"/>
            <a:ext cx="2017336" cy="2017336"/>
          </a:xfrm>
          <a:prstGeom prst="rect">
            <a:avLst/>
          </a:prstGeom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169646" y="0"/>
            <a:ext cx="2754186" cy="4539380"/>
          </a:xfrm>
          <a:prstGeom prst="wedgeRoundRectCallout">
            <a:avLst/>
          </a:prstGeom>
          <a:solidFill>
            <a:srgbClr val="00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этикет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этикет –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должны мы с детских лет.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– нормы поведения: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ходить на День рождения?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знакомиться?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есть?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звонить?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встать?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сесть?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здороваться со взрослым?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разных есть вопросов.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них даёт ответ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самый этикет.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4170876" y="5882392"/>
            <a:ext cx="2640723" cy="1712616"/>
          </a:xfrm>
          <a:prstGeom prst="wedgeEllipseCallout">
            <a:avLst/>
          </a:prstGeom>
          <a:solidFill>
            <a:srgbClr val="17F1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детства это всем: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я ем, я глух и нем».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23831" y="3096123"/>
            <a:ext cx="3887767" cy="135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каких слов нельзя жить на свете?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самое вежливое  слово произносится чаще?</a:t>
            </a:r>
            <a:endParaRPr lang="ru-RU" sz="20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83630" y="4248834"/>
            <a:ext cx="2274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00808" y="4438670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69" y="7352964"/>
            <a:ext cx="1950678" cy="1554447"/>
          </a:xfrm>
          <a:prstGeom prst="rect">
            <a:avLst/>
          </a:prstGeom>
        </p:spPr>
      </p:pic>
      <p:sp>
        <p:nvSpPr>
          <p:cNvPr id="16" name="Овальная выноска 15"/>
          <p:cNvSpPr/>
          <p:nvPr/>
        </p:nvSpPr>
        <p:spPr>
          <a:xfrm>
            <a:off x="1484784" y="4645115"/>
            <a:ext cx="2965961" cy="2358187"/>
          </a:xfrm>
          <a:prstGeom prst="wedgeEllipseCallou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сломал игрушку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 или вдруг подружки,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скажи, им “Извини”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свою им предложи.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qrcoder.ru/code/?https%3A%2F%2Fdocs.google.com%2Fdocument%2Fd%2F1tuR0qZj9E4Tx5W5XUYiJt4JB_lGvx61k%2Fedit%3Fusp%3Dsharing%26ouid%3D117956343484743533242%26rtpof%3Dtrue%26sd%3Dtrue&amp;4&amp;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3216" y="7659215"/>
            <a:ext cx="1484784" cy="14847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938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4355976"/>
            <a:ext cx="2952328" cy="265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возрасте нужно начинать обучать ребенка вежливости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8840" y="2051720"/>
            <a:ext cx="3154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9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8640" y="4932040"/>
            <a:ext cx="2053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" t="3337" r="1575"/>
          <a:stretch/>
        </p:blipFill>
        <p:spPr>
          <a:xfrm>
            <a:off x="335554" y="302416"/>
            <a:ext cx="2442475" cy="18738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366" y="6002894"/>
            <a:ext cx="2322285" cy="3121815"/>
          </a:xfrm>
          <a:prstGeom prst="rect">
            <a:avLst/>
          </a:prstGeom>
        </p:spPr>
      </p:pic>
      <p:sp>
        <p:nvSpPr>
          <p:cNvPr id="14" name="Выноска-облако 13"/>
          <p:cNvSpPr/>
          <p:nvPr/>
        </p:nvSpPr>
        <p:spPr>
          <a:xfrm>
            <a:off x="2565366" y="3436990"/>
            <a:ext cx="4292635" cy="2306846"/>
          </a:xfrm>
          <a:prstGeom prst="cloudCallou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позволяющие воспитывать в ребенке необходимость, вести себя согласно принятых норм.</a:t>
            </a:r>
          </a:p>
          <a:p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3464610" y="1187624"/>
            <a:ext cx="3393391" cy="2249366"/>
          </a:xfrm>
          <a:prstGeom prst="cloudCallou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правила хорошего тона должен освоить ребенок дошкольного возраста?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1" y="2051720"/>
            <a:ext cx="3140967" cy="1839106"/>
          </a:xfrm>
          <a:prstGeom prst="cloudCallou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900"/>
              </a:spcAft>
            </a:pPr>
            <a:r>
              <a:rPr lang="ru-RU" b="1">
                <a:solidFill>
                  <a:srgbClr val="20124D"/>
                </a:solidFill>
                <a:latin typeface="Times New Roman" panose="02020603050405020304" pitchFamily="18" charset="0"/>
              </a:rPr>
              <a:t>Как привить   ребёнку желание быть вежливым 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70" b="5213"/>
          <a:stretch/>
        </p:blipFill>
        <p:spPr>
          <a:xfrm>
            <a:off x="5209861" y="4609284"/>
            <a:ext cx="1899593" cy="252816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104" y="1960"/>
            <a:ext cx="2317617" cy="1670314"/>
          </a:xfrm>
          <a:prstGeom prst="rect">
            <a:avLst/>
          </a:prstGeom>
        </p:spPr>
      </p:pic>
      <p:pic>
        <p:nvPicPr>
          <p:cNvPr id="5122" name="Picture 2" descr="http://qrcoder.ru/code/?https%3A%2F%2Fdocs.google.com%2Fdocument%2Fd%2F1d4kyrd5KndtILMEFGa3XtRVoyScWXzAE4uY4foSuRic%2Fedit%3Fusp%3Dsharing&amp;4&amp;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1100" y="7277099"/>
            <a:ext cx="1866900" cy="186690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60648" y="4139952"/>
            <a:ext cx="23042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0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esktop\depositphotos_2260854-stock-illustration-steam-locomotiv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6672" y="6012160"/>
            <a:ext cx="3810950" cy="293443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852936" y="0"/>
            <a:ext cx="3240360" cy="226774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Игрушка, которой ребёнок  может пожаловаться, которую поругает и накажет, пожалеет и утешит.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0" y="1835696"/>
            <a:ext cx="3717032" cy="270088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Игрушки, на которых можно отрабатывать, отшлифовывать основные необходимые свойства характера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2564904" y="2843808"/>
            <a:ext cx="4032448" cy="288032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Игрушки, способствующие развитию его чувственного восприятия, мышления, кругозора, позволяющих ему проигрывать реальные и сказочные ситуации, подражать взрослым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672" y="3971836"/>
            <a:ext cx="597666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В какие игрушки играют дети?»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33056" y="6228185"/>
            <a:ext cx="2924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777\Downloads\qr-co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152" y="6228184"/>
            <a:ext cx="1772816" cy="1772816"/>
          </a:xfrm>
          <a:prstGeom prst="rect">
            <a:avLst/>
          </a:prstGeom>
          <a:noFill/>
        </p:spPr>
      </p:pic>
      <p:pic>
        <p:nvPicPr>
          <p:cNvPr id="1027" name="Picture 3" descr="C:\Users\777\Desktop\images (2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4664" y="877754"/>
            <a:ext cx="2180084" cy="1849497"/>
          </a:xfrm>
          <a:prstGeom prst="rect">
            <a:avLst/>
          </a:prstGeom>
          <a:noFill/>
        </p:spPr>
      </p:pic>
      <p:pic>
        <p:nvPicPr>
          <p:cNvPr id="1028" name="Picture 4" descr="C:\Users\777\Desktop\image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1777" y="1547664"/>
            <a:ext cx="2016223" cy="2016223"/>
          </a:xfrm>
          <a:prstGeom prst="rect">
            <a:avLst/>
          </a:prstGeom>
          <a:noFill/>
        </p:spPr>
      </p:pic>
      <p:pic>
        <p:nvPicPr>
          <p:cNvPr id="1030" name="Picture 6" descr="C:\Users\777\Desktop\images (3)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7192" y="251520"/>
            <a:ext cx="1504779" cy="1316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264" y="231374"/>
            <a:ext cx="1876425" cy="243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6410114"/>
            <a:ext cx="2501135" cy="2534782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583401" y="5738622"/>
            <a:ext cx="3218656" cy="213853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Игровые методики развития сенсорного развития детей 2-3 лет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212976" y="2627784"/>
            <a:ext cx="3645024" cy="3037933"/>
          </a:xfrm>
          <a:prstGeom prst="triangle">
            <a:avLst>
              <a:gd name="adj" fmla="val 513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Общие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советы </a:t>
            </a:r>
            <a:r>
              <a:rPr lang="ru-RU" b="1" dirty="0">
                <a:solidFill>
                  <a:srgbClr val="002060"/>
                </a:solidFill>
              </a:rPr>
              <a:t>по сенсорному развитию ребенка 2-3 </a:t>
            </a:r>
            <a:r>
              <a:rPr lang="ru-RU" b="1" dirty="0" smtClean="0">
                <a:solidFill>
                  <a:srgbClr val="002060"/>
                </a:solidFill>
              </a:rPr>
              <a:t>лет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5491" y="2792795"/>
            <a:ext cx="2664296" cy="2652324"/>
          </a:xfrm>
          <a:prstGeom prst="trapezoid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 </a:t>
            </a:r>
            <a:r>
              <a:rPr lang="ru-RU" b="1" dirty="0">
                <a:solidFill>
                  <a:srgbClr val="002060"/>
                </a:solidFill>
              </a:rPr>
              <a:t>Показатели сенсорного развития </a:t>
            </a:r>
            <a:r>
              <a:rPr lang="ru-RU" b="1" dirty="0" smtClean="0">
                <a:solidFill>
                  <a:srgbClr val="002060"/>
                </a:solidFill>
              </a:rPr>
              <a:t>детей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1793161" y="274729"/>
            <a:ext cx="3467807" cy="3816423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Сенсорное развитие </a:t>
            </a:r>
            <a:r>
              <a:rPr lang="ru-RU" b="1" dirty="0" smtClean="0">
                <a:solidFill>
                  <a:srgbClr val="002060"/>
                </a:solidFill>
              </a:rPr>
              <a:t>- важная познавательная </a:t>
            </a:r>
            <a:r>
              <a:rPr lang="ru-RU" b="1" dirty="0">
                <a:solidFill>
                  <a:srgbClr val="002060"/>
                </a:solidFill>
              </a:rPr>
              <a:t>деятельность.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060" y="-70864"/>
            <a:ext cx="2425269" cy="26632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10800000" flipV="1">
            <a:off x="15490" y="5535120"/>
            <a:ext cx="1777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Хотите узнать больше? Скопируйте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код</a:t>
            </a:r>
          </a:p>
        </p:txBody>
      </p:sp>
      <p:pic>
        <p:nvPicPr>
          <p:cNvPr id="1026" name="Picture 2" descr="http://qrcoder.ru/code/?https%3A%2F%2Fdocs.google.com%2Fdocument%2Fd%2F1oY9PDQr01V452rPENAz5JWvrCrcDacr41PO7eDqWRTA%2Fedit%3Fusp%3Dsharing&amp;4&amp;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440" y="7677505"/>
            <a:ext cx="1362227" cy="136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268760" y="251521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Сенсорное развитие  ребенка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15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854</Words>
  <Application>Microsoft Office PowerPoint</Application>
  <PresentationFormat>Экран (4:3)</PresentationFormat>
  <Paragraphs>285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Иван Носов</cp:lastModifiedBy>
  <cp:revision>62</cp:revision>
  <cp:lastPrinted>2022-11-23T23:00:44Z</cp:lastPrinted>
  <dcterms:created xsi:type="dcterms:W3CDTF">2021-10-19T09:29:57Z</dcterms:created>
  <dcterms:modified xsi:type="dcterms:W3CDTF">2023-01-18T22:38:13Z</dcterms:modified>
</cp:coreProperties>
</file>