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3"/>
  </p:notesMasterIdLst>
  <p:sldIdLst>
    <p:sldId id="256" r:id="rId2"/>
    <p:sldId id="287" r:id="rId3"/>
    <p:sldId id="258" r:id="rId4"/>
    <p:sldId id="259" r:id="rId5"/>
    <p:sldId id="263" r:id="rId6"/>
    <p:sldId id="302" r:id="rId7"/>
    <p:sldId id="303" r:id="rId8"/>
    <p:sldId id="271" r:id="rId9"/>
    <p:sldId id="304" r:id="rId10"/>
    <p:sldId id="305" r:id="rId11"/>
    <p:sldId id="30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925" autoAdjust="0"/>
  </p:normalViewPr>
  <p:slideViewPr>
    <p:cSldViewPr snapToGrid="0">
      <p:cViewPr varScale="1">
        <p:scale>
          <a:sx n="68" d="100"/>
          <a:sy n="68" d="100"/>
        </p:scale>
        <p:origin x="54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7B99F-990E-4223-AB63-61A9DCE3B706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54873E-B63E-4B5C-8CA5-A9FC9DE4A6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614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587252B-F36D-46DB-AF2C-25D447F1ED09}" type="slidenum">
              <a:rPr lang="ru-RU" altLang="ru-RU"/>
              <a:pPr/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46744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BBA987F-4F91-4EFA-B44D-183E01E5AEC2}" type="slidenum">
              <a:rPr lang="ru-RU" altLang="ru-RU">
                <a:latin typeface="Times New Roman" panose="02020603050405020304" pitchFamily="18" charset="0"/>
              </a:rPr>
              <a:pPr eaLnBrk="1" hangingPunct="1">
                <a:spcBef>
                  <a:spcPct val="0"/>
                </a:spcBef>
              </a:pPr>
              <a:t>3</a:t>
            </a:fld>
            <a:endParaRPr lang="ru-RU" altLang="ru-RU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748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E9A808F-4817-4099-8DD5-E0ECF3B9075F}" type="slidenum">
              <a:rPr lang="ru-RU" altLang="ru-RU">
                <a:latin typeface="Times New Roman" panose="02020603050405020304" pitchFamily="18" charset="0"/>
              </a:rPr>
              <a:pPr eaLnBrk="1" hangingPunct="1">
                <a:spcBef>
                  <a:spcPct val="0"/>
                </a:spcBef>
              </a:pPr>
              <a:t>4</a:t>
            </a:fld>
            <a:endParaRPr lang="ru-RU" altLang="ru-RU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774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C8E9FEA-8007-4835-870D-236F4280228E}" type="slidenum">
              <a:rPr lang="ru-RU" altLang="ru-RU">
                <a:latin typeface="Times New Roman" panose="02020603050405020304" pitchFamily="18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ru-RU" altLang="ru-RU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5564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C8E9FEA-8007-4835-870D-236F4280228E}" type="slidenum">
              <a:rPr lang="ru-RU" altLang="ru-RU">
                <a:latin typeface="Times New Roman" panose="02020603050405020304" pitchFamily="18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lang="ru-RU" altLang="ru-RU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5564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C8E9FEA-8007-4835-870D-236F4280228E}" type="slidenum">
              <a:rPr lang="ru-RU" altLang="ru-RU">
                <a:latin typeface="Times New Roman" panose="02020603050405020304" pitchFamily="18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lang="ru-RU" altLang="ru-RU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5564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3125493-9D57-4231-A1E6-93683A8BBC67}" type="slidenum">
              <a:rPr lang="ru-RU" altLang="ru-RU">
                <a:latin typeface="Times New Roman" panose="02020603050405020304" pitchFamily="18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ru-RU" altLang="ru-RU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013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C694-B486-47C5-91B0-784D4B10B64E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7635925-14AF-4722-A01E-E31561D19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C694-B486-47C5-91B0-784D4B10B64E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35925-14AF-4722-A01E-E31561D19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7635925-14AF-4722-A01E-E31561D19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C694-B486-47C5-91B0-784D4B10B64E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C694-B486-47C5-91B0-784D4B10B64E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7635925-14AF-4722-A01E-E31561D19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C694-B486-47C5-91B0-784D4B10B64E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7635925-14AF-4722-A01E-E31561D19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FB7C694-B486-47C5-91B0-784D4B10B64E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35925-14AF-4722-A01E-E31561D19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C694-B486-47C5-91B0-784D4B10B64E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7635925-14AF-4722-A01E-E31561D19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C694-B486-47C5-91B0-784D4B10B64E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7635925-14AF-4722-A01E-E31561D19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C694-B486-47C5-91B0-784D4B10B64E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7635925-14AF-4722-A01E-E31561D19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7635925-14AF-4722-A01E-E31561D19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C694-B486-47C5-91B0-784D4B10B64E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7635925-14AF-4722-A01E-E31561D19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FB7C694-B486-47C5-91B0-784D4B10B64E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00B050"/>
            </a:gs>
            <a:gs pos="31000">
              <a:srgbClr val="FFFF00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FB7C694-B486-47C5-91B0-784D4B10B64E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7635925-14AF-4722-A01E-E31561D19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Дошкольный возраст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025769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психического здоровья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91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827314"/>
            <a:ext cx="8534400" cy="667657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Основные признаки: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lvl="0" fontAlgn="base"/>
            <a:r>
              <a:rPr lang="ru-RU" sz="2900" dirty="0" smtClean="0"/>
              <a:t>хорошее настроение детей в течение всего дня</a:t>
            </a:r>
          </a:p>
          <a:p>
            <a:pPr lvl="0" fontAlgn="base"/>
            <a:r>
              <a:rPr lang="ru-RU" sz="2900" dirty="0" smtClean="0"/>
              <a:t>свободное отправление детьми всех естественных потребностей, в том числе и потребности в движении</a:t>
            </a:r>
          </a:p>
          <a:p>
            <a:pPr lvl="0" fontAlgn="base"/>
            <a:r>
              <a:rPr lang="ru-RU" sz="2900" dirty="0" smtClean="0"/>
              <a:t>доброжелательность по отношению к сверстникам и взрослым</a:t>
            </a:r>
          </a:p>
          <a:p>
            <a:pPr lvl="0" fontAlgn="base"/>
            <a:r>
              <a:rPr lang="ru-RU" sz="2900" dirty="0" smtClean="0"/>
              <a:t>способность детей занять себя интересным делом</a:t>
            </a:r>
          </a:p>
          <a:p>
            <a:pPr lvl="0" fontAlgn="base"/>
            <a:r>
              <a:rPr lang="ru-RU" sz="2900" dirty="0" smtClean="0"/>
              <a:t>отсутствие детей-аутсайдеров</a:t>
            </a:r>
          </a:p>
          <a:p>
            <a:pPr lvl="0" fontAlgn="base"/>
            <a:r>
              <a:rPr lang="ru-RU" sz="2900" dirty="0" smtClean="0"/>
              <a:t>возможность беспрепятственно отдохнуть или уединиться;</a:t>
            </a:r>
          </a:p>
          <a:p>
            <a:pPr lvl="0" fontAlgn="base"/>
            <a:r>
              <a:rPr lang="ru-RU" sz="2900" dirty="0" smtClean="0"/>
              <a:t>отсутствие давления и манипулирования детьми со стороны взрослых</a:t>
            </a:r>
          </a:p>
          <a:p>
            <a:pPr lvl="0" fontAlgn="base"/>
            <a:r>
              <a:rPr lang="ru-RU" sz="2900" dirty="0" smtClean="0"/>
              <a:t>информированность детей о том, как будет спланирован их день и что каждый из ребят намерен осуществить в этот день интересного</a:t>
            </a:r>
          </a:p>
          <a:p>
            <a:pPr lvl="0" fontAlgn="base"/>
            <a:r>
              <a:rPr lang="ru-RU" sz="2900" dirty="0" smtClean="0"/>
              <a:t>высокая степень эмоциональной включенности, взаимопомощи, сопереживания</a:t>
            </a:r>
          </a:p>
          <a:p>
            <a:pPr lvl="0" fontAlgn="base"/>
            <a:r>
              <a:rPr lang="ru-RU" sz="2900" dirty="0" smtClean="0"/>
              <a:t>желание участвовать в коллективной деятельности</a:t>
            </a:r>
          </a:p>
          <a:p>
            <a:pPr lvl="0" fontAlgn="base"/>
            <a:r>
              <a:rPr lang="ru-RU" sz="2900" dirty="0" smtClean="0"/>
              <a:t>удовлетворенность детей принадлежностью к группе сверстников.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Эмоциональное состояние взрослого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Физическое  состояние</a:t>
            </a:r>
          </a:p>
          <a:p>
            <a:r>
              <a:rPr lang="ru-RU" dirty="0" err="1" smtClean="0"/>
              <a:t>Ресурсность</a:t>
            </a:r>
            <a:endParaRPr lang="ru-RU" dirty="0" smtClean="0"/>
          </a:p>
          <a:p>
            <a:r>
              <a:rPr lang="ru-RU" dirty="0" smtClean="0"/>
              <a:t>Потребность в признании </a:t>
            </a:r>
          </a:p>
          <a:p>
            <a:r>
              <a:rPr lang="ru-RU" dirty="0" smtClean="0"/>
              <a:t>Понимание  своей успешности </a:t>
            </a:r>
          </a:p>
          <a:p>
            <a:r>
              <a:rPr lang="ru-RU" dirty="0" smtClean="0"/>
              <a:t>Ощущение поддержки со стороны руководства и коллег</a:t>
            </a:r>
          </a:p>
          <a:p>
            <a:r>
              <a:rPr lang="ru-RU" dirty="0" smtClean="0"/>
              <a:t>Развитие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324" y="232229"/>
            <a:ext cx="8534400" cy="100206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ПСИХИЧЕСКОЕ    ЗДОРОВЬЕ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387" name="Объект 2"/>
          <p:cNvSpPr>
            <a:spLocks noGrp="1"/>
          </p:cNvSpPr>
          <p:nvPr>
            <p:ph sz="quarter" idx="1"/>
          </p:nvPr>
        </p:nvSpPr>
        <p:spPr>
          <a:xfrm>
            <a:off x="323850" y="1844675"/>
            <a:ext cx="8496300" cy="4752975"/>
          </a:xfrm>
        </p:spPr>
        <p:txBody>
          <a:bodyPr/>
          <a:lstStyle/>
          <a:p>
            <a:pPr>
              <a:buNone/>
            </a:pPr>
            <a:r>
              <a:rPr lang="ru-RU" altLang="ru-RU" dirty="0" smtClean="0"/>
              <a:t>    Это способность маленького ребенка переживать, регулировать и выражать эмоции, находясь в близких и безопасных отношениях, а также способность исследовать окружение и обучаться. </a:t>
            </a:r>
          </a:p>
          <a:p>
            <a:pPr>
              <a:buNone/>
            </a:pPr>
            <a:r>
              <a:rPr lang="ru-RU" altLang="ru-RU" dirty="0" smtClean="0"/>
              <a:t>   Все эти способности лучше всего проявляются в контексте заботящегося окружения ребенка, которое включает в себя семью, сообщество и культуру.</a:t>
            </a:r>
          </a:p>
          <a:p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290175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6240" y="220073"/>
            <a:ext cx="8686800" cy="10810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1"/>
                </a:solidFill>
                <a:latin typeface="+mn-lt"/>
              </a:rPr>
              <a:t>Признаки нарушения психического здоровья у детей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28503"/>
            <a:ext cx="8686800" cy="4728754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dirty="0" smtClean="0"/>
              <a:t> </a:t>
            </a: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sz="2400" b="1" dirty="0" smtClean="0"/>
              <a:t>При наблюдении у ребенка  одного или нескольких приведенных ниже признаков нарушения психического здоровья необходима программа вмешательства не только для ребенка, но и для его социального окружения - семьи, родственников, группы, которую посещает малыш.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ru-RU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45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57" y="319315"/>
            <a:ext cx="8229600" cy="58057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+mn-lt"/>
              </a:rPr>
              <a:t>Признаки нарушения ПЗ:</a:t>
            </a:r>
            <a:endParaRPr lang="ru-RU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747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16150"/>
            <a:ext cx="8367823" cy="4954772"/>
          </a:xfrm>
        </p:spPr>
        <p:txBody>
          <a:bodyPr>
            <a:noAutofit/>
          </a:bodyPr>
          <a:lstStyle/>
          <a:p>
            <a:pPr marL="0" indent="0" eaLnBrk="1" hangingPunct="1">
              <a:buNone/>
            </a:pPr>
            <a:endParaRPr lang="ru-RU" altLang="ru-RU" sz="800" b="1" dirty="0" smtClean="0"/>
          </a:p>
          <a:p>
            <a:pPr eaLnBrk="1" hangingPunct="1"/>
            <a:r>
              <a:rPr lang="ru-RU" altLang="ru-RU" sz="2000" b="1" dirty="0" err="1" smtClean="0"/>
              <a:t>Самостимуляция</a:t>
            </a:r>
            <a:r>
              <a:rPr lang="ru-RU" altLang="ru-RU" sz="2000" b="1" dirty="0" smtClean="0"/>
              <a:t> (раскачивание, сосание рук и предметов, мастурбация, накручивание волос или одежды и т.д.)</a:t>
            </a:r>
          </a:p>
          <a:p>
            <a:pPr eaLnBrk="1" hangingPunct="1"/>
            <a:r>
              <a:rPr lang="ru-RU" altLang="ru-RU" sz="2000" b="1" dirty="0" smtClean="0"/>
              <a:t>Состояние глубокой депрессии (отказ от всякой деятельности, паралич, оцепенение)</a:t>
            </a:r>
          </a:p>
          <a:p>
            <a:pPr marL="0" indent="0" eaLnBrk="1" hangingPunct="1">
              <a:buNone/>
            </a:pPr>
            <a:endParaRPr lang="ru-RU" altLang="ru-RU" sz="800" b="1" dirty="0" smtClean="0"/>
          </a:p>
          <a:p>
            <a:pPr eaLnBrk="1" hangingPunct="1"/>
            <a:r>
              <a:rPr lang="ru-RU" altLang="ru-RU" sz="2000" b="1" dirty="0" smtClean="0"/>
              <a:t>Выраженное беспорядочное дружелюбие, постоянная демонстрация позитивного аффекта</a:t>
            </a:r>
          </a:p>
          <a:p>
            <a:r>
              <a:rPr lang="ru-RU" altLang="ru-RU" sz="2000" b="1" dirty="0" smtClean="0"/>
              <a:t>Устойчивое нарушение сна и питания. </a:t>
            </a:r>
          </a:p>
          <a:p>
            <a:pPr marL="0" indent="0"/>
            <a:r>
              <a:rPr lang="ru-RU" altLang="ru-RU" sz="2000" b="1" dirty="0" smtClean="0">
                <a:solidFill>
                  <a:srgbClr val="002060"/>
                </a:solidFill>
              </a:rPr>
              <a:t>   </a:t>
            </a:r>
            <a:r>
              <a:rPr lang="ru-RU" altLang="ru-RU" sz="2000" b="1" dirty="0" smtClean="0"/>
              <a:t>Расторможенность, отсутствие игры и любой активности, выраженные проявления агрессивного  и рискованного поведения</a:t>
            </a:r>
          </a:p>
          <a:p>
            <a:pPr marL="0" indent="0"/>
            <a:r>
              <a:rPr lang="ru-RU" altLang="ru-RU" sz="2000" b="1" dirty="0" smtClean="0"/>
              <a:t>   Выраженное отставание в развитии</a:t>
            </a:r>
          </a:p>
          <a:p>
            <a:pPr marL="0" indent="0"/>
            <a:r>
              <a:rPr lang="ru-RU" altLang="ru-RU" sz="2000" b="1" dirty="0" smtClean="0"/>
              <a:t>   Отсутствие речи</a:t>
            </a:r>
          </a:p>
          <a:p>
            <a:pPr eaLnBrk="1" hangingPunct="1"/>
            <a:endParaRPr lang="ru-RU" altLang="ru-RU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23335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1257" y="365126"/>
            <a:ext cx="8691154" cy="13255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Поведение взрослых, приводящее </a:t>
            </a:r>
            <a:r>
              <a:rPr lang="ru-RU" sz="2800" dirty="0">
                <a:solidFill>
                  <a:schemeClr val="tx1"/>
                </a:solidFill>
              </a:rPr>
              <a:t/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к нарушению </a:t>
            </a:r>
            <a:r>
              <a:rPr lang="ru-RU" sz="2800" b="1" dirty="0" smtClean="0">
                <a:solidFill>
                  <a:schemeClr val="tx1"/>
                </a:solidFill>
              </a:rPr>
              <a:t>ПЗ у детей:</a:t>
            </a:r>
            <a:r>
              <a:rPr lang="ru-RU" sz="3600" dirty="0">
                <a:solidFill>
                  <a:schemeClr val="accent2"/>
                </a:solidFill>
              </a:rPr>
              <a:t/>
            </a:r>
            <a:br>
              <a:rPr lang="ru-RU" sz="3600" dirty="0">
                <a:solidFill>
                  <a:schemeClr val="accent2"/>
                </a:solidFill>
              </a:rPr>
            </a:br>
            <a:endParaRPr lang="ru-RU" sz="3600" dirty="0"/>
          </a:p>
        </p:txBody>
      </p:sp>
      <p:sp>
        <p:nvSpPr>
          <p:cNvPr id="35842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ru-RU" altLang="ru-RU" sz="2000" b="1" dirty="0" smtClean="0">
                <a:solidFill>
                  <a:srgbClr val="002060"/>
                </a:solidFill>
              </a:rPr>
              <a:t>Во время кормления: </a:t>
            </a:r>
          </a:p>
          <a:p>
            <a:r>
              <a:rPr lang="ru-RU" altLang="ru-RU" sz="2000" dirty="0" smtClean="0">
                <a:solidFill>
                  <a:srgbClr val="002060"/>
                </a:solidFill>
              </a:rPr>
              <a:t> </a:t>
            </a:r>
            <a:r>
              <a:rPr lang="ru-RU" altLang="ru-RU" sz="2000" b="1" dirty="0"/>
              <a:t>высокая </a:t>
            </a:r>
            <a:r>
              <a:rPr lang="ru-RU" altLang="ru-RU" sz="2000" b="1" dirty="0" smtClean="0"/>
              <a:t>скорость кормления</a:t>
            </a:r>
            <a:endParaRPr lang="ru-RU" altLang="ru-RU" sz="2000" b="1" dirty="0"/>
          </a:p>
          <a:p>
            <a:r>
              <a:rPr lang="ru-RU" altLang="ru-RU" sz="2000" b="1" dirty="0"/>
              <a:t>ограничение свободы движения </a:t>
            </a:r>
            <a:r>
              <a:rPr lang="ru-RU" altLang="ru-RU" sz="2000" b="1" dirty="0" smtClean="0"/>
              <a:t>ребенка</a:t>
            </a:r>
            <a:endParaRPr lang="ru-RU" altLang="ru-RU" sz="2000" b="1" dirty="0"/>
          </a:p>
          <a:p>
            <a:r>
              <a:rPr lang="ru-RU" altLang="ru-RU" sz="2000" b="1" dirty="0"/>
              <a:t>большое количество еды на </a:t>
            </a:r>
            <a:r>
              <a:rPr lang="ru-RU" altLang="ru-RU" sz="2000" b="1" dirty="0" smtClean="0"/>
              <a:t>ложке</a:t>
            </a:r>
            <a:endParaRPr lang="ru-RU" altLang="ru-RU" sz="2000" b="1" dirty="0"/>
          </a:p>
          <a:p>
            <a:r>
              <a:rPr lang="ru-RU" altLang="ru-RU" sz="2000" b="1" dirty="0"/>
              <a:t>пренебрежение сигналами ребенка и т.д</a:t>
            </a:r>
            <a:r>
              <a:rPr lang="ru-RU" altLang="ru-RU" sz="2000" b="1" dirty="0" smtClean="0"/>
              <a:t>.</a:t>
            </a:r>
          </a:p>
          <a:p>
            <a:pPr>
              <a:buNone/>
            </a:pPr>
            <a:endParaRPr lang="ru-RU" altLang="ru-RU" sz="2000" b="1" dirty="0"/>
          </a:p>
          <a:p>
            <a:pPr marL="0" indent="0"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Во время приучения к навыкам опрятности:</a:t>
            </a:r>
          </a:p>
          <a:p>
            <a:pPr>
              <a:defRPr/>
            </a:pPr>
            <a:r>
              <a:rPr lang="ru-RU" sz="2000" b="1" dirty="0" smtClean="0"/>
              <a:t>длительное удерживание на горшке</a:t>
            </a:r>
          </a:p>
          <a:p>
            <a:pPr>
              <a:defRPr/>
            </a:pPr>
            <a:r>
              <a:rPr lang="ru-RU" sz="2000" b="1" dirty="0" smtClean="0"/>
              <a:t>негативные комментарии в связи с процессами мочеиспускания и дефекации;</a:t>
            </a:r>
          </a:p>
          <a:p>
            <a:pPr>
              <a:defRPr/>
            </a:pPr>
            <a:r>
              <a:rPr lang="ru-RU" sz="2000" b="1" dirty="0" smtClean="0"/>
              <a:t>вербальные проявления неуважения и гнева по отношению к ребенку и др.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ru-RU" altLang="ru-RU" dirty="0" smtClean="0"/>
          </a:p>
          <a:p>
            <a:pPr eaLnBrk="1" hangingPunct="1"/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105074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1257" y="365126"/>
            <a:ext cx="8691154" cy="13255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Поведение взрослых, приводящее </a:t>
            </a:r>
            <a:r>
              <a:rPr lang="ru-RU" sz="2800" dirty="0">
                <a:solidFill>
                  <a:schemeClr val="tx1"/>
                </a:solidFill>
              </a:rPr>
              <a:t/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к нарушению </a:t>
            </a:r>
            <a:r>
              <a:rPr lang="ru-RU" sz="2800" b="1" dirty="0" smtClean="0">
                <a:solidFill>
                  <a:schemeClr val="tx1"/>
                </a:solidFill>
              </a:rPr>
              <a:t>ПЗ у детей:</a:t>
            </a:r>
            <a:r>
              <a:rPr lang="ru-RU" sz="3600" dirty="0">
                <a:solidFill>
                  <a:schemeClr val="accent2"/>
                </a:solidFill>
              </a:rPr>
              <a:t/>
            </a:r>
            <a:br>
              <a:rPr lang="ru-RU" sz="3600" dirty="0">
                <a:solidFill>
                  <a:schemeClr val="accent2"/>
                </a:solidFill>
              </a:rPr>
            </a:br>
            <a:endParaRPr lang="ru-RU" sz="3600" dirty="0"/>
          </a:p>
        </p:txBody>
      </p:sp>
      <p:sp>
        <p:nvSpPr>
          <p:cNvPr id="35842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endParaRPr lang="ru-RU" altLang="ru-RU" dirty="0" smtClean="0"/>
          </a:p>
          <a:p>
            <a:pPr eaLnBrk="1" hangingPunct="1"/>
            <a:endParaRPr lang="ru-RU" alt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78971" y="1494971"/>
            <a:ext cx="82296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В </a:t>
            </a:r>
            <a:r>
              <a:rPr lang="ru-RU" sz="2000" b="1" dirty="0" smtClean="0">
                <a:solidFill>
                  <a:srgbClr val="002060"/>
                </a:solidFill>
              </a:rPr>
              <a:t>процессе регулирования поведения детей: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b="1" dirty="0" smtClean="0"/>
              <a:t>  грубые высказывания о поведении и о личности ребенка, его родителях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b="1" dirty="0" smtClean="0"/>
              <a:t>  запугивание и обман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b="1" dirty="0" smtClean="0"/>
              <a:t>  физическое наказание (шлепки, подзатыльники и др.)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b="1" dirty="0" smtClean="0"/>
              <a:t>  негативное сравнение со сверстниками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b="1" dirty="0" smtClean="0"/>
              <a:t>  снижение значимости результатов</a:t>
            </a:r>
          </a:p>
          <a:p>
            <a:pPr>
              <a:buFont typeface="Arial" pitchFamily="34" charset="0"/>
              <a:buChar char="•"/>
              <a:defRPr/>
            </a:pPr>
            <a:endParaRPr lang="ru-RU" sz="2000" b="1" dirty="0" smtClean="0"/>
          </a:p>
          <a:p>
            <a:pPr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Во время игры и занятий с ребенком :</a:t>
            </a:r>
            <a:endParaRPr lang="ru-RU" sz="2000" dirty="0" smtClean="0">
              <a:solidFill>
                <a:srgbClr val="002060"/>
              </a:solidFill>
            </a:endParaRPr>
          </a:p>
          <a:p>
            <a:pPr>
              <a:defRPr/>
            </a:pPr>
            <a:endParaRPr lang="ru-RU" sz="800" b="1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ru-RU" sz="2000" b="1" dirty="0" smtClean="0"/>
              <a:t> открытые проявления гнева в голосе</a:t>
            </a:r>
          </a:p>
          <a:p>
            <a:pPr>
              <a:defRPr/>
            </a:pPr>
            <a:endParaRPr lang="ru-RU" sz="800" b="1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ru-RU" sz="2000" b="1" dirty="0" smtClean="0"/>
              <a:t>  интенсивная </a:t>
            </a:r>
            <a:r>
              <a:rPr lang="ru-RU" sz="2000" b="1" dirty="0" err="1" smtClean="0"/>
              <a:t>перестимуляция</a:t>
            </a:r>
            <a:endParaRPr lang="ru-RU" sz="2000" b="1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ru-RU" sz="2000" b="1" dirty="0" smtClean="0"/>
              <a:t>  постоянное прерывание самостоятельной активности ребенка, блокирование его инициативы;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b="1" dirty="0" smtClean="0"/>
              <a:t>  непредсказуемое поведение и/или резкая смена настроения взрослого в процессе игры.</a:t>
            </a:r>
          </a:p>
          <a:p>
            <a:pPr>
              <a:buFont typeface="Arial" pitchFamily="34" charset="0"/>
              <a:buChar char="•"/>
              <a:defRPr/>
            </a:pPr>
            <a:endParaRPr lang="ru-RU" sz="2000" b="1" dirty="0" smtClean="0"/>
          </a:p>
          <a:p>
            <a:pPr>
              <a:buFont typeface="Arial" pitchFamily="34" charset="0"/>
              <a:buChar char="•"/>
              <a:defRPr/>
            </a:pPr>
            <a:endParaRPr lang="ru-RU" sz="2000" b="1" dirty="0" smtClean="0"/>
          </a:p>
          <a:p>
            <a:pPr>
              <a:buFont typeface="Arial" pitchFamily="34" charset="0"/>
              <a:buChar char="•"/>
              <a:defRPr/>
            </a:pPr>
            <a:endParaRPr lang="ru-RU" sz="2000" b="1" dirty="0" smtClean="0"/>
          </a:p>
          <a:p>
            <a:pPr>
              <a:defRPr/>
            </a:pPr>
            <a:endParaRPr lang="ru-RU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05074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1257" y="365126"/>
            <a:ext cx="8691154" cy="13255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Поведение взрослых, приводящее </a:t>
            </a:r>
            <a:r>
              <a:rPr lang="ru-RU" sz="2800" dirty="0">
                <a:solidFill>
                  <a:schemeClr val="tx1"/>
                </a:solidFill>
              </a:rPr>
              <a:t/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к нарушению </a:t>
            </a:r>
            <a:r>
              <a:rPr lang="ru-RU" sz="2800" b="1" dirty="0" smtClean="0">
                <a:solidFill>
                  <a:schemeClr val="tx1"/>
                </a:solidFill>
              </a:rPr>
              <a:t>ПЗ у детей:</a:t>
            </a:r>
            <a:r>
              <a:rPr lang="ru-RU" sz="3600" dirty="0">
                <a:solidFill>
                  <a:schemeClr val="accent2"/>
                </a:solidFill>
              </a:rPr>
              <a:t/>
            </a:r>
            <a:br>
              <a:rPr lang="ru-RU" sz="3600" dirty="0">
                <a:solidFill>
                  <a:schemeClr val="accent2"/>
                </a:solidFill>
              </a:rPr>
            </a:br>
            <a:endParaRPr lang="ru-RU" sz="3600" dirty="0"/>
          </a:p>
        </p:txBody>
      </p:sp>
      <p:sp>
        <p:nvSpPr>
          <p:cNvPr id="35842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7"/>
            <a:ext cx="8503920" cy="4612495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endParaRPr lang="ru-RU" altLang="ru-RU" dirty="0" smtClean="0"/>
          </a:p>
          <a:p>
            <a:pPr eaLnBrk="1" hangingPunct="1">
              <a:buNone/>
            </a:pPr>
            <a:endParaRPr lang="ru-RU" alt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78971" y="1494971"/>
            <a:ext cx="8229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В </a:t>
            </a:r>
            <a:r>
              <a:rPr lang="ru-RU" sz="2000" b="1" dirty="0" smtClean="0">
                <a:solidFill>
                  <a:srgbClr val="002060"/>
                </a:solidFill>
              </a:rPr>
              <a:t> любых ситуациях:</a:t>
            </a:r>
          </a:p>
          <a:p>
            <a:pPr>
              <a:defRPr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2000" b="1" dirty="0" smtClean="0"/>
              <a:t>  игнорирование потребностей  и сигналов ребенка , в том числе и связанных с возрастными особенностями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b="1" dirty="0" smtClean="0"/>
              <a:t>  манипуляции</a:t>
            </a:r>
          </a:p>
          <a:p>
            <a:pPr>
              <a:buFont typeface="Arial" pitchFamily="34" charset="0"/>
              <a:buChar char="•"/>
              <a:defRPr/>
            </a:pPr>
            <a:endParaRPr lang="ru-RU" sz="2000" b="1" dirty="0" smtClean="0"/>
          </a:p>
          <a:p>
            <a:pPr>
              <a:buFont typeface="Arial" pitchFamily="34" charset="0"/>
              <a:buChar char="•"/>
              <a:defRPr/>
            </a:pPr>
            <a:endParaRPr lang="ru-RU" sz="2000" b="1" dirty="0" smtClean="0"/>
          </a:p>
          <a:p>
            <a:pPr>
              <a:defRPr/>
            </a:pPr>
            <a:endParaRPr lang="ru-RU" sz="2000" b="1" dirty="0" smtClean="0"/>
          </a:p>
        </p:txBody>
      </p:sp>
      <p:pic>
        <p:nvPicPr>
          <p:cNvPr id="2050" name="Picture 2" descr="http://www.pravmir.ru/wp-content/uploads/2014/08/f271d17305cd45751a97702d8ecf77d9-e140792951718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93257" y="3207657"/>
            <a:ext cx="4963886" cy="28883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5074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7715"/>
            <a:ext cx="8936665" cy="754742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Факторы, вызывающие проблемы: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072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956392"/>
            <a:ext cx="8686800" cy="5080664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dirty="0" smtClean="0"/>
              <a:t>Большое число детей одного возраста в группах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dirty="0" smtClean="0"/>
              <a:t>Недостаток знаний  о психическом здоровье детей и факторах, его определяющих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dirty="0" smtClean="0"/>
              <a:t>Отсутствие концепции развития личности ребенка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dirty="0" smtClean="0"/>
              <a:t>Стереотипы и привычки взрослых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251941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Эмоциональный климат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Социально-психологический климат — это качественная сторона межличностных отношений и психического состояния группы людей. </a:t>
            </a:r>
          </a:p>
          <a:p>
            <a:pPr>
              <a:buNone/>
            </a:pPr>
            <a:r>
              <a:rPr lang="ru-RU" dirty="0" smtClean="0"/>
              <a:t>    Качественная сторона межличностных отношений проявляется как совокупность психологических условий, способствующих или препятствующих продуктивному взаимодействию сверстников или взрослых с детьми.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2981</TotalTime>
  <Words>442</Words>
  <Application>Microsoft Office PowerPoint</Application>
  <PresentationFormat>Экран (4:3)</PresentationFormat>
  <Paragraphs>86</Paragraphs>
  <Slides>11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Georgia</vt:lpstr>
      <vt:lpstr>Times New Roman</vt:lpstr>
      <vt:lpstr>Wingdings</vt:lpstr>
      <vt:lpstr>Wingdings 2</vt:lpstr>
      <vt:lpstr>Официальная</vt:lpstr>
      <vt:lpstr>Нарушения психического здоровья</vt:lpstr>
      <vt:lpstr>ПСИХИЧЕСКОЕ    ЗДОРОВЬЕ</vt:lpstr>
      <vt:lpstr>Признаки нарушения психического здоровья у детей</vt:lpstr>
      <vt:lpstr>Признаки нарушения ПЗ:</vt:lpstr>
      <vt:lpstr>Поведение взрослых, приводящее  к нарушению ПЗ у детей: </vt:lpstr>
      <vt:lpstr>Поведение взрослых, приводящее  к нарушению ПЗ у детей: </vt:lpstr>
      <vt:lpstr>Поведение взрослых, приводящее  к нарушению ПЗ у детей: </vt:lpstr>
      <vt:lpstr>Факторы, вызывающие проблемы:</vt:lpstr>
      <vt:lpstr>Эмоциональный климат</vt:lpstr>
      <vt:lpstr>     Основные признаки: </vt:lpstr>
      <vt:lpstr>Эмоциональное состояние взрослого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Нарушения психического здоровья у детей </dc:title>
  <dc:creator>Пальмова Наталья</dc:creator>
  <cp:lastModifiedBy>Сказка</cp:lastModifiedBy>
  <cp:revision>53</cp:revision>
  <dcterms:created xsi:type="dcterms:W3CDTF">2014-04-01T19:39:03Z</dcterms:created>
  <dcterms:modified xsi:type="dcterms:W3CDTF">2023-01-17T07:23:36Z</dcterms:modified>
</cp:coreProperties>
</file>