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1" r:id="rId9"/>
    <p:sldId id="262" r:id="rId10"/>
    <p:sldId id="263" r:id="rId11"/>
    <p:sldId id="264" r:id="rId12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701" autoAdjust="0"/>
  </p:normalViewPr>
  <p:slideViewPr>
    <p:cSldViewPr snapToGrid="0" showGuides="1">
      <p:cViewPr varScale="1">
        <p:scale>
          <a:sx n="88" d="100"/>
          <a:sy n="88" d="100"/>
        </p:scale>
        <p:origin x="494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0" d="100"/>
          <a:sy n="90" d="100"/>
        </p:scale>
        <p:origin x="377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F097377B-7A80-4695-9311-7480A96BA5C2}" type="datetime1">
              <a:rPr lang="ru-RU" smtClean="0"/>
              <a:pPr algn="r" rtl="0"/>
              <a:t>14.11.2022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06834459-7356-44BF-850D-8B30C4FB3B6B}" type="slidenum">
              <a:rPr lang="ru-RU" smtClean="0"/>
              <a:pPr algn="r"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FAA1E4E1-DF6A-45D0-AB14-6A9A0B144578}" type="datetime1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0A3C37BE-C303-496D-B5CD-85F2937540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C522B8D-815E-429C-9EC2-505CEC215084}" type="datetime1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11" name="Рисунок 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80E4BC3-C763-48AA-8280-ACE59646066A}" type="datetime1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6D72474-459C-42C4-A0ED-A9AD89867D22}" type="datetime1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dirty="0"/>
              <a:t>09.10.2016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 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08D2BC5-0E5D-4645-A815-DFCA1A04B5A6}" type="datetime1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 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0" name="Рисунок 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Пояснительный текст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r>
              <a:rPr lang="ru-RU" sz="1100" b="1" i="1" dirty="0">
                <a:latin typeface="Arial" pitchFamily="34" charset="0"/>
                <a:cs typeface="Arial" pitchFamily="34" charset="0"/>
              </a:rPr>
              <a:t>ПРИМЕЧАНИЕ</a:t>
            </a:r>
            <a:endParaRPr lang="ru-RU" sz="1200" b="1" i="1" dirty="0">
              <a:latin typeface="Arial" pitchFamily="34" charset="0"/>
              <a:cs typeface="Arial" pitchFamily="34" charset="0"/>
            </a:endParaRPr>
          </a:p>
          <a:p>
            <a:pPr rtl="0"/>
            <a:r>
              <a:rPr lang="ru-RU" sz="1200" i="1" dirty="0">
                <a:latin typeface="Arial" pitchFamily="34" charset="0"/>
                <a:cs typeface="Arial" pitchFamily="34" charset="0"/>
              </a:rPr>
              <a:t>Чтобы изменить изображение на этом слайде, выберите рисунок и удалите его. Затем нажмите значок "Рисунки" в заполнителе, чтобы вставить изображение.</a:t>
            </a:r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 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па 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 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grpSp>
          <p:nvGrpSpPr>
            <p:cNvPr id="11" name="Группа 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rtlCol="0" anchor="ctr">
            <a:normAutofit/>
          </a:bodyPr>
          <a:lstStyle>
            <a:lvl1pPr algn="l" rtl="0"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F3049B1-F681-4AF5-B948-A3B940E9215A}" type="datetime1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7" name="Рисунок 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9071334-89C1-48F8-8089-E3D6AA3BB79C}" type="datetime1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FDCDF3F-3D72-4F56-93A1-9DDD55AB6452}" type="datetime1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5C11A32-C44A-4E32-8FFB-D057369B4F61}" type="datetime1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E5ECC2E-6DAB-4717-9C53-38589639C202}" type="datetime1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6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C0002A-E6EF-4378-B5A3-22E20EA855B1}" type="datetime1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  <a:p>
            <a:pPr lvl="5" rtl="0"/>
            <a:r>
              <a:rPr lang="ru-RU" dirty="0"/>
              <a:t>Шестой уровень</a:t>
            </a:r>
          </a:p>
          <a:p>
            <a:pPr lvl="6" rtl="0"/>
            <a:r>
              <a:rPr lang="ru-RU" dirty="0"/>
              <a:t>Седьмой уровень</a:t>
            </a:r>
          </a:p>
          <a:p>
            <a:pPr lvl="7" rtl="0"/>
            <a:r>
              <a:rPr lang="ru-RU" dirty="0"/>
              <a:t>Восьмой уровень</a:t>
            </a:r>
          </a:p>
          <a:p>
            <a:pPr lvl="8" rtl="0"/>
            <a:r>
              <a:rPr lang="ru-RU" dirty="0"/>
              <a:t>Девятый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A42E0B6C-3F58-4527-A133-F91FB65EBC2F}" type="datetime1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427705" cy="2219691"/>
          </a:xfrm>
        </p:spPr>
        <p:txBody>
          <a:bodyPr rtlCol="0" anchor="ctr">
            <a:normAutofit fontScale="90000"/>
          </a:bodyPr>
          <a:lstStyle/>
          <a:p>
            <a:r>
              <a:rPr lang="ru-RU" dirty="0"/>
              <a:t>Как научить ребенка работать с ножницами.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sz="2000" dirty="0" smtClean="0">
                <a:latin typeface="+mj-lt"/>
              </a:rPr>
              <a:t>Подготовила: воспитатель Круглова Л.С.</a:t>
            </a:r>
            <a:endParaRPr lang="ru-RU" sz="2000" dirty="0">
              <a:latin typeface="+mj-lt"/>
            </a:endParaRP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014" y="1553552"/>
            <a:ext cx="3845536" cy="3696773"/>
          </a:xfrm>
        </p:spPr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061357" y="1913709"/>
            <a:ext cx="5269774" cy="4572000"/>
          </a:xfrm>
        </p:spPr>
        <p:txBody>
          <a:bodyPr rtlCol="0"/>
          <a:lstStyle/>
          <a:p>
            <a:pPr marL="0" indent="0">
              <a:buNone/>
            </a:pPr>
            <a:r>
              <a:rPr lang="ru-RU" dirty="0" smtClean="0">
                <a:latin typeface="+mj-lt"/>
              </a:rPr>
              <a:t>     Работа </a:t>
            </a:r>
            <a:r>
              <a:rPr lang="ru-RU" dirty="0">
                <a:latin typeface="+mj-lt"/>
              </a:rPr>
              <a:t>с ножницами – одно из самых полезных занятий для детей дошкольного возраста. </a:t>
            </a:r>
            <a:endParaRPr lang="ru-RU" dirty="0" smtClean="0">
              <a:latin typeface="+mj-lt"/>
            </a:endParaRPr>
          </a:p>
          <a:p>
            <a:pPr marL="0" indent="0">
              <a:buNone/>
            </a:pPr>
            <a:r>
              <a:rPr lang="ru-RU" dirty="0" smtClean="0">
                <a:latin typeface="+mj-lt"/>
              </a:rPr>
              <a:t>     Вырезание </a:t>
            </a:r>
            <a:r>
              <a:rPr lang="ru-RU" dirty="0">
                <a:latin typeface="+mj-lt"/>
              </a:rPr>
              <a:t>отлично </a:t>
            </a:r>
            <a:r>
              <a:rPr lang="ru-RU" b="1" dirty="0">
                <a:latin typeface="+mj-lt"/>
              </a:rPr>
              <a:t>развивает</a:t>
            </a:r>
            <a:r>
              <a:rPr lang="ru-RU" dirty="0">
                <a:latin typeface="+mj-lt"/>
              </a:rPr>
              <a:t> </a:t>
            </a:r>
            <a:r>
              <a:rPr lang="ru-RU" b="1" dirty="0">
                <a:latin typeface="+mj-lt"/>
              </a:rPr>
              <a:t>мелкую моторику</a:t>
            </a:r>
            <a:r>
              <a:rPr lang="ru-RU" dirty="0">
                <a:latin typeface="+mj-lt"/>
              </a:rPr>
              <a:t>, </a:t>
            </a:r>
            <a:r>
              <a:rPr lang="ru-RU" b="1" dirty="0">
                <a:latin typeface="+mj-lt"/>
              </a:rPr>
              <a:t>улучшает координацию движений пальцев, мышление</a:t>
            </a:r>
            <a:r>
              <a:rPr lang="ru-RU" dirty="0">
                <a:latin typeface="+mj-lt"/>
              </a:rPr>
              <a:t>. </a:t>
            </a:r>
            <a:endParaRPr lang="ru-RU" dirty="0" smtClean="0">
              <a:latin typeface="+mj-lt"/>
            </a:endParaRPr>
          </a:p>
          <a:p>
            <a:pPr marL="0" indent="0">
              <a:buNone/>
            </a:pPr>
            <a:r>
              <a:rPr lang="ru-RU" dirty="0" smtClean="0">
                <a:latin typeface="+mj-lt"/>
              </a:rPr>
              <a:t>     </a:t>
            </a:r>
            <a:r>
              <a:rPr lang="ru-RU" dirty="0" smtClean="0">
                <a:solidFill>
                  <a:srgbClr val="FF0000"/>
                </a:solidFill>
                <a:latin typeface="+mj-lt"/>
              </a:rPr>
              <a:t>Если </a:t>
            </a:r>
            <a:r>
              <a:rPr lang="ru-RU" dirty="0">
                <a:solidFill>
                  <a:srgbClr val="FF0000"/>
                </a:solidFill>
                <a:latin typeface="+mj-lt"/>
              </a:rPr>
              <a:t>вы хотите, чтобы ваш ребенок красиво писал в школе – научите его пользоваться </a:t>
            </a:r>
            <a:r>
              <a:rPr lang="ru-RU" dirty="0" smtClean="0">
                <a:solidFill>
                  <a:srgbClr val="FF0000"/>
                </a:solidFill>
                <a:latin typeface="+mj-lt"/>
              </a:rPr>
              <a:t>ножницами!</a:t>
            </a:r>
            <a:endParaRPr lang="ru-RU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130" y="1750424"/>
            <a:ext cx="5033555" cy="323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061357" y="1913709"/>
            <a:ext cx="5269774" cy="4572000"/>
          </a:xfrm>
        </p:spPr>
        <p:txBody>
          <a:bodyPr rtlCol="0"/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+mj-lt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+mj-lt"/>
              </a:rPr>
              <a:t>    </a:t>
            </a:r>
            <a:r>
              <a:rPr lang="ru-RU" b="1" dirty="0" smtClean="0">
                <a:solidFill>
                  <a:srgbClr val="FF0000"/>
                </a:solidFill>
              </a:rPr>
              <a:t>Почему </a:t>
            </a:r>
            <a:r>
              <a:rPr lang="ru-RU" b="1" dirty="0">
                <a:solidFill>
                  <a:srgbClr val="FF0000"/>
                </a:solidFill>
              </a:rPr>
              <a:t>детям бывает сложно научиться вырезать ножницами?</a:t>
            </a:r>
          </a:p>
          <a:p>
            <a:pPr marL="0" indent="0">
              <a:buNone/>
            </a:pPr>
            <a:r>
              <a:rPr lang="ru-RU" dirty="0" smtClean="0"/>
              <a:t>1. Тугие </a:t>
            </a:r>
            <a:r>
              <a:rPr lang="ru-RU" dirty="0"/>
              <a:t>ножницы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2. Недостаточная </a:t>
            </a:r>
            <a:r>
              <a:rPr lang="ru-RU" dirty="0"/>
              <a:t>плавность движений. 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3. Неспособность </a:t>
            </a:r>
            <a:r>
              <a:rPr lang="ru-RU" dirty="0"/>
              <a:t>остановиться.</a:t>
            </a:r>
            <a:endParaRPr lang="ru-RU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509" y="1724298"/>
            <a:ext cx="5050970" cy="324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55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043940" y="1436914"/>
            <a:ext cx="10111740" cy="4865915"/>
          </a:xfrm>
        </p:spPr>
        <p:txBody>
          <a:bodyPr rtlCol="0">
            <a:noAutofit/>
          </a:bodyPr>
          <a:lstStyle/>
          <a:p>
            <a:pPr marL="0" indent="0" algn="ctr">
              <a:buNone/>
            </a:pPr>
            <a:r>
              <a:rPr lang="ru-RU" sz="1800" b="1" dirty="0"/>
              <a:t>Возрастные особенности работы с </a:t>
            </a:r>
            <a:r>
              <a:rPr lang="ru-RU" sz="1800" b="1" dirty="0" smtClean="0"/>
              <a:t>ножницами:</a:t>
            </a:r>
            <a:endParaRPr lang="ru-RU" sz="1800" b="1" dirty="0"/>
          </a:p>
          <a:p>
            <a:pPr marL="0" indent="0">
              <a:buNone/>
            </a:pPr>
            <a:r>
              <a:rPr lang="ru-RU" sz="1800" dirty="0" smtClean="0"/>
              <a:t>1) 2-3 </a:t>
            </a:r>
            <a:r>
              <a:rPr lang="ru-RU" sz="1800" dirty="0"/>
              <a:t>года. Таким малышам лучше дать ножницы с фиксатором открытого состояния, чтобы рука не слишком уставала. Начните учить ребенка вырезать с самых простых заданий (например, попросить порезать на кусочки тонкую полоску). Также в продаже имеются рабочие тетради 2+ для обучения вырезанию. Никогда не оставляйте маленького ребенка, работающего с ножницами, без </a:t>
            </a:r>
            <a:r>
              <a:rPr lang="ru-RU" sz="1800" dirty="0" smtClean="0"/>
              <a:t>присмотра!</a:t>
            </a:r>
          </a:p>
          <a:p>
            <a:pPr marL="0" indent="0">
              <a:buNone/>
            </a:pPr>
            <a:r>
              <a:rPr lang="ru-RU" sz="1800" dirty="0" smtClean="0"/>
              <a:t>2) 3-4 </a:t>
            </a:r>
            <a:r>
              <a:rPr lang="ru-RU" sz="1800" dirty="0"/>
              <a:t>года. В этом возрасте дети продолжают осваивать несложные приемы вырезания. Можно попробовать дать ребенку вырезать геометрические фигуры (квадрат, треугольник, ромб), а также активно использовать шаблоны для вырезания по линиям. Задания по вырезанию для возраста 3+ можно найти как в специальных рабочих </a:t>
            </a:r>
            <a:r>
              <a:rPr lang="ru-RU" sz="1800" dirty="0" smtClean="0"/>
              <a:t>тетрадях, так </a:t>
            </a:r>
            <a:r>
              <a:rPr lang="ru-RU" sz="1800" dirty="0"/>
              <a:t>и в большинстве пособий для детей, ведь именно с этого возраста большинство родителей начинают учить своего ребенка пользоваться ножницами.</a:t>
            </a:r>
          </a:p>
          <a:p>
            <a:pPr marL="0" indent="0">
              <a:buNone/>
            </a:pPr>
            <a:r>
              <a:rPr lang="ru-RU" sz="1800" dirty="0" smtClean="0"/>
              <a:t>3) Старше </a:t>
            </a:r>
            <a:r>
              <a:rPr lang="ru-RU" sz="1800" dirty="0"/>
              <a:t>4 лет. Известно, что начиная со средней группы (то есть в 4-5 лет) в детском саду детям дают ножницы. Там они учатся вырезать фигуры из цветной бумаги и делать аппликации. То же самое вы можете сделать дома с ребенком. В этом возрасте у детей обычно просыпается большой интерес к различным поделкам. Устроив дома выставку работ ребенка, вы отлично поддержите его мотивацию.</a:t>
            </a:r>
          </a:p>
        </p:txBody>
      </p:sp>
    </p:spTree>
    <p:extLst>
      <p:ext uri="{BB962C8B-B14F-4D97-AF65-F5344CB8AC3E}">
        <p14:creationId xmlns:p14="http://schemas.microsoft.com/office/powerpoint/2010/main" val="30933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043940" y="1628503"/>
            <a:ext cx="3240677" cy="4865915"/>
          </a:xfrm>
        </p:spPr>
        <p:txBody>
          <a:bodyPr rtlCol="0">
            <a:no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!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Важно </a:t>
            </a:r>
            <a:r>
              <a:rPr lang="ru-RU" b="1" dirty="0">
                <a:solidFill>
                  <a:srgbClr val="FF0000"/>
                </a:solidFill>
              </a:rPr>
              <a:t>помнить, что при работе ребенка с ножницами с ним рядом должен присутствовать </a:t>
            </a:r>
            <a:r>
              <a:rPr lang="ru-RU" b="1" dirty="0" smtClean="0">
                <a:solidFill>
                  <a:srgbClr val="FF0000"/>
                </a:solidFill>
              </a:rPr>
              <a:t>взрослый!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! Для </a:t>
            </a:r>
            <a:r>
              <a:rPr lang="ru-RU" b="1" dirty="0">
                <a:solidFill>
                  <a:srgbClr val="FF0000"/>
                </a:solidFill>
              </a:rPr>
              <a:t>того чтобы научить ребенка работать ножницами в первую очередь нужно помнить и знать правила безопасной работы с </a:t>
            </a:r>
            <a:r>
              <a:rPr lang="ru-RU" b="1" dirty="0" smtClean="0">
                <a:solidFill>
                  <a:srgbClr val="FF0000"/>
                </a:solidFill>
              </a:rPr>
              <a:t>ножницами!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874" y="1482234"/>
            <a:ext cx="6818811" cy="482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64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043940" y="1436914"/>
            <a:ext cx="5844540" cy="4865915"/>
          </a:xfrm>
        </p:spPr>
        <p:txBody>
          <a:bodyPr rtlCol="0">
            <a:noAutofit/>
          </a:bodyPr>
          <a:lstStyle/>
          <a:p>
            <a:pPr marL="0" indent="0">
              <a:buNone/>
            </a:pPr>
            <a:r>
              <a:rPr lang="ru-RU" b="1" dirty="0"/>
              <a:t>Задания, которые помогут научить ребенка </a:t>
            </a:r>
            <a:r>
              <a:rPr lang="ru-RU" b="1" dirty="0" smtClean="0"/>
              <a:t>вырезать:</a:t>
            </a:r>
            <a:endParaRPr lang="ru-RU" b="1" dirty="0"/>
          </a:p>
          <a:p>
            <a:pPr marL="0" indent="0">
              <a:buNone/>
            </a:pPr>
            <a:r>
              <a:rPr lang="ru-RU" dirty="0" smtClean="0"/>
              <a:t>- Разрезаем </a:t>
            </a:r>
            <a:r>
              <a:rPr lang="ru-RU" dirty="0"/>
              <a:t>полоску бумаги пополам.</a:t>
            </a:r>
          </a:p>
          <a:p>
            <a:pPr marL="0" indent="0">
              <a:buNone/>
            </a:pPr>
            <a:r>
              <a:rPr lang="ru-RU" dirty="0" smtClean="0"/>
              <a:t>- Разрезаем </a:t>
            </a:r>
            <a:r>
              <a:rPr lang="ru-RU" dirty="0"/>
              <a:t>полоску бумаги на кусочки.</a:t>
            </a:r>
          </a:p>
          <a:p>
            <a:pPr marL="0" indent="0">
              <a:buNone/>
            </a:pPr>
            <a:r>
              <a:rPr lang="ru-RU" dirty="0" smtClean="0"/>
              <a:t>- Свободное </a:t>
            </a:r>
            <a:r>
              <a:rPr lang="ru-RU" dirty="0"/>
              <a:t>вырезание. Дайте ребенку журнал, старую газету и ножницы. Поверьте, вашему малышу очень понравится разрезать их на кусочки.</a:t>
            </a:r>
          </a:p>
          <a:p>
            <a:pPr marL="0" indent="0">
              <a:buNone/>
            </a:pPr>
            <a:r>
              <a:rPr lang="ru-RU" dirty="0" smtClean="0"/>
              <a:t>- Резать </a:t>
            </a:r>
            <a:r>
              <a:rPr lang="ru-RU" dirty="0"/>
              <a:t>по линии. В интернете есть множество заданий – шаблонов для вырезания. Начните с простых упражнений, только когда ребенок их освоит, переходите к более сложным (сначала режем по прямой, затем по кривой и по изогнутой линии).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285" y="1715589"/>
            <a:ext cx="4429064" cy="439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81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043940" y="1436914"/>
            <a:ext cx="10111740" cy="4865915"/>
          </a:xfrm>
        </p:spPr>
        <p:txBody>
          <a:bodyPr rtlCol="0">
            <a:no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С ответственностью </a:t>
            </a:r>
            <a:r>
              <a:rPr lang="ru-RU" dirty="0"/>
              <a:t>подойдите к выбору ножниц, ребенок не должен уставать при работе с ними.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Подберите </a:t>
            </a:r>
            <a:r>
              <a:rPr lang="ru-RU" dirty="0"/>
              <a:t>яркие и интересные вашему малышу материалы для вырезания (это могут быть как самодельные шаблоны, так и фирменные пособия).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Начните </a:t>
            </a:r>
            <a:r>
              <a:rPr lang="ru-RU" dirty="0"/>
              <a:t>показывать ребенку, как нужно вырезать, на примере самых простых заданий и постепенно увеличивайте их сложность.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Приступайте </a:t>
            </a:r>
            <a:r>
              <a:rPr lang="ru-RU" dirty="0"/>
              <a:t>к вырезанию только тогда, когда ребенок сам этого захочет. Если малыш не заинтересовался этим занятием, отложите его и предложите через некоторое </a:t>
            </a:r>
            <a:r>
              <a:rPr lang="ru-RU" dirty="0" smtClean="0"/>
              <a:t>время.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Систематические </a:t>
            </a:r>
            <a:r>
              <a:rPr lang="ru-RU" b="1" dirty="0">
                <a:solidFill>
                  <a:srgbClr val="FF0000"/>
                </a:solidFill>
              </a:rPr>
              <a:t>тренировки с постепенным усложнением заданий позволит вашему ребенку научиться хорошо вырезать и быть готовым к </a:t>
            </a:r>
            <a:r>
              <a:rPr lang="ru-RU" b="1" dirty="0" smtClean="0">
                <a:solidFill>
                  <a:srgbClr val="FF0000"/>
                </a:solidFill>
              </a:rPr>
              <a:t>школе!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7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865" y="1463040"/>
            <a:ext cx="2675283" cy="4888155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767" y="1467435"/>
            <a:ext cx="2638102" cy="48837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110" y="1463040"/>
            <a:ext cx="2698466" cy="48881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537165" y="56293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669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_9411662_TF03431380" id="{C5372053-071F-4A30-B713-CAC0FBBF8602}" vid="{47BF81C2-3D26-44B6-92D3-BB3940A76306}"/>
    </a:ext>
  </a:extLst>
</a:theme>
</file>

<file path=ppt/theme/theme2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DDBB83-77C1-4099-A0AA-289882E745E2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4873beb7-5857-4685-be1f-d57550cc96c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презентация, макет с лентами и полосками (широкоэкранный формат)</Template>
  <TotalTime>0</TotalTime>
  <Words>538</Words>
  <Application>Microsoft Office PowerPoint</Application>
  <PresentationFormat>Широкоэкранный</PresentationFormat>
  <Paragraphs>26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Euphemia</vt:lpstr>
      <vt:lpstr>Plantagenet Cherokee</vt:lpstr>
      <vt:lpstr>Wingdings</vt:lpstr>
      <vt:lpstr>Научная литература 16 х 9</vt:lpstr>
      <vt:lpstr>Как научить ребенка работать с ножницами.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2022-08-25T16:53:47Z</dcterms:created>
  <dcterms:modified xsi:type="dcterms:W3CDTF">2022-11-14T07:11:52Z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