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71" r:id="rId6"/>
  </p:sldIdLst>
  <p:sldSz cx="9144000" cy="5143500" type="screen16x9"/>
  <p:notesSz cx="6858000" cy="9144000"/>
  <p:embeddedFontLst>
    <p:embeddedFont>
      <p:font typeface="Georgia" panose="02040502050405020303" pitchFamily="18" charset="0"/>
      <p:regular r:id="rId8"/>
      <p:bold r:id="rId9"/>
      <p:italic r:id="rId10"/>
      <p:boldItalic r:id="rId11"/>
    </p:embeddedFont>
    <p:embeddedFont>
      <p:font typeface="Oswald" panose="020B0604020202020204" charset="-52"/>
      <p:regular r:id="rId12"/>
      <p:bold r:id="rId13"/>
    </p:embeddedFont>
    <p:embeddedFont>
      <p:font typeface="Book Antiqua" panose="02040602050305030304" pitchFamily="18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04f039ab9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9" name="Google Shape;59;g104f039ab9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d3dfffbd9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g1d3dfffbd96_0_0:notes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8" name="Google Shape;68;g1d3dfffbd96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0d5a5f3f84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4" name="Google Shape;74;g10d5a5f3f84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d71c2effa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0" name="Google Shape;80;g1d71c2effa4_0_0:notes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1" name="Google Shape;81;g1d71c2effa4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0911538f44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10911538f44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 descr="Droplets-HD-Content-R1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685331" y="463888"/>
            <a:ext cx="7773300" cy="11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685331" y="1775319"/>
            <a:ext cx="7773000" cy="25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dt" idx="10"/>
          </p:nvPr>
        </p:nvSpPr>
        <p:spPr>
          <a:xfrm>
            <a:off x="5759053" y="441245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ftr" idx="11"/>
          </p:nvPr>
        </p:nvSpPr>
        <p:spPr>
          <a:xfrm>
            <a:off x="685331" y="4412456"/>
            <a:ext cx="5004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ldNum" idx="12"/>
          </p:nvPr>
        </p:nvSpPr>
        <p:spPr>
          <a:xfrm>
            <a:off x="7885508" y="4412456"/>
            <a:ext cx="5730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nlinetestpad.com/gytdwy7n5e3rc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himija-online.ru/organicheskaya-ximiya/aminy/poluchenie-anilina.html?ysclid=lcuvstgvdg57441804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ctrTitle"/>
          </p:nvPr>
        </p:nvSpPr>
        <p:spPr>
          <a:xfrm>
            <a:off x="2214350" y="3197400"/>
            <a:ext cx="6312000" cy="194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endParaRPr sz="2900" b="1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r>
              <a:rPr lang="ru" sz="2900" b="1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ТЕОРИЯ № 2/2</a:t>
            </a:r>
            <a:endParaRPr sz="2900" b="1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r>
              <a:rPr lang="ru" sz="2900" b="1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ТЕМА:</a:t>
            </a:r>
            <a:r>
              <a:rPr lang="ru" sz="2900" b="1" i="1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" sz="12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3311">
                <a:latin typeface="Oswald"/>
                <a:ea typeface="Oswald"/>
                <a:cs typeface="Oswald"/>
                <a:sym typeface="Oswald"/>
              </a:rPr>
              <a:t>АРОМАТИЧЕСКИЕ АМИНЫ</a:t>
            </a:r>
            <a:endParaRPr sz="4977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"/>
              <a:buFont typeface="Arial"/>
              <a:buNone/>
            </a:pPr>
            <a:endParaRPr sz="3411">
              <a:solidFill>
                <a:srgbClr val="4C113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2000"/>
              <a:buFont typeface="Arial"/>
              <a:buNone/>
            </a:pPr>
            <a:endParaRPr sz="2500" b="0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0769"/>
              <a:buFont typeface="Arial"/>
              <a:buNone/>
            </a:pPr>
            <a:endParaRPr sz="2600" b="0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"/>
              <a:buFont typeface="Arial"/>
              <a:buNone/>
            </a:pPr>
            <a:endParaRPr sz="3700">
              <a:solidFill>
                <a:srgbClr val="262626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"/>
              <a:buFont typeface="Arial"/>
              <a:buNone/>
            </a:pPr>
            <a:endParaRPr sz="3500" b="1">
              <a:solidFill>
                <a:srgbClr val="262626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Times New Roman"/>
              <a:buNone/>
            </a:pPr>
            <a:endParaRPr sz="4500">
              <a:solidFill>
                <a:srgbClr val="26262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857138" y="129408"/>
            <a:ext cx="7543800" cy="11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508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Book Antiqua"/>
              <a:buNone/>
            </a:pPr>
            <a:r>
              <a:rPr lang="ru" sz="1400" b="1" i="0" u="none" strike="noStrike" cap="non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Государственная бюджетная профессиональная образовательная организация Департамента Здравоохранения города Москвы</a:t>
            </a:r>
            <a:br>
              <a:rPr lang="ru" sz="1400" b="1" i="0" u="none" strike="noStrike" cap="non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lang="ru" sz="1400" b="1" i="0" u="none" strike="noStrike" cap="non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“Медицинский колледж №6”</a:t>
            </a:r>
            <a:endParaRPr sz="1400" b="1" i="0" u="none" strike="noStrike" cap="none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82600" marR="0" lvl="0" indent="-101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83F04"/>
              </a:buClr>
              <a:buSzPts val="1400"/>
              <a:buFont typeface="Georgia"/>
              <a:buChar char="*"/>
            </a:pPr>
            <a:r>
              <a:rPr lang="ru" sz="1400" b="1" i="0" u="none" strike="noStrike" cap="non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ОУДП.02. ХИМИЯ</a:t>
            </a:r>
            <a:endParaRPr sz="1400" b="1" i="0" u="none" strike="noStrike" cap="none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508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Book Antiqua"/>
              <a:buNone/>
            </a:pPr>
            <a:endParaRPr sz="1800" b="1" i="0" u="none" strike="noStrike" cap="none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6212125" y="4352425"/>
            <a:ext cx="2493600" cy="625800"/>
          </a:xfrm>
          <a:prstGeom prst="rect">
            <a:avLst/>
          </a:prstGeom>
          <a:noFill/>
          <a:ln w="9525" cap="flat" cmpd="sng">
            <a:solidFill>
              <a:srgbClr val="674E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500" b="0" i="0" u="none" strike="noStrike" cap="none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sz="1500" b="0" i="0" u="none" strike="noStrike" cap="none">
              <a:solidFill>
                <a:srgbClr val="274E13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500" b="0" i="0" u="none" strike="noStrike" cap="none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202</a:t>
            </a:r>
            <a:r>
              <a:rPr lang="ru" sz="1500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3</a:t>
            </a:r>
            <a:r>
              <a:rPr lang="ru" sz="1500" b="0" i="0" u="none" strike="noStrike" cap="none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 Г.</a:t>
            </a:r>
            <a:endParaRPr sz="1500" b="0" i="0" u="none" strike="noStrike" cap="none">
              <a:solidFill>
                <a:srgbClr val="274E13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528" y="2020108"/>
            <a:ext cx="2332311" cy="2332311"/>
          </a:xfrm>
          <a:prstGeom prst="rect">
            <a:avLst/>
          </a:prstGeom>
          <a:noFill/>
          <a:ln w="28575" cap="flat" cmpd="sng">
            <a:solidFill>
              <a:srgbClr val="674EA7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>
            <a:off x="457200" y="2316750"/>
            <a:ext cx="8572200" cy="20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429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"/>
              <a:buNone/>
            </a:pPr>
            <a:r>
              <a:rPr lang="ru" sz="18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СТУДЕНТ ДОЛЖЕН ЗНАТЬ:</a:t>
            </a:r>
            <a:endParaRPr sz="1800" b="1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17780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swald"/>
              <a:buAutoNum type="arabicPeriod"/>
            </a:pPr>
            <a:r>
              <a:rPr lang="ru" sz="19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Ароматические амины - определение.</a:t>
            </a:r>
            <a:endParaRPr sz="19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17780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swald"/>
              <a:buAutoNum type="arabicPeriod"/>
            </a:pPr>
            <a:r>
              <a:rPr lang="ru" sz="19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Строение ароматических аминов на примере анилина (структурная формула анилина).</a:t>
            </a:r>
            <a:endParaRPr sz="19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177800" lvl="0" indent="-209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swald"/>
              <a:buAutoNum type="arabicPeriod"/>
            </a:pPr>
            <a:r>
              <a:rPr lang="ru" sz="19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Физические свойства ароматических аминов.</a:t>
            </a:r>
            <a:endParaRPr sz="19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177800" lvl="0" indent="-209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swald"/>
              <a:buAutoNum type="arabicPeriod"/>
            </a:pPr>
            <a:r>
              <a:rPr lang="ru" sz="19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Химические свойства ароматических аминов.</a:t>
            </a:r>
            <a:endParaRPr sz="19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17780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swald"/>
              <a:buAutoNum type="arabicPeriod"/>
            </a:pPr>
            <a:r>
              <a:rPr lang="ru" sz="19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Анилиновые красители. </a:t>
            </a:r>
            <a:endParaRPr sz="19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17780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swald"/>
              <a:buAutoNum type="arabicPeriod"/>
            </a:pPr>
            <a:r>
              <a:rPr lang="ru" sz="19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Получение аминов. </a:t>
            </a:r>
            <a:endParaRPr sz="19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17780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swald"/>
              <a:buAutoNum type="arabicPeriod"/>
            </a:pPr>
            <a:r>
              <a:rPr lang="ru" sz="19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Работы Н.Н.Зинина.</a:t>
            </a:r>
            <a:endParaRPr sz="13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>
              <a:solidFill>
                <a:srgbClr val="4C113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300">
              <a:solidFill>
                <a:srgbClr val="5B0F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23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342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342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342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1778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"/>
              <a:buNone/>
            </a:pPr>
            <a:endParaRPr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"/>
              <a:buNone/>
            </a:pPr>
            <a:endParaRPr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</a:pPr>
            <a:endParaRPr sz="130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1" name="Google Shape;71;p15"/>
          <p:cNvSpPr txBox="1"/>
          <p:nvPr/>
        </p:nvSpPr>
        <p:spPr>
          <a:xfrm>
            <a:off x="114900" y="209444"/>
            <a:ext cx="8914500" cy="18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Цели и задачи:</a:t>
            </a:r>
            <a:endParaRPr sz="1800" b="1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изучить информацию по теме занятия</a:t>
            </a:r>
            <a:endParaRPr sz="1800" b="0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План занятия:</a:t>
            </a:r>
            <a:endParaRPr sz="1800" b="1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3429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swald"/>
              <a:buAutoNum type="arabicPeriod"/>
            </a:pPr>
            <a:r>
              <a:rPr lang="ru" sz="1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Повторение темы предыдущего занятия, блиц-опрос, тестовые задания.</a:t>
            </a:r>
            <a:endParaRPr sz="1800" b="0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3429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swald"/>
              <a:buAutoNum type="arabicPeriod"/>
            </a:pPr>
            <a:r>
              <a:rPr lang="ru" sz="1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Изучение темы, основных понятий.</a:t>
            </a:r>
            <a:endParaRPr sz="1800" b="0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3429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swald"/>
              <a:buAutoNum type="arabicPeriod"/>
            </a:pPr>
            <a:r>
              <a:rPr lang="ru" sz="18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Рефлексия, опрос, выполнение заданий, домашнее задание.</a:t>
            </a:r>
            <a:endParaRPr sz="1800" b="0" i="0" u="none" strike="noStrike" cap="non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>
            <a:spLocks noGrp="1"/>
          </p:cNvSpPr>
          <p:nvPr>
            <p:ph type="title"/>
          </p:nvPr>
        </p:nvSpPr>
        <p:spPr>
          <a:xfrm>
            <a:off x="329400" y="2734400"/>
            <a:ext cx="8126700" cy="16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>
                <a:latin typeface="Oswald"/>
                <a:ea typeface="Oswald"/>
                <a:cs typeface="Oswald"/>
                <a:sym typeface="Oswald"/>
              </a:rPr>
              <a:t>Повторение</a:t>
            </a:r>
            <a:r>
              <a:rPr lang="ru" sz="1800">
                <a:latin typeface="Oswald"/>
                <a:ea typeface="Oswald"/>
                <a:cs typeface="Oswald"/>
                <a:sym typeface="Oswald"/>
              </a:rPr>
              <a:t> темы предыдущего занятия </a:t>
            </a:r>
            <a:endParaRPr sz="18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latin typeface="Oswald"/>
                <a:ea typeface="Oswald"/>
                <a:cs typeface="Oswald"/>
                <a:sym typeface="Oswald"/>
              </a:rPr>
              <a:t>“АМИНЫ. КЛАССИФИКАЦИЯ, ИЗОМЕРИЯ, ХИМИЧЕСКИЕ СВОЙСТВА, ПОЛУЧЕНИЕ И ПРИМЕНЕНИЕ АМИНОВ”</a:t>
            </a:r>
            <a:endParaRPr sz="18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2700"/>
              <a:buFont typeface="Book Antiqua"/>
              <a:buNone/>
            </a:pPr>
            <a:endParaRPr sz="2700">
              <a:solidFill>
                <a:srgbClr val="98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000"/>
              <a:buFont typeface="Times New Roman"/>
              <a:buNone/>
            </a:pPr>
            <a:r>
              <a:rPr lang="ru" sz="2400">
                <a:solidFill>
                  <a:srgbClr val="000000"/>
                </a:solidFill>
                <a:highlight>
                  <a:srgbClr val="FF9900"/>
                </a:highlight>
                <a:latin typeface="Oswald"/>
                <a:ea typeface="Oswald"/>
                <a:cs typeface="Oswald"/>
                <a:sym typeface="Oswald"/>
              </a:rPr>
              <a:t>ЗАДАНИЕ 1. </a:t>
            </a:r>
            <a:endParaRPr sz="2400">
              <a:solidFill>
                <a:srgbClr val="000000"/>
              </a:solidFill>
              <a:highlight>
                <a:srgbClr val="FF9900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000"/>
              <a:buFont typeface="Times New Roman"/>
              <a:buNone/>
            </a:pPr>
            <a:r>
              <a:rPr lang="ru" sz="2400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rPr>
              <a:t>шаг 1. повторите тему ½ </a:t>
            </a:r>
            <a:r>
              <a:rPr lang="ru" sz="2400">
                <a:latin typeface="Oswald"/>
                <a:ea typeface="Oswald"/>
                <a:cs typeface="Oswald"/>
                <a:sym typeface="Oswald"/>
              </a:rPr>
              <a:t>“АМИНЫ. КЛАССИФИКАЦИЯ, ИЗОМЕРИЯ, ХИМИЧЕСКИЕ СВОЙСТВА, ПОЛУЧЕНИЕ И ПРИМЕНЕНИЕ АМИНОВ”.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000"/>
              <a:buFont typeface="Times New Roman"/>
              <a:buNone/>
            </a:pPr>
            <a:r>
              <a:rPr lang="ru" sz="2400">
                <a:latin typeface="Oswald"/>
                <a:ea typeface="Oswald"/>
                <a:cs typeface="Oswald"/>
                <a:sym typeface="Oswald"/>
              </a:rPr>
              <a:t>шаг 2. </a:t>
            </a:r>
            <a:r>
              <a:rPr lang="ru" sz="2400" u="sng">
                <a:solidFill>
                  <a:schemeClr val="hlink"/>
                </a:solidFill>
                <a:latin typeface="Oswald"/>
                <a:ea typeface="Oswald"/>
                <a:cs typeface="Oswald"/>
                <a:sym typeface="Oswald"/>
                <a:hlinkClick r:id="rId3"/>
              </a:rPr>
              <a:t>ПРОЙДИТЕ КОНТРОЛЬНЫЙ ОНЛАЙН ТЕСТ ПО ТЕМЕ</a:t>
            </a:r>
            <a:r>
              <a:rPr lang="ru" sz="2400">
                <a:latin typeface="Oswald"/>
                <a:ea typeface="Oswald"/>
                <a:cs typeface="Oswald"/>
                <a:sym typeface="Oswald"/>
              </a:rPr>
              <a:t>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000"/>
              <a:buFont typeface="Times New Roman"/>
              <a:buNone/>
            </a:pPr>
            <a:r>
              <a:rPr lang="ru" sz="2400">
                <a:latin typeface="Oswald"/>
                <a:ea typeface="Oswald"/>
                <a:cs typeface="Oswald"/>
                <a:sym typeface="Oswald"/>
              </a:rPr>
              <a:t>шаг.3 ЗАПИШИТЕ РЕЗУЛЬТАТ В ТЕТРАДЬ!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000"/>
              <a:buFont typeface="Times New Roman"/>
              <a:buNone/>
            </a:pPr>
            <a:endParaRPr sz="18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77" name="Google Shape;7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32750" y="3420050"/>
            <a:ext cx="1951301" cy="145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>
            <a:spLocks noGrp="1"/>
          </p:cNvSpPr>
          <p:nvPr>
            <p:ph type="body" idx="1"/>
          </p:nvPr>
        </p:nvSpPr>
        <p:spPr>
          <a:xfrm>
            <a:off x="457200" y="306325"/>
            <a:ext cx="8572200" cy="40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4290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"/>
              <a:buNone/>
            </a:pPr>
            <a:r>
              <a:rPr lang="ru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ОСНОВНЫЕ ВОПРОСЫ ТЕМЫ</a:t>
            </a:r>
            <a:r>
              <a:rPr lang="ru" sz="1800" b="1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:</a:t>
            </a:r>
            <a:endParaRPr sz="1800" b="1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17780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" sz="2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Ароматические амины - определение.</a:t>
            </a:r>
            <a:endParaRPr sz="27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17780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" sz="2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Строение ароматических аминов на примере анилина (структурная формула анилина).</a:t>
            </a:r>
            <a:endParaRPr sz="27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177800" lvl="0" indent="-260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Oswald"/>
              <a:buAutoNum type="arabicPeriod"/>
            </a:pPr>
            <a:r>
              <a:rPr lang="ru" sz="2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Физические свойства ароматических аминов.</a:t>
            </a:r>
            <a:endParaRPr sz="27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177800" lvl="0" indent="-260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Oswald"/>
              <a:buAutoNum type="arabicPeriod"/>
            </a:pPr>
            <a:r>
              <a:rPr lang="ru" sz="2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Химические свойства ароматических аминов.</a:t>
            </a:r>
            <a:endParaRPr sz="27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17780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" sz="2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Анилиновые красители. </a:t>
            </a:r>
            <a:endParaRPr sz="27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17780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" sz="2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Получение аминов. </a:t>
            </a:r>
            <a:endParaRPr sz="27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177800" lvl="0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" sz="2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Работы Н.Н.Зинина.</a:t>
            </a:r>
            <a:endParaRPr sz="21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100">
              <a:solidFill>
                <a:srgbClr val="4C113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3100">
              <a:solidFill>
                <a:srgbClr val="5B0F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31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6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342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6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26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342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342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1778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"/>
              <a:buNone/>
            </a:pPr>
            <a:endParaRPr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"/>
              <a:buNone/>
            </a:pPr>
            <a:endParaRPr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600"/>
              <a:buNone/>
            </a:pPr>
            <a:endParaRPr sz="130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9"/>
          <p:cNvSpPr txBox="1">
            <a:spLocks noGrp="1"/>
          </p:cNvSpPr>
          <p:nvPr>
            <p:ph type="title"/>
          </p:nvPr>
        </p:nvSpPr>
        <p:spPr>
          <a:xfrm>
            <a:off x="737750" y="179394"/>
            <a:ext cx="7773300" cy="30624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highlight>
                  <a:srgbClr val="FF9900"/>
                </a:highlight>
                <a:latin typeface="Oswald"/>
                <a:ea typeface="Oswald"/>
                <a:cs typeface="Oswald"/>
                <a:sym typeface="Oswald"/>
              </a:rPr>
              <a:t>ЗАДАНИЕ 2. </a:t>
            </a:r>
            <a:endParaRPr sz="2400">
              <a:highlight>
                <a:srgbClr val="FF9900"/>
              </a:highlight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latin typeface="Oswald"/>
                <a:ea typeface="Oswald"/>
                <a:cs typeface="Oswald"/>
                <a:sym typeface="Oswald"/>
              </a:rPr>
              <a:t>Составьте конспект по теме </a:t>
            </a:r>
            <a:r>
              <a:rPr lang="ru" sz="1800">
                <a:latin typeface="Oswald"/>
                <a:ea typeface="Oswald"/>
                <a:cs typeface="Oswald"/>
                <a:sym typeface="Oswald"/>
              </a:rPr>
              <a:t>“</a:t>
            </a:r>
            <a:r>
              <a:rPr lang="ru" sz="2711">
                <a:latin typeface="Oswald"/>
                <a:ea typeface="Oswald"/>
                <a:cs typeface="Oswald"/>
                <a:sym typeface="Oswald"/>
              </a:rPr>
              <a:t>АРОМАТИЧЕСКИЕ АМИНЫ</a:t>
            </a:r>
            <a:r>
              <a:rPr lang="ru" sz="2400">
                <a:latin typeface="Oswald"/>
                <a:ea typeface="Oswald"/>
                <a:cs typeface="Oswald"/>
                <a:sym typeface="Oswald"/>
              </a:rPr>
              <a:t>”, опираясь на вопросы: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marL="17780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swald"/>
              <a:buAutoNum type="arabicPeriod"/>
            </a:pPr>
            <a:r>
              <a:rPr lang="ru" sz="1900">
                <a:latin typeface="Oswald"/>
                <a:ea typeface="Oswald"/>
                <a:cs typeface="Oswald"/>
                <a:sym typeface="Oswald"/>
              </a:rPr>
              <a:t>Ароматические амины - определение.</a:t>
            </a:r>
            <a:endParaRPr sz="1900">
              <a:latin typeface="Oswald"/>
              <a:ea typeface="Oswald"/>
              <a:cs typeface="Oswald"/>
              <a:sym typeface="Oswald"/>
            </a:endParaRPr>
          </a:p>
          <a:p>
            <a:pPr marL="17780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swald"/>
              <a:buAutoNum type="arabicPeriod"/>
            </a:pPr>
            <a:r>
              <a:rPr lang="ru" sz="1900">
                <a:latin typeface="Oswald"/>
                <a:ea typeface="Oswald"/>
                <a:cs typeface="Oswald"/>
                <a:sym typeface="Oswald"/>
              </a:rPr>
              <a:t>Строение ароматических аминов на примере анилина (запишите структурную формулу анилина).</a:t>
            </a:r>
            <a:endParaRPr sz="1900">
              <a:latin typeface="Oswald"/>
              <a:ea typeface="Oswald"/>
              <a:cs typeface="Oswald"/>
              <a:sym typeface="Oswald"/>
            </a:endParaRPr>
          </a:p>
          <a:p>
            <a:pPr marL="177800" lvl="0" indent="-209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swald"/>
              <a:buAutoNum type="arabicPeriod"/>
            </a:pPr>
            <a:r>
              <a:rPr lang="ru" sz="1900">
                <a:latin typeface="Oswald"/>
                <a:ea typeface="Oswald"/>
                <a:cs typeface="Oswald"/>
                <a:sym typeface="Oswald"/>
              </a:rPr>
              <a:t>Физические свойства ароматических аминов.</a:t>
            </a:r>
            <a:endParaRPr sz="1900">
              <a:latin typeface="Oswald"/>
              <a:ea typeface="Oswald"/>
              <a:cs typeface="Oswald"/>
              <a:sym typeface="Oswald"/>
            </a:endParaRPr>
          </a:p>
          <a:p>
            <a:pPr marL="177800" lvl="0" indent="-209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Oswald"/>
              <a:buAutoNum type="arabicPeriod"/>
            </a:pPr>
            <a:r>
              <a:rPr lang="ru" sz="1900">
                <a:latin typeface="Oswald"/>
                <a:ea typeface="Oswald"/>
                <a:cs typeface="Oswald"/>
                <a:sym typeface="Oswald"/>
              </a:rPr>
              <a:t>Химические свойства ароматических аминов.</a:t>
            </a:r>
            <a:endParaRPr sz="1900">
              <a:latin typeface="Oswald"/>
              <a:ea typeface="Oswald"/>
              <a:cs typeface="Oswald"/>
              <a:sym typeface="Oswald"/>
            </a:endParaRPr>
          </a:p>
          <a:p>
            <a:pPr marL="17780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swald"/>
              <a:buAutoNum type="arabicPeriod"/>
            </a:pPr>
            <a:r>
              <a:rPr lang="ru" sz="1900">
                <a:latin typeface="Oswald"/>
                <a:ea typeface="Oswald"/>
                <a:cs typeface="Oswald"/>
                <a:sym typeface="Oswald"/>
              </a:rPr>
              <a:t>Анилиновые красители. </a:t>
            </a:r>
            <a:endParaRPr sz="1900">
              <a:latin typeface="Oswald"/>
              <a:ea typeface="Oswald"/>
              <a:cs typeface="Oswald"/>
              <a:sym typeface="Oswald"/>
            </a:endParaRPr>
          </a:p>
          <a:p>
            <a:pPr marL="17780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swald"/>
              <a:buAutoNum type="arabicPeriod"/>
            </a:pPr>
            <a:r>
              <a:rPr lang="ru" sz="1900">
                <a:latin typeface="Oswald"/>
                <a:ea typeface="Oswald"/>
                <a:cs typeface="Oswald"/>
                <a:sym typeface="Oswald"/>
              </a:rPr>
              <a:t>Получение аминов </a:t>
            </a:r>
            <a:r>
              <a:rPr lang="ru" sz="1900" u="sng">
                <a:solidFill>
                  <a:schemeClr val="hlink"/>
                </a:solidFill>
                <a:latin typeface="Oswald"/>
                <a:ea typeface="Oswald"/>
                <a:cs typeface="Oswald"/>
                <a:sym typeface="Oswald"/>
                <a:hlinkClick r:id="rId3"/>
              </a:rPr>
              <a:t>(укажите способ получения анилина - реакция Зинина) </a:t>
            </a:r>
            <a:endParaRPr sz="13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000"/>
              <a:buFont typeface="Times New Roman"/>
              <a:buNone/>
            </a:pPr>
            <a:endParaRPr sz="2400">
              <a:highlight>
                <a:srgbClr val="FF9900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256</Words>
  <Application>Microsoft Office PowerPoint</Application>
  <PresentationFormat>Экран (16:9)</PresentationFormat>
  <Paragraphs>80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Times New Roman</vt:lpstr>
      <vt:lpstr>Georgia</vt:lpstr>
      <vt:lpstr>Oswald</vt:lpstr>
      <vt:lpstr>Book Antiqua</vt:lpstr>
      <vt:lpstr>Arial</vt:lpstr>
      <vt:lpstr>Simple Light</vt:lpstr>
      <vt:lpstr> ТЕОРИЯ № 2/2 ТЕМА:  АРОМАТИЧЕСКИЕ АМИНЫ      </vt:lpstr>
      <vt:lpstr>Презентация PowerPoint</vt:lpstr>
      <vt:lpstr>Повторение темы предыдущего занятия  “АМИНЫ. КЛАССИФИКАЦИЯ, ИЗОМЕРИЯ, ХИМИЧЕСКИЕ СВОЙСТВА, ПОЛУЧЕНИЕ И ПРИМЕНЕНИЕ АМИНОВ”  ЗАДАНИЕ 1.  шаг 1. повторите тему ½ “АМИНЫ. КЛАССИФИКАЦИЯ, ИЗОМЕРИЯ, ХИМИЧЕСКИЕ СВОЙСТВА, ПОЛУЧЕНИЕ И ПРИМЕНЕНИЕ АМИНОВ”. шаг 2. ПРОЙДИТЕ КОНТРОЛЬНЫЙ ОНЛАЙН ТЕСТ ПО ТЕМЕ. шаг.3 ЗАПИШИТЕ РЕЗУЛЬТАТ В ТЕТРАДЬ! </vt:lpstr>
      <vt:lpstr>Презентация PowerPoint</vt:lpstr>
      <vt:lpstr>ЗАДАНИЕ 2.  Составьте конспект по теме “АРОМАТИЧЕСКИЕ АМИНЫ”, опираясь на вопросы: Ароматические амины - определение. Строение ароматических аминов на примере анилина (запишите структурную формулу анилина). Физические свойства ароматических аминов. Химические свойства ароматических аминов. Анилиновые красители.  Получение аминов (укажите способ получения анилина - реакция Зинина)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ТЕОРИЯ № 2/2 ТЕМА:  АРОМАТИЧЕСКИЕ АМИНЫ      </dc:title>
  <cp:lastModifiedBy>User</cp:lastModifiedBy>
  <cp:revision>1</cp:revision>
  <dcterms:modified xsi:type="dcterms:W3CDTF">2023-01-20T06:23:15Z</dcterms:modified>
</cp:coreProperties>
</file>