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9" r:id="rId4"/>
    <p:sldId id="265" r:id="rId5"/>
    <p:sldId id="267" r:id="rId6"/>
    <p:sldId id="269" r:id="rId7"/>
    <p:sldId id="270" r:id="rId8"/>
  </p:sldIdLst>
  <p:sldSz cx="9144000" cy="5143500" type="screen16x9"/>
  <p:notesSz cx="6858000" cy="9144000"/>
  <p:embeddedFontLst>
    <p:embeddedFont>
      <p:font typeface="Georgia" panose="02040502050405020303" pitchFamily="18" charset="0"/>
      <p:regular r:id="rId10"/>
      <p:bold r:id="rId11"/>
      <p:italic r:id="rId12"/>
      <p:boldItalic r:id="rId13"/>
    </p:embeddedFont>
    <p:embeddedFont>
      <p:font typeface="Oswald" panose="020B0604020202020204" charset="-52"/>
      <p:regular r:id="rId14"/>
      <p:bold r:id="rId15"/>
    </p:embeddedFont>
    <p:embeddedFont>
      <p:font typeface="Book Antiqua" panose="02040602050305030304" pitchFamily="18" charset="0"/>
      <p:regular r:id="rId16"/>
      <p:bold r:id="rId17"/>
      <p:italic r:id="rId18"/>
      <p:boldItalic r:id="rId1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44" d="100"/>
          <a:sy n="144" d="100"/>
        </p:scale>
        <p:origin x="654" y="1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font" Target="fonts/font9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font" Target="fonts/font7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23" Type="http://schemas.openxmlformats.org/officeDocument/2006/relationships/tableStyles" Target="tableStyles.xml"/><Relationship Id="rId10" Type="http://schemas.openxmlformats.org/officeDocument/2006/relationships/font" Target="fonts/font1.fntdata"/><Relationship Id="rId19" Type="http://schemas.openxmlformats.org/officeDocument/2006/relationships/font" Target="fonts/font10.fntdata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5.fntdata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104f039ab9a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9" name="Google Shape;59;g104f039ab9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104f039ab9a_0_1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67" name="Google Shape;67;g104f039ab9a_0_1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104f039ab9a_0_3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79" name="Google Shape;79;g104f039ab9a_0_3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10e77f853fc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12" name="Google Shape;112;g10e77f853fc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10f1aa82c9f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10f1aa82c9f_0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10911538f44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10911538f44_0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1f68dc844e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1f68dc844e3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13" descr="Droplets-HD-Content-R1d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13"/>
          <p:cNvSpPr txBox="1">
            <a:spLocks noGrp="1"/>
          </p:cNvSpPr>
          <p:nvPr>
            <p:ph type="title"/>
          </p:nvPr>
        </p:nvSpPr>
        <p:spPr>
          <a:xfrm>
            <a:off x="685331" y="463888"/>
            <a:ext cx="7773300" cy="119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body" idx="1"/>
          </p:nvPr>
        </p:nvSpPr>
        <p:spPr>
          <a:xfrm>
            <a:off x="685331" y="1775319"/>
            <a:ext cx="7773000" cy="256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 rtl="0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 algn="l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 rtl="0"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dt" idx="10"/>
          </p:nvPr>
        </p:nvSpPr>
        <p:spPr>
          <a:xfrm>
            <a:off x="5759053" y="4412456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ftr" idx="11"/>
          </p:nvPr>
        </p:nvSpPr>
        <p:spPr>
          <a:xfrm>
            <a:off x="685331" y="4412456"/>
            <a:ext cx="5004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56" name="Google Shape;56;p13"/>
          <p:cNvSpPr txBox="1">
            <a:spLocks noGrp="1"/>
          </p:cNvSpPr>
          <p:nvPr>
            <p:ph type="sldNum" idx="12"/>
          </p:nvPr>
        </p:nvSpPr>
        <p:spPr>
          <a:xfrm>
            <a:off x="7885508" y="4412456"/>
            <a:ext cx="5730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hromolab.ru/spetsialistam/stati-i-materialy/o-chem-rasskazhet-analiz-na-aminokisloty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>
            <a:spLocks noGrp="1"/>
          </p:cNvSpPr>
          <p:nvPr>
            <p:ph type="ctrTitle"/>
          </p:nvPr>
        </p:nvSpPr>
        <p:spPr>
          <a:xfrm>
            <a:off x="1862475" y="3953325"/>
            <a:ext cx="6312000" cy="157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7586"/>
              <a:buFont typeface="Arial"/>
              <a:buNone/>
            </a:pPr>
            <a:endParaRPr sz="2900" b="1">
              <a:solidFill>
                <a:srgbClr val="783F04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7586"/>
              <a:buFont typeface="Arial"/>
              <a:buNone/>
            </a:pPr>
            <a:endParaRPr sz="2900" b="1">
              <a:solidFill>
                <a:srgbClr val="783F04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7586"/>
              <a:buFont typeface="Arial"/>
              <a:buNone/>
            </a:pPr>
            <a:endParaRPr sz="2900" b="1">
              <a:solidFill>
                <a:srgbClr val="783F04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7586"/>
              <a:buFont typeface="Arial"/>
              <a:buNone/>
            </a:pPr>
            <a:endParaRPr sz="2900" b="1">
              <a:solidFill>
                <a:srgbClr val="783F04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7586"/>
              <a:buFont typeface="Arial"/>
              <a:buNone/>
            </a:pPr>
            <a:r>
              <a:rPr lang="ru" sz="2900" b="1">
                <a:solidFill>
                  <a:srgbClr val="783F04"/>
                </a:solidFill>
                <a:latin typeface="Oswald"/>
                <a:ea typeface="Oswald"/>
                <a:cs typeface="Oswald"/>
                <a:sym typeface="Oswald"/>
              </a:rPr>
              <a:t>ТЕОРИЯ № 3/2</a:t>
            </a:r>
            <a:endParaRPr sz="2900" b="1">
              <a:solidFill>
                <a:srgbClr val="783F04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7586"/>
              <a:buFont typeface="Arial"/>
              <a:buNone/>
            </a:pPr>
            <a:r>
              <a:rPr lang="ru" sz="2900" b="1">
                <a:solidFill>
                  <a:srgbClr val="783F04"/>
                </a:solidFill>
                <a:latin typeface="Oswald"/>
                <a:ea typeface="Oswald"/>
                <a:cs typeface="Oswald"/>
                <a:sym typeface="Oswald"/>
              </a:rPr>
              <a:t>ТЕМА:</a:t>
            </a:r>
            <a:r>
              <a:rPr lang="ru" sz="2900" b="1" i="1">
                <a:solidFill>
                  <a:srgbClr val="783F04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ru" sz="120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" sz="3977">
                <a:latin typeface="Oswald"/>
                <a:ea typeface="Oswald"/>
                <a:cs typeface="Oswald"/>
                <a:sym typeface="Oswald"/>
              </a:rPr>
              <a:t>Аминокислоты</a:t>
            </a:r>
            <a:endParaRPr sz="6088"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20"/>
              <a:buFont typeface="Arial"/>
              <a:buNone/>
            </a:pPr>
            <a:endParaRPr sz="3411">
              <a:solidFill>
                <a:srgbClr val="4C1130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2000"/>
              <a:buFont typeface="Arial"/>
              <a:buNone/>
            </a:pPr>
            <a:endParaRPr sz="2500" b="0">
              <a:solidFill>
                <a:srgbClr val="783F04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0769"/>
              <a:buFont typeface="Arial"/>
              <a:buNone/>
            </a:pPr>
            <a:endParaRPr sz="2600" b="0">
              <a:solidFill>
                <a:srgbClr val="783F04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20"/>
              <a:buFont typeface="Arial"/>
              <a:buNone/>
            </a:pPr>
            <a:endParaRPr sz="3700">
              <a:solidFill>
                <a:srgbClr val="262626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20"/>
              <a:buFont typeface="Arial"/>
              <a:buNone/>
            </a:pPr>
            <a:endParaRPr sz="3500" b="1">
              <a:solidFill>
                <a:srgbClr val="262626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ct val="100000"/>
              <a:buFont typeface="Times New Roman"/>
              <a:buNone/>
            </a:pPr>
            <a:endParaRPr sz="4500">
              <a:solidFill>
                <a:srgbClr val="262626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2" name="Google Shape;62;p14"/>
          <p:cNvSpPr txBox="1"/>
          <p:nvPr/>
        </p:nvSpPr>
        <p:spPr>
          <a:xfrm>
            <a:off x="857138" y="129408"/>
            <a:ext cx="7543800" cy="11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508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Book Antiqua"/>
              <a:buNone/>
            </a:pPr>
            <a:r>
              <a:rPr lang="ru" sz="1400" b="1" i="0" u="none" strike="noStrike" cap="none">
                <a:solidFill>
                  <a:srgbClr val="783F04"/>
                </a:solidFill>
                <a:latin typeface="Oswald"/>
                <a:ea typeface="Oswald"/>
                <a:cs typeface="Oswald"/>
                <a:sym typeface="Oswald"/>
              </a:rPr>
              <a:t>Государственная бюджетная профессиональная образовательная организация Департамента Здравоохранения города Москвы</a:t>
            </a:r>
            <a:br>
              <a:rPr lang="ru" sz="1400" b="1" i="0" u="none" strike="noStrike" cap="none">
                <a:solidFill>
                  <a:srgbClr val="783F04"/>
                </a:solidFill>
                <a:latin typeface="Oswald"/>
                <a:ea typeface="Oswald"/>
                <a:cs typeface="Oswald"/>
                <a:sym typeface="Oswald"/>
              </a:rPr>
            </a:br>
            <a:r>
              <a:rPr lang="ru" sz="1400" b="1" i="0" u="none" strike="noStrike" cap="none">
                <a:solidFill>
                  <a:srgbClr val="783F04"/>
                </a:solidFill>
                <a:latin typeface="Oswald"/>
                <a:ea typeface="Oswald"/>
                <a:cs typeface="Oswald"/>
                <a:sym typeface="Oswald"/>
              </a:rPr>
              <a:t>“Медицинский колледж №6”</a:t>
            </a:r>
            <a:endParaRPr sz="1400" b="1" i="0" u="none" strike="noStrike" cap="none">
              <a:solidFill>
                <a:srgbClr val="783F04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482600" marR="0" lvl="0" indent="-1016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83F04"/>
              </a:buClr>
              <a:buSzPts val="1400"/>
              <a:buFont typeface="Georgia"/>
              <a:buChar char="*"/>
            </a:pPr>
            <a:r>
              <a:rPr lang="ru" sz="1400" b="1" i="0" u="none" strike="noStrike" cap="none">
                <a:solidFill>
                  <a:srgbClr val="783F04"/>
                </a:solidFill>
                <a:latin typeface="Oswald"/>
                <a:ea typeface="Oswald"/>
                <a:cs typeface="Oswald"/>
                <a:sym typeface="Oswald"/>
              </a:rPr>
              <a:t>ОУДП.02. ХИМИЯ</a:t>
            </a:r>
            <a:endParaRPr sz="1400" b="1" i="0" u="none" strike="noStrike" cap="none">
              <a:solidFill>
                <a:srgbClr val="783F04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508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Book Antiqua"/>
              <a:buNone/>
            </a:pPr>
            <a:endParaRPr sz="1800" b="1" i="0" u="none" strike="noStrike" cap="none"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63" name="Google Shape;63;p14"/>
          <p:cNvSpPr txBox="1"/>
          <p:nvPr/>
        </p:nvSpPr>
        <p:spPr>
          <a:xfrm>
            <a:off x="6212125" y="4352425"/>
            <a:ext cx="2493600" cy="625800"/>
          </a:xfrm>
          <a:prstGeom prst="rect">
            <a:avLst/>
          </a:prstGeom>
          <a:noFill/>
          <a:ln w="9525" cap="flat" cmpd="sng">
            <a:solidFill>
              <a:srgbClr val="674EA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" sz="1500" b="0" i="0" u="none" strike="noStrike" cap="none">
                <a:solidFill>
                  <a:srgbClr val="274E13"/>
                </a:solidFill>
                <a:latin typeface="Oswald"/>
                <a:ea typeface="Oswald"/>
                <a:cs typeface="Oswald"/>
                <a:sym typeface="Oswald"/>
              </a:rPr>
              <a:t>ПОДГОТОВИЛА ПАШЕДКО О.В.</a:t>
            </a:r>
            <a:endParaRPr sz="1500" b="0" i="0" u="none" strike="noStrike" cap="none">
              <a:solidFill>
                <a:srgbClr val="274E13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" sz="1500" b="0" i="0" u="none" strike="noStrike" cap="none">
                <a:solidFill>
                  <a:srgbClr val="274E13"/>
                </a:solidFill>
                <a:latin typeface="Oswald"/>
                <a:ea typeface="Oswald"/>
                <a:cs typeface="Oswald"/>
                <a:sym typeface="Oswald"/>
              </a:rPr>
              <a:t>202</a:t>
            </a:r>
            <a:r>
              <a:rPr lang="ru" sz="1500">
                <a:solidFill>
                  <a:srgbClr val="274E13"/>
                </a:solidFill>
                <a:latin typeface="Oswald"/>
                <a:ea typeface="Oswald"/>
                <a:cs typeface="Oswald"/>
                <a:sym typeface="Oswald"/>
              </a:rPr>
              <a:t>3</a:t>
            </a:r>
            <a:r>
              <a:rPr lang="ru" sz="1500" b="0" i="0" u="none" strike="noStrike" cap="none">
                <a:solidFill>
                  <a:srgbClr val="274E13"/>
                </a:solidFill>
                <a:latin typeface="Oswald"/>
                <a:ea typeface="Oswald"/>
                <a:cs typeface="Oswald"/>
                <a:sym typeface="Oswald"/>
              </a:rPr>
              <a:t> Г.</a:t>
            </a:r>
            <a:endParaRPr sz="1500" b="0" i="0" u="none" strike="noStrike" cap="none">
              <a:solidFill>
                <a:srgbClr val="274E13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64" name="Google Shape;64;p14"/>
          <p:cNvPicPr preferRelativeResize="0"/>
          <p:nvPr/>
        </p:nvPicPr>
        <p:blipFill rotWithShape="1">
          <a:blip r:embed="rId3">
            <a:alphaModFix/>
          </a:blip>
          <a:srcRect t="16888"/>
          <a:stretch/>
        </p:blipFill>
        <p:spPr>
          <a:xfrm>
            <a:off x="248900" y="2972225"/>
            <a:ext cx="3487795" cy="2171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>
            <a:spLocks noGrp="1"/>
          </p:cNvSpPr>
          <p:nvPr>
            <p:ph type="title"/>
          </p:nvPr>
        </p:nvSpPr>
        <p:spPr>
          <a:xfrm>
            <a:off x="822960" y="188843"/>
            <a:ext cx="7543800" cy="73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ct val="100000"/>
              <a:buFont typeface="Book Antiqua"/>
              <a:buNone/>
            </a:pPr>
            <a:r>
              <a:rPr lang="ru" sz="2700">
                <a:solidFill>
                  <a:srgbClr val="980000"/>
                </a:solidFill>
                <a:latin typeface="Oswald"/>
                <a:ea typeface="Oswald"/>
                <a:cs typeface="Oswald"/>
                <a:sym typeface="Oswald"/>
              </a:rPr>
              <a:t>ОСНОВНЫЕ ВОПРОСЫ ТЕМЫ:</a:t>
            </a:r>
            <a:endParaRPr sz="2700">
              <a:solidFill>
                <a:srgbClr val="980000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ct val="100000"/>
              <a:buFont typeface="Times New Roman"/>
              <a:buNone/>
            </a:pPr>
            <a:endParaRPr sz="3000" b="1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0" name="Google Shape;70;p15"/>
          <p:cNvSpPr txBox="1">
            <a:spLocks noGrp="1"/>
          </p:cNvSpPr>
          <p:nvPr>
            <p:ph type="body" idx="1"/>
          </p:nvPr>
        </p:nvSpPr>
        <p:spPr>
          <a:xfrm>
            <a:off x="955350" y="793631"/>
            <a:ext cx="7768200" cy="393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0" bIns="34275" anchor="t" anchorCtr="0">
            <a:spAutoFit/>
          </a:bodyPr>
          <a:lstStyle/>
          <a:p>
            <a:pPr marL="457200" lvl="0" indent="-387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Oswald"/>
              <a:buAutoNum type="arabicPeriod"/>
            </a:pPr>
            <a:r>
              <a:rPr lang="ru" sz="25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Понятие об аминокислотах</a:t>
            </a:r>
            <a:endParaRPr sz="25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457200" lvl="0" indent="-387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Oswald"/>
              <a:buAutoNum type="arabicPeriod"/>
            </a:pPr>
            <a:r>
              <a:rPr lang="ru" sz="25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Классификация</a:t>
            </a:r>
            <a:endParaRPr sz="25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457200" lvl="0" indent="-387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Oswald"/>
              <a:buAutoNum type="arabicPeriod"/>
            </a:pPr>
            <a:r>
              <a:rPr lang="ru" sz="25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Строение. </a:t>
            </a:r>
            <a:endParaRPr sz="25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457200" lvl="0" indent="-387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Oswald"/>
              <a:buAutoNum type="arabicPeriod"/>
            </a:pPr>
            <a:r>
              <a:rPr lang="ru" sz="25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Номенклатура аминокислот. </a:t>
            </a:r>
            <a:endParaRPr sz="25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457200" lvl="0" indent="-387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Oswald"/>
              <a:buAutoNum type="arabicPeriod"/>
            </a:pPr>
            <a:r>
              <a:rPr lang="ru" sz="25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Двойственность кислотно-оснóвных свойств аминокислот и ее причины. </a:t>
            </a:r>
            <a:endParaRPr sz="25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457200" lvl="0" indent="-387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Oswald"/>
              <a:buAutoNum type="arabicPeriod"/>
            </a:pPr>
            <a:r>
              <a:rPr lang="ru" sz="25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Применение аминокислот</a:t>
            </a:r>
            <a:endParaRPr sz="5100">
              <a:solidFill>
                <a:srgbClr val="000000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203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600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2300">
              <a:solidFill>
                <a:srgbClr val="5B0F00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7"/>
          <p:cNvSpPr txBox="1"/>
          <p:nvPr/>
        </p:nvSpPr>
        <p:spPr>
          <a:xfrm>
            <a:off x="0" y="0"/>
            <a:ext cx="87141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320040" lvl="0" indent="-320040" algn="ctr" rtl="0">
              <a:spcBef>
                <a:spcPts val="0"/>
              </a:spcBef>
              <a:spcAft>
                <a:spcPts val="0"/>
              </a:spcAft>
              <a:buClr>
                <a:srgbClr val="DD8047"/>
              </a:buClr>
              <a:buSzPts val="1680"/>
              <a:buFont typeface="Oswald"/>
              <a:buChar char="◻"/>
            </a:pPr>
            <a:endParaRPr sz="28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82" name="Google Shape;82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3750" y="171750"/>
            <a:ext cx="7401626" cy="480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3"/>
          <p:cNvSpPr txBox="1">
            <a:spLocks noGrp="1"/>
          </p:cNvSpPr>
          <p:nvPr>
            <p:ph type="title"/>
          </p:nvPr>
        </p:nvSpPr>
        <p:spPr>
          <a:xfrm>
            <a:off x="231600" y="188850"/>
            <a:ext cx="8714100" cy="73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 fontScale="90000"/>
          </a:bodyPr>
          <a:lstStyle/>
          <a:p>
            <a:pPr marL="91440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500">
                <a:latin typeface="Oswald"/>
                <a:ea typeface="Oswald"/>
                <a:cs typeface="Oswald"/>
                <a:sym typeface="Oswald"/>
              </a:rPr>
              <a:t>Двойственность кислотно-оснóвных свойств аминокислот это АМФОТЕРНОСТЬ</a:t>
            </a:r>
            <a:endParaRPr sz="3000" b="1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15" name="Google Shape;115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4000" y="1280408"/>
            <a:ext cx="7900725" cy="2947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5"/>
          <p:cNvSpPr txBox="1">
            <a:spLocks noGrp="1"/>
          </p:cNvSpPr>
          <p:nvPr>
            <p:ph type="title"/>
          </p:nvPr>
        </p:nvSpPr>
        <p:spPr>
          <a:xfrm>
            <a:off x="685331" y="463888"/>
            <a:ext cx="7773300" cy="11973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" name="Google Shape;126;p25"/>
          <p:cNvSpPr txBox="1">
            <a:spLocks noGrp="1"/>
          </p:cNvSpPr>
          <p:nvPr>
            <p:ph type="body" idx="1"/>
          </p:nvPr>
        </p:nvSpPr>
        <p:spPr>
          <a:xfrm>
            <a:off x="685331" y="1775319"/>
            <a:ext cx="7773000" cy="25683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127" name="Google Shape;127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3400" y="0"/>
            <a:ext cx="7724925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7"/>
          <p:cNvSpPr txBox="1">
            <a:spLocks noGrp="1"/>
          </p:cNvSpPr>
          <p:nvPr>
            <p:ph type="title"/>
          </p:nvPr>
        </p:nvSpPr>
        <p:spPr>
          <a:xfrm>
            <a:off x="685331" y="463888"/>
            <a:ext cx="7773300" cy="11973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u="sng">
                <a:solidFill>
                  <a:schemeClr val="hlink"/>
                </a:solidFill>
                <a:latin typeface="Oswald"/>
                <a:ea typeface="Oswald"/>
                <a:cs typeface="Oswald"/>
                <a:sym typeface="Oswald"/>
                <a:hlinkClick r:id="rId3"/>
              </a:rPr>
              <a:t>О чем расскажет анализ на аминокислоты?</a:t>
            </a:r>
            <a:endParaRPr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40" name="Google Shape;140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43800" y="1661188"/>
            <a:ext cx="4766268" cy="31775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8"/>
          <p:cNvSpPr txBox="1">
            <a:spLocks noGrp="1"/>
          </p:cNvSpPr>
          <p:nvPr>
            <p:ph type="title"/>
          </p:nvPr>
        </p:nvSpPr>
        <p:spPr>
          <a:xfrm>
            <a:off x="685331" y="463888"/>
            <a:ext cx="7773300" cy="1197300"/>
          </a:xfrm>
          <a:prstGeom prst="rect">
            <a:avLst/>
          </a:prstGeom>
          <a:solidFill>
            <a:srgbClr val="FF9900"/>
          </a:solidFill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900">
                <a:latin typeface="Oswald"/>
                <a:ea typeface="Oswald"/>
                <a:cs typeface="Oswald"/>
                <a:sym typeface="Oswald"/>
              </a:rPr>
              <a:t>Задание 1</a:t>
            </a:r>
            <a:endParaRPr sz="2900"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900">
                <a:latin typeface="Oswald"/>
                <a:ea typeface="Oswald"/>
                <a:cs typeface="Oswald"/>
                <a:sym typeface="Oswald"/>
              </a:rPr>
              <a:t>назовите аминокислоты</a:t>
            </a:r>
            <a:endParaRPr sz="2900"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46" name="Google Shape;146;p28"/>
          <p:cNvSpPr txBox="1">
            <a:spLocks noGrp="1"/>
          </p:cNvSpPr>
          <p:nvPr>
            <p:ph type="body" idx="1"/>
          </p:nvPr>
        </p:nvSpPr>
        <p:spPr>
          <a:xfrm>
            <a:off x="685331" y="1775319"/>
            <a:ext cx="7773000" cy="25683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1200"/>
              </a:spcAft>
              <a:buNone/>
            </a:pPr>
            <a:r>
              <a:rPr lang="ru"/>
              <a:t>1.</a:t>
            </a:r>
            <a:endParaRPr/>
          </a:p>
        </p:txBody>
      </p:sp>
      <p:pic>
        <p:nvPicPr>
          <p:cNvPr id="147" name="Google Shape;147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4471" y="1540550"/>
            <a:ext cx="4898350" cy="1747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Google Shape;148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1996" y="2855175"/>
            <a:ext cx="3983074" cy="1981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64</Words>
  <Application>Microsoft Office PowerPoint</Application>
  <PresentationFormat>Экран (16:9)</PresentationFormat>
  <Paragraphs>26</Paragraphs>
  <Slides>7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Times New Roman</vt:lpstr>
      <vt:lpstr>Georgia</vt:lpstr>
      <vt:lpstr>Oswald</vt:lpstr>
      <vt:lpstr>Arial</vt:lpstr>
      <vt:lpstr>Book Antiqua</vt:lpstr>
      <vt:lpstr>Simple Light</vt:lpstr>
      <vt:lpstr>    ТЕОРИЯ № 3/2 ТЕМА:  Аминокислоты      </vt:lpstr>
      <vt:lpstr>ОСНОВНЫЕ ВОПРОСЫ ТЕМЫ: </vt:lpstr>
      <vt:lpstr>Презентация PowerPoint</vt:lpstr>
      <vt:lpstr>Двойственность кислотно-оснóвных свойств аминокислот это АМФОТЕРНОСТЬ</vt:lpstr>
      <vt:lpstr>Презентация PowerPoint</vt:lpstr>
      <vt:lpstr>О чем расскажет анализ на аминокислоты?</vt:lpstr>
      <vt:lpstr>Задание 1 назовите аминокислоты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ТЕОРИЯ № 3/2 ТЕМА:  Аминокислоты      </dc:title>
  <cp:lastModifiedBy>User</cp:lastModifiedBy>
  <cp:revision>1</cp:revision>
  <dcterms:modified xsi:type="dcterms:W3CDTF">2023-01-20T06:24:53Z</dcterms:modified>
</cp:coreProperties>
</file>