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5143500" cx="9144000"/>
  <p:notesSz cx="6858000" cy="9144000"/>
  <p:embeddedFontLst>
    <p:embeddedFont>
      <p:font typeface="Oswald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150826C-3810-48C1-AB95-6FA17FAF6643}">
  <a:tblStyle styleId="{3150826C-3810-48C1-AB95-6FA17FAF664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Oswald-bold.fntdata"/><Relationship Id="rId16" Type="http://schemas.openxmlformats.org/officeDocument/2006/relationships/font" Target="fonts/Oswald-regular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039ab9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9" name="Google Shape;59;g104f039ab9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04f039ab9a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7" name="Google Shape;67;g104f039ab9a_0_1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0d5a5f3f84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3" name="Google Shape;73;g10d5a5f3f84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04f039ab9a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9" name="Google Shape;79;g104f039ab9a_0_3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0f1aa82c9f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0f1aa82c9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3379dddd8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13379dddd8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13379dddd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13379dddd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3379dddd8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13379dddd8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13379dd9a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13379dd9a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roplets-HD-Content-R1d.png" id="51" name="Google Shape;5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l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l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5759053" y="441245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685331" y="4412456"/>
            <a:ext cx="5004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7885508" y="4412456"/>
            <a:ext cx="573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1862475" y="3953325"/>
            <a:ext cx="6312000" cy="1578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t/>
            </a:r>
            <a:endParaRPr b="1" sz="290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b="1" lang="ru" sz="2900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ТЕОРИЯ № 6/2</a:t>
            </a:r>
            <a:endParaRPr b="1" sz="290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b="1" lang="ru" sz="2900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i="1" lang="ru" sz="2900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ru" sz="3088">
                <a:solidFill>
                  <a:srgbClr val="660000"/>
                </a:solidFill>
                <a:latin typeface="Oswald"/>
                <a:ea typeface="Oswald"/>
                <a:cs typeface="Oswald"/>
                <a:sym typeface="Oswald"/>
              </a:rPr>
              <a:t>Азотосодержащие гетероциклические соединения</a:t>
            </a:r>
            <a:endParaRPr b="1" sz="3088">
              <a:solidFill>
                <a:srgbClr val="66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r>
              <a:t/>
            </a:r>
            <a:endParaRPr sz="3411">
              <a:solidFill>
                <a:srgbClr val="66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2000"/>
              <a:buFont typeface="Arial"/>
              <a:buNone/>
            </a:pPr>
            <a:r>
              <a:t/>
            </a:r>
            <a:endParaRPr b="0" sz="250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769"/>
              <a:buFont typeface="Arial"/>
              <a:buNone/>
            </a:pPr>
            <a:r>
              <a:t/>
            </a:r>
            <a:endParaRPr b="0" sz="260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r>
              <a:t/>
            </a:r>
            <a:endParaRPr sz="370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r>
              <a:t/>
            </a:r>
            <a:endParaRPr b="1" sz="350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Times New Roman"/>
              <a:buNone/>
            </a:pPr>
            <a:r>
              <a:t/>
            </a:r>
            <a:endParaRPr sz="4500">
              <a:solidFill>
                <a:srgbClr val="26262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857138" y="129408"/>
            <a:ext cx="7543800" cy="1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50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r>
              <a:rPr b="1" i="0" lang="ru" sz="1400" u="none" cap="none" strike="noStrik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b="1" i="0" lang="ru" sz="1400" u="none" cap="none" strike="noStrik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" sz="1400" u="none" cap="none" strike="noStrik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“Медицинский колледж №6”</a:t>
            </a:r>
            <a:endParaRPr b="1" i="0" sz="1400" u="none" cap="none" strike="noStrik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01600" lvl="0" marL="4826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3F04"/>
              </a:buClr>
              <a:buSzPts val="1400"/>
              <a:buFont typeface="Georgia"/>
              <a:buChar char="*"/>
            </a:pPr>
            <a:r>
              <a:rPr b="1" i="0" lang="ru" sz="1400" u="none" cap="none" strike="noStrik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ОУДП.02. ХИМИЯ</a:t>
            </a:r>
            <a:endParaRPr b="1" i="0" sz="1400" u="none" cap="none" strike="noStrik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50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990175" y="3522500"/>
            <a:ext cx="2493600" cy="625800"/>
          </a:xfrm>
          <a:prstGeom prst="rect">
            <a:avLst/>
          </a:prstGeom>
          <a:noFill/>
          <a:ln cap="flat" cmpd="sng" w="9525">
            <a:solidFill>
              <a:srgbClr val="674E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" sz="1500" u="none" cap="none" strike="noStrik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500" u="none" cap="none" strike="noStrik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ru" sz="1500" u="none" cap="none" strike="noStrik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" sz="1500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b="0" i="0" lang="ru" sz="1500" u="none" cap="none" strike="noStrik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b="0" i="0" sz="1500" u="none" cap="none" strike="noStrik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 b="20225" l="7687" r="12228" t="37160"/>
          <a:stretch/>
        </p:blipFill>
        <p:spPr>
          <a:xfrm>
            <a:off x="420725" y="2885375"/>
            <a:ext cx="3950774" cy="1823874"/>
          </a:xfrm>
          <a:prstGeom prst="rect">
            <a:avLst/>
          </a:prstGeom>
          <a:noFill/>
          <a:ln cap="flat" cmpd="sng" w="2857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822960" y="188843"/>
            <a:ext cx="7543800" cy="736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ct val="100000"/>
              <a:buFont typeface="Book Antiqua"/>
              <a:buNone/>
            </a:pPr>
            <a:r>
              <a:rPr lang="ru" sz="27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ОСНОВНЫЕ ВОПРОСЫ ТЕМЫ:</a:t>
            </a:r>
            <a:endParaRPr sz="27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Times New Roman"/>
              <a:buNone/>
            </a:pPr>
            <a:r>
              <a:t/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955350" y="793631"/>
            <a:ext cx="7768200" cy="3551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spAutoFit/>
          </a:bodyPr>
          <a:lstStyle/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Понятие о гетероциклических соединениях.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Пиридин и его соединения.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Пиррол и его соединения</a:t>
            </a: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Пиримидин и его соединения</a:t>
            </a: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Пурин и его соединения.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Гетероциклические соединения в медицине.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203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3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822960" y="188843"/>
            <a:ext cx="7543800" cy="736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ct val="100000"/>
              <a:buFont typeface="Book Antiqua"/>
              <a:buNone/>
            </a:pPr>
            <a:r>
              <a:rPr lang="ru" sz="27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</a:t>
            </a:r>
            <a:r>
              <a:rPr lang="ru" sz="27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endParaRPr sz="27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Times New Roman"/>
              <a:buNone/>
            </a:pPr>
            <a:r>
              <a:t/>
            </a:r>
            <a:endParaRPr b="1"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955350" y="793631"/>
            <a:ext cx="7768200" cy="31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/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Определение г</a:t>
            </a: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етероциклических соединений.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Пиридин, строение молекулы, физические свойства.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Пиррол строение молекулы, физические свойства.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Пиримидин строение молекулы, физические свойства.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Пурин строение молекулы, физические свойства.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158750" lvl="0" marL="360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Гетероциклические соединения применение в медицине.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3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/>
        </p:nvSpPr>
        <p:spPr>
          <a:xfrm>
            <a:off x="0" y="0"/>
            <a:ext cx="871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0040" lvl="0" marL="320040" rtl="0" algn="ctr">
              <a:spcBef>
                <a:spcPts val="0"/>
              </a:spcBef>
              <a:spcAft>
                <a:spcPts val="0"/>
              </a:spcAft>
              <a:buClr>
                <a:srgbClr val="DD8047"/>
              </a:buClr>
              <a:buSzPts val="1680"/>
              <a:buFont typeface="Oswald"/>
              <a:buChar char="◻"/>
            </a:pPr>
            <a:r>
              <a:t/>
            </a:r>
            <a:endParaRPr sz="2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900" y="425350"/>
            <a:ext cx="7212300" cy="429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8"/>
          <p:cNvPicPr preferRelativeResize="0"/>
          <p:nvPr/>
        </p:nvPicPr>
        <p:blipFill rotWithShape="1">
          <a:blip r:embed="rId3">
            <a:alphaModFix/>
          </a:blip>
          <a:srcRect b="27205" l="7593" r="65566" t="26265"/>
          <a:stretch/>
        </p:blipFill>
        <p:spPr>
          <a:xfrm>
            <a:off x="318475" y="463900"/>
            <a:ext cx="3126600" cy="405967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8"/>
          <p:cNvSpPr txBox="1"/>
          <p:nvPr>
            <p:ph type="title"/>
          </p:nvPr>
        </p:nvSpPr>
        <p:spPr>
          <a:xfrm>
            <a:off x="2692377" y="463900"/>
            <a:ext cx="5766300" cy="11973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-158750" lvl="0" marL="360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latin typeface="Oswald"/>
                <a:ea typeface="Oswald"/>
                <a:cs typeface="Oswald"/>
                <a:sym typeface="Oswald"/>
              </a:rPr>
              <a:t>Пиридин, строение молекулы, физические свойства</a:t>
            </a:r>
            <a:endParaRPr/>
          </a:p>
        </p:txBody>
      </p:sp>
      <p:pic>
        <p:nvPicPr>
          <p:cNvPr id="89" name="Google Shape;89;p18"/>
          <p:cNvPicPr preferRelativeResize="0"/>
          <p:nvPr/>
        </p:nvPicPr>
        <p:blipFill rotWithShape="1">
          <a:blip r:embed="rId4">
            <a:alphaModFix/>
          </a:blip>
          <a:srcRect b="31918" l="49054" r="2462" t="47917"/>
          <a:stretch/>
        </p:blipFill>
        <p:spPr>
          <a:xfrm>
            <a:off x="3340950" y="1895075"/>
            <a:ext cx="5498525" cy="1752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2692377" y="463900"/>
            <a:ext cx="5766300" cy="11973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360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latin typeface="Oswald"/>
                <a:ea typeface="Oswald"/>
                <a:cs typeface="Oswald"/>
                <a:sym typeface="Oswald"/>
              </a:rPr>
              <a:t>2. Пиррол</a:t>
            </a:r>
            <a:r>
              <a:rPr lang="ru" sz="2500">
                <a:latin typeface="Oswald"/>
                <a:ea typeface="Oswald"/>
                <a:cs typeface="Oswald"/>
                <a:sym typeface="Oswald"/>
              </a:rPr>
              <a:t>, строение молекулы, физические свойства</a:t>
            </a:r>
            <a:endParaRPr/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850" y="867900"/>
            <a:ext cx="2723571" cy="317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9"/>
          <p:cNvPicPr preferRelativeResize="0"/>
          <p:nvPr/>
        </p:nvPicPr>
        <p:blipFill rotWithShape="1">
          <a:blip r:embed="rId4">
            <a:alphaModFix/>
          </a:blip>
          <a:srcRect b="3339" l="7689" r="12131" t="28508"/>
          <a:stretch/>
        </p:blipFill>
        <p:spPr>
          <a:xfrm>
            <a:off x="3474025" y="1534375"/>
            <a:ext cx="4516250" cy="2879249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9"/>
          <p:cNvSpPr txBox="1"/>
          <p:nvPr/>
        </p:nvSpPr>
        <p:spPr>
          <a:xfrm>
            <a:off x="3474025" y="4413625"/>
            <a:ext cx="61470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latin typeface="Oswald"/>
                <a:ea typeface="Oswald"/>
                <a:cs typeface="Oswald"/>
                <a:sym typeface="Oswald"/>
              </a:rPr>
              <a:t>входит в состав витамина В12</a:t>
            </a:r>
            <a:endParaRPr sz="21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2692377" y="463900"/>
            <a:ext cx="5766300" cy="11973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360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" sz="2500">
                <a:latin typeface="Oswald"/>
                <a:ea typeface="Oswald"/>
                <a:cs typeface="Oswald"/>
                <a:sym typeface="Oswald"/>
              </a:rPr>
              <a:t>. </a:t>
            </a:r>
            <a:r>
              <a:rPr lang="ru" sz="2500">
                <a:latin typeface="Oswald"/>
                <a:ea typeface="Oswald"/>
                <a:cs typeface="Oswald"/>
                <a:sym typeface="Oswald"/>
              </a:rPr>
              <a:t>Пиримидин</a:t>
            </a:r>
            <a:r>
              <a:rPr lang="ru" sz="2500">
                <a:latin typeface="Oswald"/>
                <a:ea typeface="Oswald"/>
                <a:cs typeface="Oswald"/>
                <a:sym typeface="Oswald"/>
              </a:rPr>
              <a:t>, строение молекулы, физические свойства</a:t>
            </a:r>
            <a:endParaRPr/>
          </a:p>
        </p:txBody>
      </p:sp>
      <p:sp>
        <p:nvSpPr>
          <p:cNvPr id="103" name="Google Shape;103;p20"/>
          <p:cNvSpPr txBox="1"/>
          <p:nvPr/>
        </p:nvSpPr>
        <p:spPr>
          <a:xfrm>
            <a:off x="3329250" y="3268725"/>
            <a:ext cx="57663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latin typeface="Oswald"/>
                <a:ea typeface="Oswald"/>
                <a:cs typeface="Oswald"/>
                <a:sym typeface="Oswald"/>
              </a:rPr>
              <a:t>входит в состав барбитуратов, </a:t>
            </a:r>
            <a:r>
              <a:rPr lang="ru" sz="2100">
                <a:latin typeface="Oswald"/>
                <a:ea typeface="Oswald"/>
                <a:cs typeface="Oswald"/>
                <a:sym typeface="Oswald"/>
              </a:rPr>
              <a:t>препарат</a:t>
            </a:r>
            <a:r>
              <a:rPr lang="ru" sz="2100">
                <a:latin typeface="Oswald"/>
                <a:ea typeface="Oswald"/>
                <a:cs typeface="Oswald"/>
                <a:sym typeface="Oswald"/>
              </a:rPr>
              <a:t> ФЕНОБАРБИТАЛ.</a:t>
            </a:r>
            <a:endParaRPr sz="21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latin typeface="Oswald"/>
                <a:ea typeface="Oswald"/>
                <a:cs typeface="Oswald"/>
                <a:sym typeface="Oswald"/>
              </a:rPr>
              <a:t>АНТИ-ВИЧ аптечка препарат ЗИДОВУДИН</a:t>
            </a:r>
            <a:endParaRPr sz="21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300" y="596300"/>
            <a:ext cx="2387578" cy="3180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 rotWithShape="1">
          <a:blip r:embed="rId4">
            <a:alphaModFix/>
          </a:blip>
          <a:srcRect b="49327" l="0" r="34717" t="21852"/>
          <a:stretch/>
        </p:blipFill>
        <p:spPr>
          <a:xfrm>
            <a:off x="3792475" y="1616400"/>
            <a:ext cx="4502975" cy="149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2692377" y="463900"/>
            <a:ext cx="5766300" cy="11973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3600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latin typeface="Oswald"/>
                <a:ea typeface="Oswald"/>
                <a:cs typeface="Oswald"/>
                <a:sym typeface="Oswald"/>
              </a:rPr>
              <a:t>4</a:t>
            </a:r>
            <a:r>
              <a:rPr lang="ru" sz="2500">
                <a:latin typeface="Oswald"/>
                <a:ea typeface="Oswald"/>
                <a:cs typeface="Oswald"/>
                <a:sym typeface="Oswald"/>
              </a:rPr>
              <a:t>. Пурин, строение молекулы, физические свойства</a:t>
            </a:r>
            <a:endParaRPr/>
          </a:p>
        </p:txBody>
      </p:sp>
      <p:sp>
        <p:nvSpPr>
          <p:cNvPr id="111" name="Google Shape;111;p21"/>
          <p:cNvSpPr txBox="1"/>
          <p:nvPr/>
        </p:nvSpPr>
        <p:spPr>
          <a:xfrm>
            <a:off x="3369850" y="2748550"/>
            <a:ext cx="5766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latin typeface="Oswald"/>
                <a:ea typeface="Oswald"/>
                <a:cs typeface="Oswald"/>
                <a:sym typeface="Oswald"/>
              </a:rPr>
              <a:t>входит в состав препарата психостимулятора - кофеин</a:t>
            </a:r>
            <a:endParaRPr sz="21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000" y="1215300"/>
            <a:ext cx="3024451" cy="2380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 rotWithShape="1">
          <a:blip r:embed="rId4">
            <a:alphaModFix/>
          </a:blip>
          <a:srcRect b="28671" l="7370" r="7523" t="44335"/>
          <a:stretch/>
        </p:blipFill>
        <p:spPr>
          <a:xfrm>
            <a:off x="3369850" y="1594150"/>
            <a:ext cx="5479276" cy="11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115800" y="250900"/>
            <a:ext cx="8926200" cy="4092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rPr lang="ru" sz="2400">
                <a:solidFill>
                  <a:srgbClr val="741B47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Заполните таблицу “</a:t>
            </a:r>
            <a:r>
              <a:rPr b="1" lang="ru" sz="2400">
                <a:solidFill>
                  <a:srgbClr val="741B47"/>
                </a:solidFill>
                <a:latin typeface="Oswald"/>
                <a:ea typeface="Oswald"/>
                <a:cs typeface="Oswald"/>
                <a:sym typeface="Oswald"/>
              </a:rPr>
              <a:t>Азотсодержащие гетероциклические соединения</a:t>
            </a:r>
            <a:r>
              <a:rPr lang="ru" sz="2400">
                <a:solidFill>
                  <a:srgbClr val="741B47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”</a:t>
            </a:r>
            <a:endParaRPr sz="2400">
              <a:solidFill>
                <a:srgbClr val="741B47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>
              <a:solidFill>
                <a:srgbClr val="741B47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>
              <a:solidFill>
                <a:srgbClr val="741B47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>
              <a:solidFill>
                <a:srgbClr val="741B47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>
              <a:solidFill>
                <a:srgbClr val="741B47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>
              <a:solidFill>
                <a:srgbClr val="741B47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>
              <a:solidFill>
                <a:srgbClr val="741B47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833"/>
              <a:buFont typeface="Arial"/>
              <a:buNone/>
            </a:pPr>
            <a:r>
              <a:t/>
            </a:r>
            <a:endParaRPr sz="2400">
              <a:solidFill>
                <a:srgbClr val="741B47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t/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6666"/>
              <a:buFont typeface="Arial"/>
              <a:buNone/>
            </a:pPr>
            <a:r>
              <a:rPr lang="ru" sz="30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Желаю успеха!</a:t>
            </a:r>
            <a:endParaRPr sz="30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800"/>
              </a:spcBef>
              <a:spcAft>
                <a:spcPts val="1200"/>
              </a:spcAft>
              <a:buNone/>
            </a:pPr>
            <a:r>
              <a:t/>
            </a:r>
            <a:endParaRPr sz="5800"/>
          </a:p>
        </p:txBody>
      </p:sp>
      <p:graphicFrame>
        <p:nvGraphicFramePr>
          <p:cNvPr id="119" name="Google Shape;119;p22"/>
          <p:cNvGraphicFramePr/>
          <p:nvPr/>
        </p:nvGraphicFramePr>
        <p:xfrm>
          <a:off x="214950" y="839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{3150826C-3810-48C1-AB95-6FA17FAF6643}</a:tableStyleId>
              </a:tblPr>
              <a:tblGrid>
                <a:gridCol w="596725"/>
                <a:gridCol w="2077200"/>
                <a:gridCol w="2041775"/>
                <a:gridCol w="1935575"/>
                <a:gridCol w="2277775"/>
              </a:tblGrid>
              <a:tr h="4581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Oswald"/>
                          <a:ea typeface="Oswald"/>
                          <a:cs typeface="Oswald"/>
                          <a:sym typeface="Oswald"/>
                        </a:rPr>
                        <a:t>№</a:t>
                      </a:r>
                      <a:endParaRPr b="1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Oswald"/>
                          <a:ea typeface="Oswald"/>
                          <a:cs typeface="Oswald"/>
                          <a:sym typeface="Oswald"/>
                        </a:rPr>
                        <a:t>п/п</a:t>
                      </a:r>
                      <a:endParaRPr b="1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Oswald"/>
                          <a:ea typeface="Oswald"/>
                          <a:cs typeface="Oswald"/>
                          <a:sym typeface="Oswald"/>
                        </a:rPr>
                        <a:t>Название соединения</a:t>
                      </a:r>
                      <a:endParaRPr b="1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Oswald"/>
                          <a:ea typeface="Oswald"/>
                          <a:cs typeface="Oswald"/>
                          <a:sym typeface="Oswald"/>
                        </a:rPr>
                        <a:t>Структурная формула</a:t>
                      </a:r>
                      <a:endParaRPr b="1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Oswald"/>
                          <a:ea typeface="Oswald"/>
                          <a:cs typeface="Oswald"/>
                          <a:sym typeface="Oswald"/>
                        </a:rPr>
                        <a:t>Физические свойства</a:t>
                      </a:r>
                      <a:endParaRPr b="1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">
                          <a:latin typeface="Oswald"/>
                          <a:ea typeface="Oswald"/>
                          <a:cs typeface="Oswald"/>
                          <a:sym typeface="Oswald"/>
                        </a:rPr>
                        <a:t>Лекарственные препараты</a:t>
                      </a:r>
                      <a:endParaRPr b="1">
                        <a:latin typeface="Oswald"/>
                        <a:ea typeface="Oswald"/>
                        <a:cs typeface="Oswald"/>
                        <a:sym typeface="Oswald"/>
                      </a:endParaRPr>
                    </a:p>
                  </a:txBody>
                  <a:tcPr marT="91425" marB="91425" marR="91425" marL="91425"/>
                </a:tc>
              </a:tr>
              <a:tr h="297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1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97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97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3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97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4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