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2"/>
  </p:notesMasterIdLst>
  <p:sldIdLst>
    <p:sldId id="256" r:id="rId2"/>
    <p:sldId id="272" r:id="rId3"/>
    <p:sldId id="273" r:id="rId4"/>
    <p:sldId id="269" r:id="rId5"/>
    <p:sldId id="274" r:id="rId6"/>
    <p:sldId id="276" r:id="rId7"/>
    <p:sldId id="268" r:id="rId8"/>
    <p:sldId id="271" r:id="rId9"/>
    <p:sldId id="277" r:id="rId10"/>
    <p:sldId id="27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164DA-123E-4A02-9213-1CF26FEC569D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86F0A-28D5-4555-AF07-41515C49D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882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86F0A-28D5-4555-AF07-41515C49DC8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790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86F0A-28D5-4555-AF07-41515C49DC8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121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778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881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1278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881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7624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474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948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4927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0" y="762000"/>
            <a:ext cx="10566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17601" y="2362201"/>
            <a:ext cx="5027084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347884" y="2362200"/>
            <a:ext cx="5027083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347884" y="4300539"/>
            <a:ext cx="5027083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E86F86-4241-4F6D-A458-7D28C05ED2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4043748"/>
      </p:ext>
    </p:extLst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04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495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982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50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22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408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582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444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4F5C8-CB29-42A1-AA7A-43A33DB928AF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32D3761-DE5E-4B63-A6E3-18CE4277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8106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mathem.h1.ru/examples/ex16_1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bgsha.com/ru/learning/images/matematika_yakovenko/2/3/4/42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7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0.png"/><Relationship Id="rId4" Type="http://schemas.openxmlformats.org/officeDocument/2006/relationships/image" Target="../media/image1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345" y="3345460"/>
            <a:ext cx="7886700" cy="845249"/>
          </a:xfrm>
        </p:spPr>
        <p:txBody>
          <a:bodyPr>
            <a:normAutofit fontScale="90000"/>
          </a:bodyPr>
          <a:lstStyle/>
          <a:p>
            <a:pPr algn="ctr"/>
            <a:r>
              <a:rPr lang="kk-KZ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br>
              <a:rPr lang="kk-KZ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kk-KZ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br>
              <a:rPr lang="kk-KZ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kk-KZ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k-KZ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kk-KZ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кстремумы функции 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615" y="450376"/>
            <a:ext cx="1760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</a:t>
            </a:r>
            <a:r>
              <a:rPr lang="en-US" sz="2800" dirty="0" smtClean="0"/>
              <a:t>6</a:t>
            </a:r>
            <a:r>
              <a:rPr lang="ru-RU" sz="2800" dirty="0" smtClean="0"/>
              <a:t>.11</a:t>
            </a:r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071345" y="6073254"/>
            <a:ext cx="5581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Разработал: учитель математики Михеева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64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1066355" y="788231"/>
            <a:ext cx="4835525" cy="1439862"/>
          </a:xfrm>
        </p:spPr>
        <p:txBody>
          <a:bodyPr/>
          <a:lstStyle/>
          <a:p>
            <a:pPr algn="l" eaLnBrk="1" hangingPunct="1"/>
            <a:r>
              <a:rPr lang="ru-RU" altLang="ru-RU" i="1" dirty="0" smtClean="0">
                <a:solidFill>
                  <a:srgbClr val="FF0066"/>
                </a:solidFill>
              </a:rPr>
              <a:t>В классе:</a:t>
            </a:r>
            <a:endParaRPr lang="ru-RU" altLang="ru-RU" sz="4400" i="1" dirty="0">
              <a:solidFill>
                <a:srgbClr val="FF0066"/>
              </a:solidFill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99656" y="1772816"/>
            <a:ext cx="8316912" cy="4103688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4400" dirty="0">
                <a:solidFill>
                  <a:schemeClr val="accent2"/>
                </a:solidFill>
              </a:rPr>
              <a:t>№ </a:t>
            </a:r>
            <a:r>
              <a:rPr lang="en-US" altLang="ru-RU" sz="4400" dirty="0" smtClean="0">
                <a:solidFill>
                  <a:schemeClr val="accent2"/>
                </a:solidFill>
              </a:rPr>
              <a:t>914</a:t>
            </a:r>
            <a:endParaRPr lang="ru-RU" altLang="ru-RU" sz="44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altLang="ru-RU" sz="4400" dirty="0">
                <a:solidFill>
                  <a:schemeClr val="accent2"/>
                </a:solidFill>
              </a:rPr>
              <a:t>№ </a:t>
            </a:r>
            <a:r>
              <a:rPr lang="en-US" altLang="ru-RU" sz="4400" dirty="0" smtClean="0">
                <a:solidFill>
                  <a:schemeClr val="accent2"/>
                </a:solidFill>
              </a:rPr>
              <a:t>919</a:t>
            </a:r>
            <a:r>
              <a:rPr lang="ru-RU" altLang="ru-RU" sz="4400" dirty="0" smtClean="0">
                <a:solidFill>
                  <a:schemeClr val="accent2"/>
                </a:solidFill>
              </a:rPr>
              <a:t>          (нечетные)</a:t>
            </a:r>
            <a:endParaRPr lang="en-US" altLang="ru-RU" sz="44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altLang="ru-RU" sz="4400" dirty="0" smtClean="0">
                <a:solidFill>
                  <a:schemeClr val="accent2"/>
                </a:solidFill>
              </a:rPr>
              <a:t>№ 920</a:t>
            </a:r>
            <a:endParaRPr lang="en-US" altLang="ru-RU" sz="4400" dirty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dirty="0" smtClean="0">
              <a:solidFill>
                <a:schemeClr val="accent2"/>
              </a:solidFill>
            </a:endParaRPr>
          </a:p>
        </p:txBody>
      </p:sp>
      <p:sp>
        <p:nvSpPr>
          <p:cNvPr id="8" name="AutoShape 2"/>
          <p:cNvSpPr txBox="1">
            <a:spLocks noChangeArrowheads="1"/>
          </p:cNvSpPr>
          <p:nvPr/>
        </p:nvSpPr>
        <p:spPr>
          <a:xfrm>
            <a:off x="2219002" y="5156573"/>
            <a:ext cx="4835525" cy="1439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altLang="ru-RU" i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</a:p>
          <a:p>
            <a:r>
              <a:rPr lang="ru-RU" alt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alt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919, 920 (четные)</a:t>
            </a:r>
          </a:p>
        </p:txBody>
      </p:sp>
      <p:sp>
        <p:nvSpPr>
          <p:cNvPr id="2" name="Правая фигурная скобка 1"/>
          <p:cNvSpPr/>
          <p:nvPr/>
        </p:nvSpPr>
        <p:spPr>
          <a:xfrm>
            <a:off x="4940490" y="1772816"/>
            <a:ext cx="1091820" cy="25535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654304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2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00"/>
                            </p:stCondLst>
                            <p:childTnLst>
                              <p:par>
                                <p:cTn id="19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697" y="3202677"/>
            <a:ext cx="7745530" cy="3168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51384" y="479453"/>
            <a:ext cx="8208912" cy="194421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Точки из области определения функции, в которых: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 f′ (x) =0</a:t>
            </a: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      или      не существует,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 называются  </a:t>
            </a:r>
            <a:r>
              <a:rPr lang="ru-RU" sz="2400" b="1" dirty="0">
                <a:solidFill>
                  <a:srgbClr val="FF0000"/>
                </a:solidFill>
                <a:latin typeface="Segoe Print" pitchFamily="2" charset="0"/>
              </a:rPr>
              <a:t>критическими точками</a:t>
            </a:r>
            <a:r>
              <a:rPr lang="ru-RU" dirty="0">
                <a:solidFill>
                  <a:srgbClr val="FF0000"/>
                </a:solidFill>
                <a:latin typeface="Segoe Print" pitchFamily="2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этой функции. 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Только они могут быть точками экстремума функции. (рис. 1 и 2). 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668482" y="3713825"/>
            <a:ext cx="1008112" cy="0"/>
          </a:xfrm>
          <a:prstGeom prst="line">
            <a:avLst/>
          </a:prstGeom>
          <a:ln w="63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925718" y="3303275"/>
            <a:ext cx="118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Comic Sans MS" pitchFamily="66" charset="0"/>
              </a:rPr>
              <a:t>f′ (</a:t>
            </a:r>
            <a:r>
              <a:rPr lang="en-US" sz="1600" b="1" i="1" dirty="0">
                <a:solidFill>
                  <a:schemeClr val="bg1"/>
                </a:solidFill>
                <a:latin typeface="Comic Sans MS" pitchFamily="66" charset="0"/>
              </a:rPr>
              <a:t>x</a:t>
            </a:r>
            <a:r>
              <a:rPr lang="ru-RU" sz="1600" b="1" i="1" baseline="-25000" dirty="0">
                <a:solidFill>
                  <a:schemeClr val="bg1"/>
                </a:solidFill>
                <a:latin typeface="Comic Sans MS" pitchFamily="66" charset="0"/>
              </a:rPr>
              <a:t>1</a:t>
            </a:r>
            <a:r>
              <a:rPr lang="en-US" sz="1600" b="1" i="1" dirty="0">
                <a:solidFill>
                  <a:schemeClr val="bg1"/>
                </a:solidFill>
                <a:latin typeface="Comic Sans MS" pitchFamily="66" charset="0"/>
              </a:rPr>
              <a:t>)</a:t>
            </a:r>
            <a:r>
              <a:rPr lang="en-US" i="1" dirty="0">
                <a:solidFill>
                  <a:schemeClr val="bg1"/>
                </a:solidFill>
                <a:latin typeface="Comic Sans MS" pitchFamily="66" charset="0"/>
              </a:rPr>
              <a:t> =0</a:t>
            </a:r>
            <a:r>
              <a:rPr lang="ru-RU" i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78713" y="4658237"/>
            <a:ext cx="10935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bg1"/>
                </a:solidFill>
                <a:latin typeface="Comic Sans MS" pitchFamily="66" charset="0"/>
              </a:rPr>
              <a:t>f′ (</a:t>
            </a:r>
            <a:r>
              <a:rPr lang="en-US" sz="1600" b="1" i="1" dirty="0">
                <a:solidFill>
                  <a:schemeClr val="bg1"/>
                </a:solidFill>
                <a:latin typeface="Comic Sans MS" pitchFamily="66" charset="0"/>
              </a:rPr>
              <a:t>x</a:t>
            </a:r>
            <a:r>
              <a:rPr lang="ru-RU" sz="1600" b="1" i="1" baseline="-25000" dirty="0">
                <a:solidFill>
                  <a:schemeClr val="bg1"/>
                </a:solidFill>
                <a:latin typeface="Comic Sans MS" pitchFamily="66" charset="0"/>
              </a:rPr>
              <a:t>2</a:t>
            </a:r>
            <a:r>
              <a:rPr lang="en-US" sz="1600" b="1" i="1" dirty="0">
                <a:solidFill>
                  <a:schemeClr val="bg1"/>
                </a:solidFill>
                <a:latin typeface="Comic Sans MS" pitchFamily="66" charset="0"/>
              </a:rPr>
              <a:t>)</a:t>
            </a:r>
            <a:r>
              <a:rPr lang="en-US" sz="1600" i="1" dirty="0">
                <a:solidFill>
                  <a:schemeClr val="bg1"/>
                </a:solidFill>
                <a:latin typeface="Comic Sans MS" pitchFamily="66" charset="0"/>
              </a:rPr>
              <a:t> =0</a:t>
            </a:r>
            <a:r>
              <a:rPr lang="ru-RU" sz="1600" i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ru-RU" sz="1600" i="1" dirty="0">
              <a:solidFill>
                <a:schemeClr val="bg1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517386" y="4658237"/>
            <a:ext cx="1008112" cy="0"/>
          </a:xfrm>
          <a:prstGeom prst="line">
            <a:avLst/>
          </a:prstGeom>
          <a:ln w="63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285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2039" y="-571500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18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ru-RU" sz="18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18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ru-RU" sz="18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18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ru-RU" sz="18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18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ru-RU" sz="20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>Точки из области определения функции, в которых:</a:t>
            </a:r>
            <a:br>
              <a:rPr lang="ru-RU" sz="20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en-US" sz="20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2700" b="1" dirty="0" smtClean="0">
                <a:solidFill>
                  <a:schemeClr val="accent4"/>
                </a:solidFill>
                <a:latin typeface="Comic Sans MS" pitchFamily="66" charset="0"/>
                <a:ea typeface="+mn-ea"/>
                <a:cs typeface="+mn-cs"/>
              </a:rPr>
              <a:t>f′ (x) =0</a:t>
            </a:r>
            <a:r>
              <a:rPr lang="ru-RU" sz="2700" b="1" dirty="0" smtClean="0">
                <a:solidFill>
                  <a:schemeClr val="accent4"/>
                </a:solidFill>
                <a:latin typeface="Comic Sans MS" pitchFamily="66" charset="0"/>
                <a:ea typeface="+mn-ea"/>
                <a:cs typeface="+mn-cs"/>
              </a:rPr>
              <a:t>      </a:t>
            </a:r>
            <a:r>
              <a:rPr lang="en-US" sz="20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en-US" sz="20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ru-RU" sz="2000" dirty="0" smtClean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endParaRPr lang="ru-RU" sz="2000" dirty="0"/>
          </a:p>
        </p:txBody>
      </p:sp>
      <p:pic>
        <p:nvPicPr>
          <p:cNvPr id="1038" name="Picture 14" descr="Картинка 125 из 53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435" y="3026569"/>
            <a:ext cx="3065923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41435" y="2563519"/>
            <a:ext cx="3065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B0F0"/>
                </a:solidFill>
                <a:latin typeface="Comic Sans MS" pitchFamily="66" charset="0"/>
              </a:rPr>
              <a:t>Экстремумы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11200" y="2625074"/>
            <a:ext cx="3960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B0F0"/>
                </a:solidFill>
                <a:latin typeface="Comic Sans MS" pitchFamily="66" charset="0"/>
              </a:rPr>
              <a:t>Не являются экстремумами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485" y="3130514"/>
            <a:ext cx="3097036" cy="3383573"/>
          </a:xfrm>
          <a:prstGeom prst="rect">
            <a:avLst/>
          </a:prstGeom>
        </p:spPr>
      </p:pic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039" y="1408943"/>
            <a:ext cx="768191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Стрелка вниз 15"/>
          <p:cNvSpPr/>
          <p:nvPr/>
        </p:nvSpPr>
        <p:spPr>
          <a:xfrm>
            <a:off x="3384645" y="2048706"/>
            <a:ext cx="150125" cy="51481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218556" y="2057596"/>
            <a:ext cx="150125" cy="51481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41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 стрелкой 11"/>
          <p:cNvCxnSpPr/>
          <p:nvPr/>
        </p:nvCxnSpPr>
        <p:spPr>
          <a:xfrm flipV="1">
            <a:off x="1212697" y="2390545"/>
            <a:ext cx="2648416" cy="27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542478" y="624468"/>
            <a:ext cx="0" cy="2943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7504771" y="624468"/>
            <a:ext cx="11151" cy="2943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6059386" y="2305517"/>
            <a:ext cx="3140370" cy="18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Полилиния 1023"/>
          <p:cNvSpPr/>
          <p:nvPr/>
        </p:nvSpPr>
        <p:spPr>
          <a:xfrm>
            <a:off x="1481489" y="941239"/>
            <a:ext cx="1756318" cy="2627115"/>
          </a:xfrm>
          <a:custGeom>
            <a:avLst/>
            <a:gdLst>
              <a:gd name="connsiteX0" fmla="*/ 0 w 1427356"/>
              <a:gd name="connsiteY0" fmla="*/ 1367063 h 2496379"/>
              <a:gd name="connsiteX1" fmla="*/ 434897 w 1427356"/>
              <a:gd name="connsiteY1" fmla="*/ 17765 h 2496379"/>
              <a:gd name="connsiteX2" fmla="*/ 1170878 w 1427356"/>
              <a:gd name="connsiteY2" fmla="*/ 2225707 h 2496379"/>
              <a:gd name="connsiteX3" fmla="*/ 1427356 w 1427356"/>
              <a:gd name="connsiteY3" fmla="*/ 2381824 h 2496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7356" h="2496379">
                <a:moveTo>
                  <a:pt x="0" y="1367063"/>
                </a:moveTo>
                <a:cubicBezTo>
                  <a:pt x="119875" y="620860"/>
                  <a:pt x="239751" y="-125342"/>
                  <a:pt x="434897" y="17765"/>
                </a:cubicBezTo>
                <a:cubicBezTo>
                  <a:pt x="630043" y="160872"/>
                  <a:pt x="1005468" y="1831697"/>
                  <a:pt x="1170878" y="2225707"/>
                </a:cubicBezTo>
                <a:cubicBezTo>
                  <a:pt x="1336288" y="2619717"/>
                  <a:pt x="1381822" y="2500770"/>
                  <a:pt x="1427356" y="238182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dirty="0" smtClean="0"/>
              <a:t>  </a:t>
            </a:r>
            <a:endParaRPr lang="ru-RU" dirty="0"/>
          </a:p>
        </p:txBody>
      </p:sp>
      <p:cxnSp>
        <p:nvCxnSpPr>
          <p:cNvPr id="1027" name="Прямая соединительная линия 1026"/>
          <p:cNvCxnSpPr>
            <a:stCxn id="1024" idx="1"/>
            <a:endCxn id="1024" idx="1"/>
          </p:cNvCxnSpPr>
          <p:nvPr/>
        </p:nvCxnSpPr>
        <p:spPr>
          <a:xfrm>
            <a:off x="2016616" y="95993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Прямая соединительная линия 1030"/>
          <p:cNvCxnSpPr/>
          <p:nvPr/>
        </p:nvCxnSpPr>
        <p:spPr>
          <a:xfrm>
            <a:off x="1973770" y="941239"/>
            <a:ext cx="39033" cy="1456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1" name="Прямая со стрелкой 1040"/>
          <p:cNvCxnSpPr/>
          <p:nvPr/>
        </p:nvCxnSpPr>
        <p:spPr>
          <a:xfrm flipV="1">
            <a:off x="1343722" y="1403709"/>
            <a:ext cx="183995" cy="5786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44" name="Прямая со стрелкой 1043"/>
          <p:cNvCxnSpPr/>
          <p:nvPr/>
        </p:nvCxnSpPr>
        <p:spPr>
          <a:xfrm>
            <a:off x="2430971" y="1406920"/>
            <a:ext cx="211868" cy="5754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51" name="Полилиния 1050"/>
          <p:cNvSpPr/>
          <p:nvPr/>
        </p:nvSpPr>
        <p:spPr>
          <a:xfrm>
            <a:off x="7504771" y="1425974"/>
            <a:ext cx="1583472" cy="2142416"/>
          </a:xfrm>
          <a:custGeom>
            <a:avLst/>
            <a:gdLst>
              <a:gd name="connsiteX0" fmla="*/ 0 w 1538868"/>
              <a:gd name="connsiteY0" fmla="*/ 44605 h 2230281"/>
              <a:gd name="connsiteX1" fmla="*/ 847492 w 1538868"/>
              <a:gd name="connsiteY1" fmla="*/ 2230244 h 2230281"/>
              <a:gd name="connsiteX2" fmla="*/ 1538868 w 1538868"/>
              <a:gd name="connsiteY2" fmla="*/ 0 h 2230281"/>
              <a:gd name="connsiteX3" fmla="*/ 1538868 w 1538868"/>
              <a:gd name="connsiteY3" fmla="*/ 0 h 223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868" h="2230281">
                <a:moveTo>
                  <a:pt x="0" y="44605"/>
                </a:moveTo>
                <a:cubicBezTo>
                  <a:pt x="295507" y="1141141"/>
                  <a:pt x="591014" y="2237678"/>
                  <a:pt x="847492" y="2230244"/>
                </a:cubicBezTo>
                <a:cubicBezTo>
                  <a:pt x="1103970" y="2222810"/>
                  <a:pt x="1538868" y="0"/>
                  <a:pt x="1538868" y="0"/>
                </a:cubicBezTo>
                <a:lnTo>
                  <a:pt x="1538868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55" name="Прямая соединительная линия 1054"/>
          <p:cNvCxnSpPr>
            <a:stCxn id="1051" idx="1"/>
          </p:cNvCxnSpPr>
          <p:nvPr/>
        </p:nvCxnSpPr>
        <p:spPr>
          <a:xfrm flipH="1" flipV="1">
            <a:off x="8341112" y="2308266"/>
            <a:ext cx="35716" cy="1260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5" name="Прямая со стрелкой 1064"/>
          <p:cNvCxnSpPr/>
          <p:nvPr/>
        </p:nvCxnSpPr>
        <p:spPr>
          <a:xfrm>
            <a:off x="7678092" y="2683782"/>
            <a:ext cx="387075" cy="7744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67" name="Прямая со стрелкой 1066"/>
          <p:cNvCxnSpPr/>
          <p:nvPr/>
        </p:nvCxnSpPr>
        <p:spPr>
          <a:xfrm flipV="1">
            <a:off x="8722569" y="2734330"/>
            <a:ext cx="208167" cy="6522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70" name="Прямая соединительная линия 1069"/>
          <p:cNvCxnSpPr/>
          <p:nvPr/>
        </p:nvCxnSpPr>
        <p:spPr>
          <a:xfrm flipH="1" flipV="1">
            <a:off x="2012803" y="2397514"/>
            <a:ext cx="1" cy="1394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72" name="Прямая соединительная линия 1071"/>
          <p:cNvCxnSpPr/>
          <p:nvPr/>
        </p:nvCxnSpPr>
        <p:spPr>
          <a:xfrm>
            <a:off x="8341111" y="2327818"/>
            <a:ext cx="17858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79" name="TextBox 1078"/>
              <p:cNvSpPr txBox="1"/>
              <p:nvPr/>
            </p:nvSpPr>
            <p:spPr>
              <a:xfrm>
                <a:off x="8135768" y="1916632"/>
                <a:ext cx="4971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1079" name="TextBox 10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5768" y="1916632"/>
                <a:ext cx="497187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0" name="TextBox 1079"/>
          <p:cNvSpPr txBox="1"/>
          <p:nvPr/>
        </p:nvSpPr>
        <p:spPr>
          <a:xfrm>
            <a:off x="7504771" y="401444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2" name="TextBox 1081"/>
          <p:cNvSpPr txBox="1"/>
          <p:nvPr/>
        </p:nvSpPr>
        <p:spPr>
          <a:xfrm>
            <a:off x="9043637" y="2280390"/>
            <a:ext cx="264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3" name="TextBox 1082"/>
          <p:cNvSpPr txBox="1"/>
          <p:nvPr/>
        </p:nvSpPr>
        <p:spPr>
          <a:xfrm>
            <a:off x="2542480" y="339067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4" name="TextBox 1083"/>
          <p:cNvSpPr txBox="1"/>
          <p:nvPr/>
        </p:nvSpPr>
        <p:spPr>
          <a:xfrm>
            <a:off x="3707216" y="2414245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89" name="Прямая соединительная линия 1088"/>
          <p:cNvCxnSpPr>
            <a:stCxn id="1051" idx="1"/>
            <a:endCxn id="1051" idx="1"/>
          </p:cNvCxnSpPr>
          <p:nvPr/>
        </p:nvCxnSpPr>
        <p:spPr>
          <a:xfrm>
            <a:off x="8376828" y="356835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92" name="TextBox 1091"/>
              <p:cNvSpPr txBox="1"/>
              <p:nvPr/>
            </p:nvSpPr>
            <p:spPr>
              <a:xfrm>
                <a:off x="1852284" y="2414245"/>
                <a:ext cx="4731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k-KZ" b="0" i="1" smtClean="0">
                              <a:latin typeface="Cambria Math" panose="02040503050406030204" pitchFamily="18" charset="0"/>
                            </a:rPr>
                            <m:t>х</m:t>
                          </m:r>
                        </m:e>
                        <m:sub>
                          <m:r>
                            <a:rPr lang="kk-KZ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92" name="TextBox 10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2284" y="2414245"/>
                <a:ext cx="473142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81831" y="3838439"/>
                <a:ext cx="4845262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kk-KZ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 </a:t>
                </a:r>
                <a:r>
                  <a:rPr lang="kk-KZ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функция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</a:t>
                </a:r>
                <a:r>
                  <a:rPr lang="kk-KZ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точке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непрерывна, 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</a:t>
                </a:r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интервале (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kk-KZ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b>
                        <m: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f´(x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&gt; 0,</a:t>
                </a:r>
                <a:r>
                  <a:rPr lang="kk-KZ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kk-KZ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на </a:t>
                </a:r>
                <a:r>
                  <a:rPr lang="kk-KZ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интервале </a:t>
                </a:r>
                <a:endPara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0 </m:t>
                        </m:r>
                      </m:sub>
                    </m:sSub>
                  </m:oMath>
                </a14:m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b)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ˊ(x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&lt; 0,</a:t>
                </a:r>
                <a:r>
                  <a:rPr lang="kk-KZ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то точка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b>
                        <m: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является </a:t>
                </a:r>
                <a:r>
                  <a:rPr lang="ru-RU" sz="2400" i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точкой максимума</a:t>
                </a:r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831" y="3838439"/>
                <a:ext cx="4845262" cy="1938992"/>
              </a:xfrm>
              <a:prstGeom prst="rect">
                <a:avLst/>
              </a:prstGeom>
              <a:blipFill rotWithShape="0">
                <a:blip r:embed="rId5"/>
                <a:stretch>
                  <a:fillRect l="-2015" t="-2516" b="-62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5500237" y="3858361"/>
                <a:ext cx="5271061" cy="23698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kk-KZ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 </a:t>
                </a:r>
                <a:r>
                  <a:rPr lang="kk-KZ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функция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 </a:t>
                </a:r>
                <a:r>
                  <a:rPr lang="kk-KZ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точке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b>
                        <m: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непрерывна , 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</a:t>
                </a:r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интервале (а;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b>
                        <m: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kk-KZ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f´(x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&lt; 0,</a:t>
                </a:r>
                <a:r>
                  <a:rPr lang="kk-KZ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kk-KZ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на </a:t>
                </a:r>
                <a:r>
                  <a:rPr lang="kk-KZ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интервале 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0 </m:t>
                        </m:r>
                      </m:sub>
                    </m:sSub>
                  </m:oMath>
                </a14:m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fˊ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(x)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</a:t>
                </a:r>
                <a:r>
                  <a:rPr lang="kk-KZ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то точка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b>
                        <m:r>
                          <a:rPr lang="kk-KZ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является </a:t>
                </a:r>
                <a:r>
                  <a:rPr lang="ru-RU" sz="2400" i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точкой минимума</a:t>
                </a:r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kk-KZ" sz="28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0237" y="3858361"/>
                <a:ext cx="5271061" cy="2369880"/>
              </a:xfrm>
              <a:prstGeom prst="rect">
                <a:avLst/>
              </a:prstGeom>
              <a:blipFill rotWithShape="0">
                <a:blip r:embed="rId6"/>
                <a:stretch>
                  <a:fillRect l="-1734" t="-20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749539" y="1946059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</a:t>
            </a:r>
            <a:endParaRPr lang="ru-RU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1542127" y="2372700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</a:t>
            </a:r>
            <a:endParaRPr lang="ru-RU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8586083" y="1945236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b</a:t>
            </a:r>
            <a:endParaRPr lang="ru-RU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236519" y="2422650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b</a:t>
            </a:r>
            <a:endParaRPr lang="ru-RU" i="1" dirty="0"/>
          </a:p>
        </p:txBody>
      </p:sp>
      <p:cxnSp>
        <p:nvCxnSpPr>
          <p:cNvPr id="8" name="Прямая соединительная линия 7"/>
          <p:cNvCxnSpPr>
            <a:stCxn id="6" idx="2"/>
          </p:cNvCxnSpPr>
          <p:nvPr/>
        </p:nvCxnSpPr>
        <p:spPr>
          <a:xfrm flipH="1">
            <a:off x="8049789" y="2315391"/>
            <a:ext cx="1" cy="932776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1688668" y="1403709"/>
            <a:ext cx="17302" cy="1035338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2250785" y="1403709"/>
            <a:ext cx="13221" cy="1036392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8668150" y="2301319"/>
            <a:ext cx="1" cy="931125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Группа 43"/>
          <p:cNvGrpSpPr/>
          <p:nvPr/>
        </p:nvGrpSpPr>
        <p:grpSpPr>
          <a:xfrm>
            <a:off x="1852284" y="6047480"/>
            <a:ext cx="6619566" cy="646331"/>
            <a:chOff x="2014049" y="3723385"/>
            <a:chExt cx="6619566" cy="646331"/>
          </a:xfrm>
        </p:grpSpPr>
        <p:sp>
          <p:nvSpPr>
            <p:cNvPr id="45" name="Стрелка вниз 44"/>
            <p:cNvSpPr/>
            <p:nvPr/>
          </p:nvSpPr>
          <p:spPr>
            <a:xfrm rot="16200000">
              <a:off x="4065590" y="3772543"/>
              <a:ext cx="285862" cy="55687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4894450" y="3824581"/>
              <a:ext cx="37391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называются  </a:t>
              </a:r>
              <a:r>
                <a:rPr lang="kk-KZ" b="1" dirty="0" smtClean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точками </a:t>
              </a:r>
              <a:r>
                <a:rPr lang="kk-KZ" b="1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экстремума</a:t>
              </a:r>
              <a:endParaRPr lang="ru-RU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014049" y="3723385"/>
              <a:ext cx="1371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k-KZ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точка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b="1" dirty="0" smtClean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min</a:t>
              </a:r>
            </a:p>
            <a:p>
              <a:r>
                <a:rPr lang="kk-KZ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точка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b="1" dirty="0" smtClean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</a:t>
              </a:r>
              <a:endParaRPr lang="ru-RU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215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696" y="310919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>Пусть </a:t>
            </a:r>
            <a:r>
              <a:rPr lang="en-US" sz="2000" dirty="0">
                <a:solidFill>
                  <a:prstClr val="white"/>
                </a:solidFill>
                <a:latin typeface="Comic Sans MS" pitchFamily="66" charset="0"/>
              </a:rPr>
              <a:t>x</a:t>
            </a:r>
            <a:r>
              <a:rPr lang="ru-RU" sz="2000" baseline="-25000" dirty="0">
                <a:solidFill>
                  <a:prstClr val="white"/>
                </a:solidFill>
                <a:latin typeface="Comic Sans MS" pitchFamily="66" charset="0"/>
              </a:rPr>
              <a:t>о </a:t>
            </a:r>
            <a:r>
              <a:rPr lang="ru-RU" sz="2000" dirty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>точка из области определения функции</a:t>
            </a:r>
            <a:r>
              <a:rPr lang="en-US" sz="2000" dirty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>  f(x)</a:t>
            </a:r>
            <a:r>
              <a:rPr lang="ru-RU" sz="2000" dirty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> и </a:t>
            </a:r>
            <a:r>
              <a:rPr lang="en-US" sz="2000" dirty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>f′ (x</a:t>
            </a:r>
            <a:r>
              <a:rPr lang="ru-RU" sz="2000" baseline="-25000" dirty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>о</a:t>
            </a:r>
            <a:r>
              <a:rPr lang="en-US" sz="2000" dirty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>)</a:t>
            </a:r>
            <a:r>
              <a:rPr lang="ru-RU" sz="2000" dirty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> = 0, если производная  функции меняет свой знак с «+» на «-» в точке </a:t>
            </a:r>
            <a:r>
              <a:rPr lang="en-US" sz="2000" dirty="0">
                <a:solidFill>
                  <a:prstClr val="white"/>
                </a:solidFill>
                <a:latin typeface="Comic Sans MS" pitchFamily="66" charset="0"/>
              </a:rPr>
              <a:t>x</a:t>
            </a:r>
            <a:r>
              <a:rPr lang="ru-RU" sz="2000" baseline="-25000" dirty="0">
                <a:solidFill>
                  <a:prstClr val="white"/>
                </a:solidFill>
                <a:latin typeface="Comic Sans MS" pitchFamily="66" charset="0"/>
              </a:rPr>
              <a:t>о</a:t>
            </a:r>
            <a:r>
              <a:rPr lang="ru-RU" sz="2000" dirty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> или наоборот,  то эта точка    </a:t>
            </a:r>
            <a:r>
              <a:rPr lang="en-US" sz="2000" dirty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en-US" sz="2000" dirty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ru-RU" sz="2000" dirty="0">
                <a:solidFill>
                  <a:prstClr val="white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7876" y="94608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Comic Sans MS" pitchFamily="66" charset="0"/>
              </a:rPr>
              <a:t>является</a:t>
            </a:r>
            <a:r>
              <a:rPr lang="ru-RU" sz="2400" b="1" dirty="0">
                <a:solidFill>
                  <a:srgbClr val="FF0000"/>
                </a:solidFill>
                <a:latin typeface="Segoe Print" pitchFamily="2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Comic Sans MS" pitchFamily="66" charset="0"/>
              </a:rPr>
              <a:t>Экстремумом</a:t>
            </a:r>
            <a:r>
              <a:rPr lang="ru-RU" dirty="0">
                <a:solidFill>
                  <a:prstClr val="white"/>
                </a:solidFill>
                <a:latin typeface="Comic Sans MS" pitchFamily="66" charset="0"/>
              </a:rPr>
              <a:t>. </a:t>
            </a:r>
            <a:r>
              <a:rPr lang="en-US" dirty="0">
                <a:solidFill>
                  <a:prstClr val="white"/>
                </a:solidFill>
                <a:latin typeface="Comic Sans MS" pitchFamily="66" charset="0"/>
              </a:rPr>
              <a:t/>
            </a:r>
            <a:br>
              <a:rPr lang="en-US" dirty="0">
                <a:solidFill>
                  <a:prstClr val="white"/>
                </a:solidFill>
                <a:latin typeface="Comic Sans MS" pitchFamily="66" charset="0"/>
              </a:rPr>
            </a:br>
            <a:r>
              <a:rPr lang="ru-RU" dirty="0">
                <a:solidFill>
                  <a:prstClr val="white"/>
                </a:solidFill>
                <a:latin typeface="Comic Sans MS" pitchFamily="66" charset="0"/>
              </a:rPr>
              <a:t/>
            </a:r>
            <a:br>
              <a:rPr lang="ru-RU" dirty="0">
                <a:solidFill>
                  <a:prstClr val="white"/>
                </a:solidFill>
                <a:latin typeface="Comic Sans MS" pitchFamily="66" charset="0"/>
              </a:rPr>
            </a:br>
            <a:endParaRPr lang="ru-RU" dirty="0"/>
          </a:p>
        </p:txBody>
      </p:sp>
      <p:pic>
        <p:nvPicPr>
          <p:cNvPr id="3074" name="Picture 2" descr="Картинка 191 из 52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60" y="4077072"/>
            <a:ext cx="3600400" cy="2466942"/>
          </a:xfrm>
          <a:prstGeom prst="rect">
            <a:avLst/>
          </a:prstGeom>
          <a:solidFill>
            <a:schemeClr val="tx1"/>
          </a:solidFill>
        </p:spPr>
      </p:pic>
      <p:grpSp>
        <p:nvGrpSpPr>
          <p:cNvPr id="7" name="Группа 6"/>
          <p:cNvGrpSpPr/>
          <p:nvPr/>
        </p:nvGrpSpPr>
        <p:grpSpPr>
          <a:xfrm>
            <a:off x="4727849" y="4728416"/>
            <a:ext cx="1232939" cy="1815598"/>
            <a:chOff x="3071292" y="4509120"/>
            <a:chExt cx="1232939" cy="1815598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3324455" y="4509120"/>
              <a:ext cx="0" cy="1368152"/>
            </a:xfrm>
            <a:prstGeom prst="line">
              <a:avLst/>
            </a:prstGeom>
            <a:ln w="28575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4107486" y="5373216"/>
              <a:ext cx="0" cy="504056"/>
            </a:xfrm>
            <a:prstGeom prst="line">
              <a:avLst/>
            </a:prstGeom>
            <a:ln w="28575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3071292" y="5955386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>
                  <a:solidFill>
                    <a:schemeClr val="bg1"/>
                  </a:solidFill>
                  <a:latin typeface="Monotype Corsiva" pitchFamily="66" charset="0"/>
                </a:rPr>
                <a:t>Х</a:t>
              </a:r>
              <a:r>
                <a:rPr lang="ru-RU" b="1" i="1" baseline="-25000" dirty="0">
                  <a:solidFill>
                    <a:schemeClr val="bg1"/>
                  </a:solidFill>
                  <a:latin typeface="Monotype Corsiva" pitchFamily="66" charset="0"/>
                </a:rPr>
                <a:t>1</a:t>
              </a:r>
              <a:endParaRPr lang="ru-RU" b="1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922395" y="5932423"/>
              <a:ext cx="3818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b="1" i="1" dirty="0">
                  <a:solidFill>
                    <a:prstClr val="black"/>
                  </a:solidFill>
                  <a:latin typeface="Monotype Corsiva" pitchFamily="66" charset="0"/>
                </a:rPr>
                <a:t>Х</a:t>
              </a:r>
              <a:r>
                <a:rPr lang="ru-RU" b="1" i="1" baseline="-25000" dirty="0">
                  <a:solidFill>
                    <a:prstClr val="black"/>
                  </a:solidFill>
                  <a:latin typeface="Monotype Corsiva" pitchFamily="66" charset="0"/>
                </a:rPr>
                <a:t>2</a:t>
              </a:r>
              <a:endParaRPr lang="ru-RU" b="1" i="1" dirty="0">
                <a:solidFill>
                  <a:prstClr val="black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162" y="2136632"/>
            <a:ext cx="603567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727848" y="3000464"/>
            <a:ext cx="381836" cy="4285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27848" y="2931968"/>
            <a:ext cx="504056" cy="6410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i="1" dirty="0">
                <a:solidFill>
                  <a:prstClr val="black"/>
                </a:solidFill>
                <a:latin typeface="Monotype Corsiva" pitchFamily="66" charset="0"/>
              </a:rPr>
              <a:t>Х</a:t>
            </a:r>
            <a:r>
              <a:rPr lang="ru-RU" b="1" i="1" baseline="-25000" dirty="0">
                <a:solidFill>
                  <a:prstClr val="black"/>
                </a:solidFill>
                <a:latin typeface="Monotype Corsiva" pitchFamily="66" charset="0"/>
              </a:rPr>
              <a:t>1</a:t>
            </a:r>
          </a:p>
          <a:p>
            <a:pPr lvl="0"/>
            <a:r>
              <a:rPr lang="en-US" b="1" i="1" baseline="-25000" dirty="0">
                <a:solidFill>
                  <a:prstClr val="black"/>
                </a:solidFill>
                <a:latin typeface="Monotype Corsiva" pitchFamily="66" charset="0"/>
              </a:rPr>
              <a:t>max</a:t>
            </a:r>
            <a:endParaRPr lang="ru-RU" b="1" i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6001" y="2931968"/>
            <a:ext cx="432048" cy="6752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i="1" dirty="0">
                <a:solidFill>
                  <a:prstClr val="black"/>
                </a:solidFill>
                <a:latin typeface="Monotype Corsiva" pitchFamily="66" charset="0"/>
              </a:rPr>
              <a:t>Х</a:t>
            </a:r>
            <a:r>
              <a:rPr lang="ru-RU" b="1" i="1" baseline="-25000" dirty="0">
                <a:solidFill>
                  <a:prstClr val="black"/>
                </a:solidFill>
                <a:latin typeface="Monotype Corsiva" pitchFamily="66" charset="0"/>
              </a:rPr>
              <a:t>2</a:t>
            </a:r>
            <a:endParaRPr lang="en-US" b="1" i="1" baseline="-25000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/>
            <a:r>
              <a:rPr lang="en-US" b="1" i="1" baseline="-25000" dirty="0">
                <a:solidFill>
                  <a:prstClr val="black"/>
                </a:solidFill>
                <a:latin typeface="Monotype Corsiva" pitchFamily="66" charset="0"/>
              </a:rPr>
              <a:t>min</a:t>
            </a:r>
            <a:endParaRPr lang="ru-RU" b="1" i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20137" y="2985096"/>
            <a:ext cx="353857" cy="569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240016" y="2852936"/>
            <a:ext cx="72008" cy="720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608168" y="2276872"/>
            <a:ext cx="1152128" cy="10081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780430" y="2852936"/>
            <a:ext cx="49798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80613" y="3940937"/>
            <a:ext cx="237093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Х</a:t>
            </a:r>
            <a:r>
              <a:rPr lang="ru-RU" sz="2000" b="1" baseline="-25000" dirty="0">
                <a:latin typeface="Monotype Corsiva" pitchFamily="66" charset="0"/>
              </a:rPr>
              <a:t>0</a:t>
            </a:r>
            <a:r>
              <a:rPr lang="ru-RU" sz="2000" dirty="0"/>
              <a:t>  - </a:t>
            </a:r>
            <a:r>
              <a:rPr lang="ru-RU" sz="2000" dirty="0">
                <a:solidFill>
                  <a:srgbClr val="FF0000"/>
                </a:solidFill>
                <a:latin typeface="Segoe Print" pitchFamily="2" charset="0"/>
              </a:rPr>
              <a:t>точка максимума </a:t>
            </a:r>
            <a:r>
              <a:rPr lang="ru-RU" sz="1600" dirty="0"/>
              <a:t>(</a:t>
            </a:r>
            <a:r>
              <a:rPr lang="en-US" sz="1600" dirty="0"/>
              <a:t>max)</a:t>
            </a:r>
            <a:r>
              <a:rPr lang="ru-RU" sz="1600" dirty="0"/>
              <a:t> функции, если существует такая окрестность точки </a:t>
            </a:r>
            <a:r>
              <a:rPr lang="ru-RU" sz="1600" dirty="0">
                <a:latin typeface="Monotype Corsiva" pitchFamily="66" charset="0"/>
              </a:rPr>
              <a:t>х</a:t>
            </a:r>
            <a:r>
              <a:rPr lang="ru-RU" sz="1600" baseline="-25000" dirty="0">
                <a:latin typeface="Monotype Corsiva" pitchFamily="66" charset="0"/>
              </a:rPr>
              <a:t>0</a:t>
            </a:r>
            <a:r>
              <a:rPr lang="ru-RU" sz="1600" baseline="-25000" dirty="0"/>
              <a:t> , </a:t>
            </a:r>
            <a:r>
              <a:rPr lang="ru-RU" sz="1600" dirty="0"/>
              <a:t> что для всех </a:t>
            </a:r>
            <a:r>
              <a:rPr lang="ru-RU" sz="1600" dirty="0">
                <a:latin typeface="Monotype Corsiva" pitchFamily="66" charset="0"/>
              </a:rPr>
              <a:t>х ≠</a:t>
            </a:r>
            <a:r>
              <a:rPr lang="ru-RU" sz="1600" dirty="0">
                <a:solidFill>
                  <a:prstClr val="white"/>
                </a:solidFill>
                <a:latin typeface="Monotype Corsiva" pitchFamily="66" charset="0"/>
              </a:rPr>
              <a:t> х</a:t>
            </a:r>
            <a:r>
              <a:rPr lang="ru-RU" sz="1600" baseline="-25000" dirty="0">
                <a:solidFill>
                  <a:prstClr val="white"/>
                </a:solidFill>
                <a:latin typeface="Monotype Corsiva" pitchFamily="66" charset="0"/>
              </a:rPr>
              <a:t>0 </a:t>
            </a:r>
            <a:r>
              <a:rPr lang="ru-RU" sz="1600" dirty="0">
                <a:solidFill>
                  <a:prstClr val="white"/>
                </a:solidFill>
                <a:latin typeface="Monotype Corsiva" pitchFamily="66" charset="0"/>
              </a:rPr>
              <a:t> </a:t>
            </a:r>
            <a:r>
              <a:rPr lang="ru-RU" sz="1600" dirty="0">
                <a:solidFill>
                  <a:prstClr val="white"/>
                </a:solidFill>
              </a:rPr>
              <a:t>из этой окрестности выполняется неравенство </a:t>
            </a:r>
          </a:p>
          <a:p>
            <a:r>
              <a:rPr lang="en-US" sz="2000" dirty="0">
                <a:solidFill>
                  <a:prstClr val="white"/>
                </a:solidFill>
              </a:rPr>
              <a:t>f(x) ˂ f(x</a:t>
            </a:r>
            <a:r>
              <a:rPr lang="en-US" sz="2000" baseline="-25000" dirty="0">
                <a:solidFill>
                  <a:prstClr val="white"/>
                </a:solidFill>
              </a:rPr>
              <a:t>0</a:t>
            </a:r>
            <a:r>
              <a:rPr lang="en-US" sz="2000" dirty="0">
                <a:solidFill>
                  <a:prstClr val="white"/>
                </a:solidFill>
              </a:rPr>
              <a:t> )</a:t>
            </a:r>
            <a:r>
              <a:rPr lang="ru-RU" sz="2000" dirty="0">
                <a:solidFill>
                  <a:prstClr val="white"/>
                </a:solidFill>
              </a:rPr>
              <a:t>.</a:t>
            </a:r>
            <a:endParaRPr lang="ru-RU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7675530" y="4274282"/>
            <a:ext cx="30076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Х</a:t>
            </a:r>
            <a:r>
              <a:rPr lang="ru-RU" sz="2000" b="1" baseline="-25000" dirty="0">
                <a:latin typeface="Monotype Corsiva" pitchFamily="66" charset="0"/>
              </a:rPr>
              <a:t>0</a:t>
            </a:r>
            <a:r>
              <a:rPr lang="ru-RU" sz="2000" dirty="0"/>
              <a:t>  - </a:t>
            </a:r>
            <a:r>
              <a:rPr lang="ru-RU" sz="2000" dirty="0">
                <a:solidFill>
                  <a:srgbClr val="FF0000"/>
                </a:solidFill>
                <a:latin typeface="Segoe Print" pitchFamily="2" charset="0"/>
              </a:rPr>
              <a:t>точка </a:t>
            </a:r>
            <a:r>
              <a:rPr lang="ru-RU" sz="2000" dirty="0" smtClean="0">
                <a:solidFill>
                  <a:srgbClr val="FF0000"/>
                </a:solidFill>
                <a:latin typeface="Segoe Print" pitchFamily="2" charset="0"/>
              </a:rPr>
              <a:t>минимума</a:t>
            </a:r>
            <a:r>
              <a:rPr lang="ru-RU" sz="2000" dirty="0" smtClean="0"/>
              <a:t>(</a:t>
            </a:r>
            <a:r>
              <a:rPr lang="en-US" sz="1600" dirty="0"/>
              <a:t>min)</a:t>
            </a:r>
            <a:r>
              <a:rPr lang="ru-RU" sz="1600" dirty="0"/>
              <a:t> </a:t>
            </a:r>
          </a:p>
          <a:p>
            <a:r>
              <a:rPr lang="ru-RU" sz="1600" dirty="0"/>
              <a:t>функции, если существует такая окрестность точки </a:t>
            </a:r>
            <a:r>
              <a:rPr lang="ru-RU" sz="1600" dirty="0">
                <a:latin typeface="Monotype Corsiva" pitchFamily="66" charset="0"/>
              </a:rPr>
              <a:t>х</a:t>
            </a:r>
            <a:r>
              <a:rPr lang="ru-RU" sz="1600" baseline="-25000" dirty="0">
                <a:latin typeface="Monotype Corsiva" pitchFamily="66" charset="0"/>
              </a:rPr>
              <a:t>0</a:t>
            </a:r>
            <a:r>
              <a:rPr lang="ru-RU" sz="1600" baseline="-25000" dirty="0"/>
              <a:t> , </a:t>
            </a:r>
            <a:r>
              <a:rPr lang="ru-RU" sz="1600" dirty="0" smtClean="0"/>
              <a:t>что для </a:t>
            </a:r>
            <a:r>
              <a:rPr lang="ru-RU" sz="1600" dirty="0"/>
              <a:t>всех </a:t>
            </a:r>
            <a:r>
              <a:rPr lang="ru-RU" sz="1600" dirty="0">
                <a:latin typeface="Monotype Corsiva" pitchFamily="66" charset="0"/>
              </a:rPr>
              <a:t>х ≠</a:t>
            </a:r>
            <a:r>
              <a:rPr lang="ru-RU" sz="1600" dirty="0">
                <a:solidFill>
                  <a:prstClr val="white"/>
                </a:solidFill>
                <a:latin typeface="Monotype Corsiva" pitchFamily="66" charset="0"/>
              </a:rPr>
              <a:t> х</a:t>
            </a:r>
            <a:r>
              <a:rPr lang="ru-RU" sz="1600" baseline="-25000" dirty="0">
                <a:solidFill>
                  <a:prstClr val="white"/>
                </a:solidFill>
                <a:latin typeface="Monotype Corsiva" pitchFamily="66" charset="0"/>
              </a:rPr>
              <a:t>0 </a:t>
            </a:r>
            <a:r>
              <a:rPr lang="ru-RU" sz="1600" dirty="0">
                <a:solidFill>
                  <a:prstClr val="white"/>
                </a:solidFill>
                <a:latin typeface="Monotype Corsiva" pitchFamily="66" charset="0"/>
              </a:rPr>
              <a:t> </a:t>
            </a:r>
            <a:r>
              <a:rPr lang="ru-RU" sz="1600" dirty="0">
                <a:solidFill>
                  <a:prstClr val="white"/>
                </a:solidFill>
              </a:rPr>
              <a:t>из этой окрестности выполняется неравенство</a:t>
            </a:r>
          </a:p>
          <a:p>
            <a:r>
              <a:rPr lang="ru-RU" sz="1600" dirty="0">
                <a:solidFill>
                  <a:prstClr val="white"/>
                </a:solidFill>
              </a:rPr>
              <a:t> </a:t>
            </a:r>
            <a:r>
              <a:rPr lang="en-US" sz="2000" dirty="0">
                <a:solidFill>
                  <a:prstClr val="white"/>
                </a:solidFill>
              </a:rPr>
              <a:t>f(x) ˃ f(x</a:t>
            </a:r>
            <a:r>
              <a:rPr lang="en-US" sz="2000" baseline="-25000" dirty="0">
                <a:solidFill>
                  <a:prstClr val="white"/>
                </a:solidFill>
              </a:rPr>
              <a:t>0</a:t>
            </a:r>
            <a:r>
              <a:rPr lang="en-US" sz="2000" dirty="0">
                <a:solidFill>
                  <a:prstClr val="white"/>
                </a:solidFill>
              </a:rPr>
              <a:t> )</a:t>
            </a:r>
            <a:r>
              <a:rPr lang="ru-RU" sz="2000" dirty="0">
                <a:solidFill>
                  <a:prstClr val="white"/>
                </a:solidFill>
              </a:rPr>
              <a:t>.</a:t>
            </a:r>
            <a:endParaRPr lang="ru-RU" sz="2000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3796390" y="4443611"/>
            <a:ext cx="1122376" cy="1693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5960788" y="4927584"/>
            <a:ext cx="1647381" cy="7543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46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856" y="404884"/>
            <a:ext cx="8596668" cy="132080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Comic Sans MS" pitchFamily="66" charset="0"/>
              </a:rPr>
              <a:t>Алгоритм поиска точек экстремума функции: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257" y="3188580"/>
            <a:ext cx="5773949" cy="34555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0856" y="602299"/>
            <a:ext cx="934441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k-KZ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r>
              <a:rPr lang="kk-KZ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kk-KZ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айти производную функции;</a:t>
            </a:r>
          </a:p>
          <a:p>
            <a:pPr marL="457200" indent="-457200">
              <a:buAutoNum type="arabicParenR"/>
            </a:pPr>
            <a:r>
              <a:rPr lang="kk-KZ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kk-KZ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ешить уравнение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f‘ (x) = 0</a:t>
            </a:r>
            <a:r>
              <a:rPr lang="kk-KZ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найти критические точки</a:t>
            </a:r>
          </a:p>
          <a:p>
            <a:pPr marL="457200" indent="-457200">
              <a:buAutoNum type="arabicParenR"/>
            </a:pPr>
            <a:r>
              <a:rPr lang="kk-KZ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kk-KZ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помощью метода интервалов определить знаки производной в окрестностях</a:t>
            </a:r>
          </a:p>
          <a:p>
            <a:r>
              <a:rPr lang="kk-KZ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критических точек; </a:t>
            </a:r>
          </a:p>
          <a:p>
            <a:pPr marL="457200" indent="-457200">
              <a:buAutoNum type="arabicParenR" startAt="4"/>
            </a:pPr>
            <a:r>
              <a:rPr lang="kk-KZ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kk-KZ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спользуя достаточное условие существовани</a:t>
            </a:r>
            <a:r>
              <a:rPr lang="kk-KZ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kk-KZ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экстремума, найти точки </a:t>
            </a:r>
          </a:p>
          <a:p>
            <a:r>
              <a:rPr lang="kk-KZ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максимума и минимум</a:t>
            </a:r>
            <a:r>
              <a:rPr lang="kk-K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97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0307" y="4494176"/>
            <a:ext cx="54512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endParaRPr lang="kk-KZ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kk-KZ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urok.1sept.ru/%D1%81%D1%82%D0%B0%D1%82%D1%8C%D0%B8/650394/presentation/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50"/>
          <a:stretch/>
        </p:blipFill>
        <p:spPr bwMode="auto">
          <a:xfrm>
            <a:off x="6482022" y="2735669"/>
            <a:ext cx="1957754" cy="369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517100" y="3295212"/>
                <a:ext cx="785447" cy="312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14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- 1</a:t>
                </a:r>
                <a:r>
                  <a:rPr lang="kk-KZ" sz="14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7100" y="3295212"/>
                <a:ext cx="785447" cy="312586"/>
              </a:xfrm>
              <a:prstGeom prst="rect">
                <a:avLst/>
              </a:prstGeom>
              <a:blipFill rotWithShape="0">
                <a:blip r:embed="rId3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619435" y="4166143"/>
            <a:ext cx="1625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Точка перегиба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Прямоугольник 33"/>
              <p:cNvSpPr/>
              <p:nvPr/>
            </p:nvSpPr>
            <p:spPr>
              <a:xfrm>
                <a:off x="222596" y="3016848"/>
                <a:ext cx="6096000" cy="304698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kk-KZ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kk-KZ" sz="2400" b="1" dirty="0" smtClean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 </a:t>
                </a:r>
                <a:r>
                  <a:rPr lang="kk-KZ" sz="2400" b="1" dirty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 </a:t>
                </a:r>
                <a:r>
                  <a:rPr lang="kk-KZ" sz="2400" b="1" dirty="0" smtClean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</a:t>
                </a:r>
                <a:r>
                  <a:rPr lang="kk-K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Дана функция 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 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- 1</a:t>
                </a:r>
                <a:r>
                  <a:rPr lang="kk-K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kk-KZ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kk-K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kk-KZ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Решение:</a:t>
                </a:r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ˊ(x) =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</a:rPr>
                      <m:t>. </m:t>
                    </m:r>
                    <m:r>
                      <a:rPr lang="kk-KZ" sz="240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ˊ(x) = </a:t>
                </a:r>
                <a:r>
                  <a:rPr lang="kk-K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  </a:t>
                </a:r>
              </a:p>
              <a:p>
                <a:r>
                  <a:rPr lang="kk-K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</a:t>
                </a:r>
                <a:r>
                  <a:rPr lang="kk-K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или  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x = 0</a:t>
                </a:r>
                <a:r>
                  <a:rPr lang="kk-K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kk-K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ˊ(</a:t>
                </a:r>
                <a:r>
                  <a:rPr lang="kk-K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kk-K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=3· 0 = 0</a:t>
                </a:r>
                <a:r>
                  <a:rPr lang="kk-K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kk-KZ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но </a:t>
                </a:r>
                <a:r>
                  <a:rPr lang="kk-KZ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экстремума  </a:t>
                </a:r>
                <a:r>
                  <a:rPr lang="kk-KZ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</a:t>
                </a:r>
                <a:r>
                  <a:rPr lang="kk-KZ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этой </a:t>
                </a:r>
                <a:r>
                  <a:rPr lang="kk-KZ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точке функция не имеет</a:t>
                </a:r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596" y="3016848"/>
                <a:ext cx="6096000" cy="3046988"/>
              </a:xfrm>
              <a:prstGeom prst="rect">
                <a:avLst/>
              </a:prstGeom>
              <a:blipFill rotWithShape="0">
                <a:blip r:embed="rId4"/>
                <a:stretch>
                  <a:fillRect l="-1600" t="-16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10307" y="399764"/>
            <a:ext cx="57205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№1. </a:t>
            </a:r>
            <a:r>
              <a:rPr lang="kk-K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Дана функция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= 3x + 2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yˊ = (3x + 2)</a:t>
            </a:r>
            <a:r>
              <a:rPr lang="kk-K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´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= 3 –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критических точек нет                                          у =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х+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прямая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7761249" y="278781"/>
            <a:ext cx="0" cy="1738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6991815" y="1126273"/>
            <a:ext cx="1828800" cy="22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519687" y="137717"/>
            <a:ext cx="241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y</a:t>
            </a:r>
            <a:endParaRPr lang="ru-RU" sz="1400" dirty="0"/>
          </a:p>
        </p:txBody>
      </p:sp>
      <p:sp>
        <p:nvSpPr>
          <p:cNvPr id="22" name="TextBox 21"/>
          <p:cNvSpPr txBox="1"/>
          <p:nvPr/>
        </p:nvSpPr>
        <p:spPr>
          <a:xfrm flipH="1">
            <a:off x="8638431" y="1061483"/>
            <a:ext cx="271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</a:t>
            </a:r>
            <a:endParaRPr lang="ru-RU" sz="14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7533595" y="137717"/>
            <a:ext cx="372620" cy="17504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Группа 12"/>
          <p:cNvGrpSpPr/>
          <p:nvPr/>
        </p:nvGrpSpPr>
        <p:grpSpPr>
          <a:xfrm>
            <a:off x="3533870" y="5563769"/>
            <a:ext cx="2327668" cy="868522"/>
            <a:chOff x="4449170" y="3111920"/>
            <a:chExt cx="2327668" cy="868522"/>
          </a:xfrm>
        </p:grpSpPr>
        <p:cxnSp>
          <p:nvCxnSpPr>
            <p:cNvPr id="15" name="Прямая со стрелкой 14"/>
            <p:cNvCxnSpPr/>
            <p:nvPr/>
          </p:nvCxnSpPr>
          <p:spPr>
            <a:xfrm flipV="1">
              <a:off x="4449170" y="3505041"/>
              <a:ext cx="2327668" cy="2981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>
            <a:xfrm>
              <a:off x="5643648" y="3672665"/>
              <a:ext cx="29785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k-KZ" sz="1400" dirty="0"/>
                <a:t>0</a:t>
              </a:r>
              <a:endParaRPr lang="ru-RU" sz="1400" dirty="0"/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5792574" y="3432906"/>
              <a:ext cx="5621" cy="1893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/>
            <p:nvPr/>
          </p:nvSpPr>
          <p:spPr>
            <a:xfrm>
              <a:off x="6038883" y="3111920"/>
              <a:ext cx="3193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b="1" dirty="0" smtClean="0"/>
                <a:t>+</a:t>
              </a:r>
              <a:endParaRPr lang="ru-RU" b="1" dirty="0"/>
            </a:p>
          </p:txBody>
        </p:sp>
        <p:cxnSp>
          <p:nvCxnSpPr>
            <p:cNvPr id="20" name="Прямая со стрелкой 19"/>
            <p:cNvCxnSpPr/>
            <p:nvPr/>
          </p:nvCxnSpPr>
          <p:spPr>
            <a:xfrm flipV="1">
              <a:off x="4848125" y="3688131"/>
              <a:ext cx="437170" cy="15876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 flipV="1">
              <a:off x="6124771" y="3635324"/>
              <a:ext cx="425282" cy="1947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Прямоугольник 23"/>
            <p:cNvSpPr/>
            <p:nvPr/>
          </p:nvSpPr>
          <p:spPr>
            <a:xfrm>
              <a:off x="4999138" y="3118433"/>
              <a:ext cx="3193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b="1" dirty="0" smtClean="0"/>
                <a:t>+</a:t>
              </a:r>
              <a:endParaRPr lang="ru-RU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10126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18364" y="359653"/>
                <a:ext cx="9794273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k-KZ" sz="2400" b="1" dirty="0" smtClean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 №</a:t>
                </a:r>
                <a:r>
                  <a:rPr lang="ru-RU" sz="2400" b="1" dirty="0" smtClean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</a:t>
                </a:r>
                <a:r>
                  <a:rPr lang="kk-KZ" sz="2400" dirty="0" smtClean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</a:t>
                </a:r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Дана функция 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f´(x)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- 4x</a:t>
                </a:r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k-KZ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- 4x = 0</a:t>
                </a:r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  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4x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- 1) = 0</a:t>
                </a:r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4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x(x -1) (x +1) = 0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</a:t>
                </a:r>
                <a:endParaRPr 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4x = 0</a:t>
                </a:r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x – 1 = 0</a:t>
                </a:r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x + 1 = 0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= 0</a:t>
                </a:r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= 1                     x = - 1</a:t>
                </a:r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</a:t>
                </a:r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kk-KZ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0; 1 </a:t>
                </a:r>
                <a:r>
                  <a:rPr lang="kk-KZ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kk-KZ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критичес. точки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364" y="359653"/>
                <a:ext cx="9794273" cy="2308324"/>
              </a:xfrm>
              <a:prstGeom prst="rect">
                <a:avLst/>
              </a:prstGeom>
              <a:blipFill rotWithShape="0">
                <a:blip r:embed="rId2"/>
                <a:stretch>
                  <a:fillRect l="-996" t="-2111" b="-50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 стрелкой 3"/>
          <p:cNvCxnSpPr/>
          <p:nvPr/>
        </p:nvCxnSpPr>
        <p:spPr>
          <a:xfrm>
            <a:off x="5859966" y="3211552"/>
            <a:ext cx="2821258" cy="11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482468" y="3200400"/>
            <a:ext cx="0" cy="11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298473" y="325615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7359805" y="3155798"/>
            <a:ext cx="0" cy="78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8040029" y="3155798"/>
            <a:ext cx="0" cy="78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6601522" y="3155798"/>
            <a:ext cx="0" cy="501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333893" y="3278458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- 1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224364" y="3320891"/>
            <a:ext cx="168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06214" y="3298997"/>
            <a:ext cx="26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00078" y="2865863"/>
            <a:ext cx="269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6842437" y="285827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7605015" y="2846455"/>
            <a:ext cx="269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8236876" y="285337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ru-RU" dirty="0"/>
          </a:p>
        </p:txBody>
      </p:sp>
      <p:cxnSp>
        <p:nvCxnSpPr>
          <p:cNvPr id="53" name="Прямая со стрелкой 52"/>
          <p:cNvCxnSpPr>
            <a:endCxn id="44" idx="1"/>
          </p:cNvCxnSpPr>
          <p:nvPr/>
        </p:nvCxnSpPr>
        <p:spPr>
          <a:xfrm>
            <a:off x="6021659" y="3320891"/>
            <a:ext cx="312234" cy="111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V="1">
            <a:off x="6814383" y="3330701"/>
            <a:ext cx="306494" cy="153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endCxn id="46" idx="1"/>
          </p:cNvCxnSpPr>
          <p:nvPr/>
        </p:nvCxnSpPr>
        <p:spPr>
          <a:xfrm>
            <a:off x="7605015" y="3330701"/>
            <a:ext cx="301199" cy="122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V="1">
            <a:off x="8236876" y="3330701"/>
            <a:ext cx="306494" cy="153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137424" y="3278458"/>
            <a:ext cx="968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ˊ(-2) = 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1957489" y="3267814"/>
            <a:ext cx="3113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· (-2) (-2 -1) (-2+1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- 24 &lt; 0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Прямоугольник 61"/>
              <p:cNvSpPr/>
              <p:nvPr/>
            </p:nvSpPr>
            <p:spPr>
              <a:xfrm>
                <a:off x="1161339" y="4349643"/>
                <a:ext cx="843501" cy="4834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f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ˊ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</a:t>
                </a:r>
                <a:endParaRPr lang="ru-RU" dirty="0"/>
              </a:p>
            </p:txBody>
          </p:sp>
        </mc:Choice>
        <mc:Fallback xmlns="">
          <p:sp>
            <p:nvSpPr>
              <p:cNvPr id="62" name="Прямоугольник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339" y="4349643"/>
                <a:ext cx="843501" cy="483466"/>
              </a:xfrm>
              <a:prstGeom prst="rect">
                <a:avLst/>
              </a:prstGeom>
              <a:blipFill rotWithShape="0">
                <a:blip r:embed="rId3"/>
                <a:stretch>
                  <a:fillRect l="-6522" r="-5072" b="-75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Прямоугольник 62"/>
              <p:cNvSpPr/>
              <p:nvPr/>
            </p:nvSpPr>
            <p:spPr>
              <a:xfrm>
                <a:off x="1979792" y="4295238"/>
                <a:ext cx="2464457" cy="5068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kk-KZ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·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(­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-1)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&lt;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ru-RU" dirty="0"/>
              </a:p>
            </p:txBody>
          </p:sp>
        </mc:Choice>
        <mc:Fallback xmlns="">
          <p:sp>
            <p:nvSpPr>
              <p:cNvPr id="63" name="Прямоугольник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92" y="4295238"/>
                <a:ext cx="2464457" cy="506870"/>
              </a:xfrm>
              <a:prstGeom prst="rect">
                <a:avLst/>
              </a:prstGeom>
              <a:blipFill rotWithShape="0">
                <a:blip r:embed="rId4"/>
                <a:stretch>
                  <a:fillRect l="-2228" r="-1238" b="-48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Прямоугольник 63"/>
              <p:cNvSpPr/>
              <p:nvPr/>
            </p:nvSpPr>
            <p:spPr>
              <a:xfrm>
                <a:off x="1188857" y="3712839"/>
                <a:ext cx="920445" cy="4834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f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ˊ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</a:t>
                </a:r>
                <a:endParaRPr lang="ru-RU" dirty="0"/>
              </a:p>
            </p:txBody>
          </p:sp>
        </mc:Choice>
        <mc:Fallback xmlns="">
          <p:sp>
            <p:nvSpPr>
              <p:cNvPr id="64" name="Прямоугольник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857" y="3712839"/>
                <a:ext cx="920445" cy="483466"/>
              </a:xfrm>
              <a:prstGeom prst="rect">
                <a:avLst/>
              </a:prstGeom>
              <a:blipFill rotWithShape="0">
                <a:blip r:embed="rId5"/>
                <a:stretch>
                  <a:fillRect l="-5298" r="-5298" b="-75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Прямоугольник 64"/>
              <p:cNvSpPr/>
              <p:nvPr/>
            </p:nvSpPr>
            <p:spPr>
              <a:xfrm>
                <a:off x="1957489" y="3702195"/>
                <a:ext cx="3113353" cy="5068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kk-KZ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·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(­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-1)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+1) &gt;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</a:t>
                </a:r>
                <a:endParaRPr lang="ru-RU" dirty="0"/>
              </a:p>
            </p:txBody>
          </p:sp>
        </mc:Choice>
        <mc:Fallback xmlns="">
          <p:sp>
            <p:nvSpPr>
              <p:cNvPr id="65" name="Прямоугольник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7489" y="3702195"/>
                <a:ext cx="3113353" cy="506870"/>
              </a:xfrm>
              <a:prstGeom prst="rect">
                <a:avLst/>
              </a:prstGeom>
              <a:blipFill rotWithShape="0">
                <a:blip r:embed="rId6"/>
                <a:stretch>
                  <a:fillRect l="-1566" b="-48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Прямоугольник 65"/>
          <p:cNvSpPr/>
          <p:nvPr/>
        </p:nvSpPr>
        <p:spPr>
          <a:xfrm>
            <a:off x="1167623" y="4889039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ˊ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019644" y="4856513"/>
            <a:ext cx="2095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·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-1)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(2+1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828330" y="4849239"/>
            <a:ext cx="545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cxnSp>
        <p:nvCxnSpPr>
          <p:cNvPr id="81" name="Прямая со стрелкой 80"/>
          <p:cNvCxnSpPr/>
          <p:nvPr/>
        </p:nvCxnSpPr>
        <p:spPr>
          <a:xfrm flipV="1">
            <a:off x="7308555" y="3708522"/>
            <a:ext cx="0" cy="2039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6177776" y="4889039"/>
            <a:ext cx="23655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6712523" y="488903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flipH="1">
            <a:off x="6701883" y="4884134"/>
            <a:ext cx="7918" cy="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 flipV="1">
            <a:off x="6709801" y="4884134"/>
            <a:ext cx="0" cy="22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 flipV="1">
            <a:off x="7308555" y="5374888"/>
            <a:ext cx="0" cy="33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flipV="1">
            <a:off x="7308555" y="5330283"/>
            <a:ext cx="6645" cy="446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Полилиния 123"/>
          <p:cNvSpPr/>
          <p:nvPr/>
        </p:nvSpPr>
        <p:spPr>
          <a:xfrm>
            <a:off x="6646127" y="4594302"/>
            <a:ext cx="1260088" cy="832643"/>
          </a:xfrm>
          <a:custGeom>
            <a:avLst/>
            <a:gdLst>
              <a:gd name="connsiteX0" fmla="*/ 0 w 1260088"/>
              <a:gd name="connsiteY0" fmla="*/ 0 h 832643"/>
              <a:gd name="connsiteX1" fmla="*/ 122663 w 1260088"/>
              <a:gd name="connsiteY1" fmla="*/ 825191 h 832643"/>
              <a:gd name="connsiteX2" fmla="*/ 479502 w 1260088"/>
              <a:gd name="connsiteY2" fmla="*/ 401444 h 832643"/>
              <a:gd name="connsiteX3" fmla="*/ 669073 w 1260088"/>
              <a:gd name="connsiteY3" fmla="*/ 301083 h 832643"/>
              <a:gd name="connsiteX4" fmla="*/ 914400 w 1260088"/>
              <a:gd name="connsiteY4" fmla="*/ 769435 h 832643"/>
              <a:gd name="connsiteX5" fmla="*/ 1260088 w 1260088"/>
              <a:gd name="connsiteY5" fmla="*/ 55757 h 832643"/>
              <a:gd name="connsiteX6" fmla="*/ 1260088 w 1260088"/>
              <a:gd name="connsiteY6" fmla="*/ 55757 h 832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0088" h="832643">
                <a:moveTo>
                  <a:pt x="0" y="0"/>
                </a:moveTo>
                <a:cubicBezTo>
                  <a:pt x="21373" y="379142"/>
                  <a:pt x="42746" y="758284"/>
                  <a:pt x="122663" y="825191"/>
                </a:cubicBezTo>
                <a:cubicBezTo>
                  <a:pt x="202580" y="892098"/>
                  <a:pt x="388434" y="488795"/>
                  <a:pt x="479502" y="401444"/>
                </a:cubicBezTo>
                <a:cubicBezTo>
                  <a:pt x="570570" y="314093"/>
                  <a:pt x="596590" y="239751"/>
                  <a:pt x="669073" y="301083"/>
                </a:cubicBezTo>
                <a:cubicBezTo>
                  <a:pt x="741556" y="362415"/>
                  <a:pt x="815898" y="810323"/>
                  <a:pt x="914400" y="769435"/>
                </a:cubicBezTo>
                <a:cubicBezTo>
                  <a:pt x="1012903" y="728547"/>
                  <a:pt x="1260088" y="55757"/>
                  <a:pt x="1260088" y="55757"/>
                </a:cubicBezTo>
                <a:lnTo>
                  <a:pt x="1260088" y="5575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TextBox 124"/>
          <p:cNvSpPr txBox="1"/>
          <p:nvPr/>
        </p:nvSpPr>
        <p:spPr>
          <a:xfrm>
            <a:off x="6699638" y="4587558"/>
            <a:ext cx="378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- 1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465394" y="458436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097889" y="483310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31050" y="282480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82735" y="2839717"/>
            <a:ext cx="4459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max</a:t>
            </a:r>
            <a:endParaRPr lang="ru-RU" sz="11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906214" y="2828121"/>
            <a:ext cx="40267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885390" y="6035161"/>
                <a:ext cx="376564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kk-KZ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ru-RU" b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    </m:t>
                        </m:r>
                        <m:r>
                          <m:rPr>
                            <m:nor/>
                          </m:rPr>
                          <a:rPr lang="kk-KZ" b="1" dirty="0">
                            <a:solidFill>
                              <a:schemeClr val="accent4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Ответ:</m:t>
                        </m:r>
                        <m:r>
                          <a:rPr lang="ru-RU" b="1" i="1" dirty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a:rPr lang="en-US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ru-RU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</a:t>
                </a:r>
                <a:r>
                  <a:rPr lang="kk-KZ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k-KZ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𝒎𝒊𝒏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ru-RU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1.</a:t>
                </a:r>
                <a:endParaRPr lang="ru-RU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390" y="6035161"/>
                <a:ext cx="3765646" cy="369332"/>
              </a:xfrm>
              <a:prstGeom prst="rect">
                <a:avLst/>
              </a:prstGeom>
              <a:blipFill rotWithShape="0">
                <a:blip r:embed="rId7"/>
                <a:stretch>
                  <a:fillRect t="-8197" r="-485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309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/>
          <p:nvPr/>
        </p:nvCxnSpPr>
        <p:spPr>
          <a:xfrm flipV="1">
            <a:off x="2951812" y="3505040"/>
            <a:ext cx="3825026" cy="257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626419" y="3573986"/>
                <a:ext cx="463588" cy="4970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14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k-KZ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r>
                            <a:rPr lang="kk-KZ" sz="1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1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6419" y="3573986"/>
                <a:ext cx="463588" cy="497059"/>
              </a:xfrm>
              <a:prstGeom prst="rect">
                <a:avLst/>
              </a:prstGeom>
              <a:blipFill rotWithShape="0">
                <a:blip r:embed="rId3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5643648" y="3672665"/>
            <a:ext cx="297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400" dirty="0" smtClean="0">
                <a:solidFill>
                  <a:srgbClr val="FFFF00"/>
                </a:solidFill>
              </a:rPr>
              <a:t>1</a:t>
            </a:r>
            <a:endParaRPr lang="ru-RU" sz="1400" dirty="0">
              <a:solidFill>
                <a:srgbClr val="FFFF0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871432" y="3432907"/>
            <a:ext cx="1" cy="1893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792574" y="3432906"/>
            <a:ext cx="5621" cy="1893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6038883" y="3111920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smtClean="0"/>
              <a:t>+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29512" y="3050794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smtClean="0"/>
              <a:t>-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307101" y="3135175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smtClean="0"/>
              <a:t>+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332751" y="120861"/>
                <a:ext cx="11217497" cy="36969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ru-RU" sz="1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400" b="1" dirty="0" smtClean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 №4.</a:t>
                </a:r>
                <a:r>
                  <a:rPr lang="ru-RU" sz="2000" b="1" dirty="0" smtClean="0">
                    <a:solidFill>
                      <a:schemeClr val="accent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0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Определим точки экстремума функции </a:t>
                </a:r>
                <a:r>
                  <a:rPr lang="en-US" sz="20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 smtClean="0">
                    <a:solidFill>
                      <a:srgbClr val="FFFF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(x) = 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sz="2000" b="1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sz="2000" b="1" dirty="0" smtClean="0">
                    <a:solidFill>
                      <a:srgbClr val="FFFF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1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000" b="1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b="1" dirty="0" smtClean="0">
                    <a:solidFill>
                      <a:srgbClr val="FFFF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- 4x + 5</a:t>
                </a:r>
              </a:p>
              <a:p>
                <a:endParaRPr lang="kk-KZ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kk-KZ" sz="20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 .</a:t>
                </a:r>
                <a:r>
                  <a:rPr lang="kk-KZ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457200" indent="-457200">
                  <a:buAutoNum type="arabicParenR"/>
                </a:pPr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ˊ=</m:t>
                    </m:r>
                    <m:r>
                      <a:rPr lang="kk-KZ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kk-KZ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</m:t>
                    </m:r>
                  </m:oMath>
                </a14:m>
                <a:r>
                  <a:rPr lang="ru-RU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k-KZ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- 4x + 5)ˊ = 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- 2x – 4 = 2 (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𝟑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x – 2 )</a:t>
                </a:r>
                <a:r>
                  <a:rPr lang="kk-KZ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457200" indent="-457200">
                  <a:buAutoNum type="arabicParenR"/>
                </a:pP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'(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x)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</a:t>
                </a:r>
                <a:endParaRPr lang="kk-KZ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2 (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𝟑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</m:sup>
                    </m:sSup>
                  </m:oMath>
                </a14:m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x – 2) = 0</a:t>
                </a:r>
                <a:r>
                  <a:rPr lang="kk-KZ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kk-KZ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𝟑</m:t>
                    </m:r>
                    <m:sSup>
                      <m:sSupPr>
                        <m:ctrlPr>
                          <a:rPr lang="kk-KZ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x – 2 = 0,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1,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  <m:r>
                      <a:rPr lang="kk-KZ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;</m:t>
                    </m:r>
                  </m:oMath>
                </a14:m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kk-KZ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kk-KZ" sz="20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kk-KZ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kk-KZ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kk-KZ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kk-KZ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</a:t>
                </a:r>
                <a:r>
                  <a:rPr lang="kk-KZ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крит. точки</a:t>
                </a:r>
                <a:endParaRPr lang="en-US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kk-KZ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   </a:t>
                </a:r>
                <a:r>
                  <a:rPr lang="kk-KZ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 числовой прямой отметим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kk-KZ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:r>
                  <a:rPr lang="ru-RU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kk-KZ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определим знак производной на каждом интервале.</a:t>
                </a:r>
              </a:p>
              <a:p>
                <a:endParaRPr lang="kk-KZ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kk-KZ" sz="16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751" y="120861"/>
                <a:ext cx="11217497" cy="3696974"/>
              </a:xfrm>
              <a:prstGeom prst="rect">
                <a:avLst/>
              </a:prstGeom>
              <a:blipFill rotWithShape="0">
                <a:blip r:embed="rId4"/>
                <a:stretch>
                  <a:fillRect l="-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80244" y="4814170"/>
                <a:ext cx="9817994" cy="1733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kk-KZ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kk-KZ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kk-KZ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окрестности  точки </a:t>
                </a:r>
                <a:r>
                  <a:rPr lang="en-US" sz="2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=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  <m:r>
                      <a:rPr lang="kk-KZ" sz="20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производная меняет знак с плюса на минус, а в окрестности точки</a:t>
                </a:r>
                <a:r>
                  <a:rPr lang="ru-RU" sz="2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х </a:t>
                </a:r>
                <a:r>
                  <a:rPr lang="en-US" sz="2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</a:t>
                </a:r>
                <a:r>
                  <a:rPr lang="kk-KZ" sz="2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kk-KZ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производная меняет знак с минуса на плюс. Пользуясь условием экстремума , получаем , что точка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=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sz="2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</a:t>
                </a:r>
                <a:r>
                  <a:rPr lang="kk-KZ" sz="2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kk-KZ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это точка максимума, а  </a:t>
                </a:r>
                <a:r>
                  <a:rPr 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= 1 </a:t>
                </a:r>
                <a:r>
                  <a:rPr lang="en-US" sz="2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kk-KZ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точка минимума. 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kk-KZ" sz="20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ru-RU" sz="2000" b="1" i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    </m:t>
                        </m:r>
                        <m:r>
                          <m:rPr>
                            <m:nor/>
                          </m:rPr>
                          <a:rPr lang="kk-KZ" sz="2000" b="1" dirty="0" smtClean="0">
                            <a:solidFill>
                              <a:schemeClr val="accent4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Ответ:</m:t>
                        </m:r>
                        <m:r>
                          <a:rPr lang="ru-RU" sz="2000" b="1" i="1" dirty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a:rPr lang="en-US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ru-RU" sz="20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sz="20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sz="2000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kk-KZ" sz="20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k-KZ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𝒎𝒊𝒏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sz="20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2000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244" y="4814170"/>
                <a:ext cx="9817994" cy="1733936"/>
              </a:xfrm>
              <a:prstGeom prst="rect">
                <a:avLst/>
              </a:prstGeom>
              <a:blipFill rotWithShape="0">
                <a:blip r:embed="rId5"/>
                <a:stretch>
                  <a:fillRect l="-621" b="-14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717580" y="4165832"/>
                <a:ext cx="9143323" cy="3125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ˊ(0) = 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kk-KZ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- 0 – 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- 4 &lt; 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0,</a:t>
                </a:r>
                <a:r>
                  <a:rPr lang="kk-KZ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ˊ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kk-KZ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 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(−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kk-KZ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(-1) – 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 &gt; 0                       f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ˊ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 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 3·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  <m:sup>
                        <m:r>
                          <a:rPr lang="en-US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kk-KZ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– 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8 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0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endParaRPr lang="ru-RU" sz="1400" b="1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580" y="4165832"/>
                <a:ext cx="9143323" cy="312586"/>
              </a:xfrm>
              <a:prstGeom prst="rect">
                <a:avLst/>
              </a:prstGeom>
              <a:blipFill rotWithShape="0">
                <a:blip r:embed="rId6"/>
                <a:stretch>
                  <a:fillRect l="-200" b="-1923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Прямая со стрелкой 8"/>
          <p:cNvCxnSpPr/>
          <p:nvPr/>
        </p:nvCxnSpPr>
        <p:spPr>
          <a:xfrm flipV="1">
            <a:off x="3189249" y="3646081"/>
            <a:ext cx="437170" cy="1587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78537" y="3670885"/>
            <a:ext cx="601523" cy="1516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6124771" y="3635324"/>
            <a:ext cx="425282" cy="1947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34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1271</TotalTime>
  <Words>460</Words>
  <Application>Microsoft Office PowerPoint</Application>
  <PresentationFormat>Широкоэкранный</PresentationFormat>
  <Paragraphs>127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Arial</vt:lpstr>
      <vt:lpstr>Calibri</vt:lpstr>
      <vt:lpstr>Cambria Math</vt:lpstr>
      <vt:lpstr>Comic Sans MS</vt:lpstr>
      <vt:lpstr>Monotype Corsiva</vt:lpstr>
      <vt:lpstr>Segoe Print</vt:lpstr>
      <vt:lpstr>Times New Roman</vt:lpstr>
      <vt:lpstr>Trebuchet MS</vt:lpstr>
      <vt:lpstr>Wingdings</vt:lpstr>
      <vt:lpstr>Wingdings 3</vt:lpstr>
      <vt:lpstr>Грань</vt:lpstr>
      <vt:lpstr>Тема урока:       Экстремумы функции </vt:lpstr>
      <vt:lpstr>Презентация PowerPoint</vt:lpstr>
      <vt:lpstr>    Точки из области определения функции, в которых:  f′ (x) =0        </vt:lpstr>
      <vt:lpstr>Презентация PowerPoint</vt:lpstr>
      <vt:lpstr>Пусть xо точка из области определения функции  f(x) и f′ (xо) = 0, если производная  функции меняет свой знак с «+» на «-» в точке xо или наоборот,  то эта точка      </vt:lpstr>
      <vt:lpstr>Алгоритм поиска точек экстремума функции:</vt:lpstr>
      <vt:lpstr>Презентация PowerPoint</vt:lpstr>
      <vt:lpstr>Презентация PowerPoint</vt:lpstr>
      <vt:lpstr>Презентация PowerPoint</vt:lpstr>
      <vt:lpstr>В классе: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Критические точки и экстремумы функции.</dc:title>
  <dc:creator>Михеева И.А.</dc:creator>
  <cp:lastModifiedBy>Lenovo</cp:lastModifiedBy>
  <cp:revision>93</cp:revision>
  <dcterms:created xsi:type="dcterms:W3CDTF">2020-04-17T14:39:44Z</dcterms:created>
  <dcterms:modified xsi:type="dcterms:W3CDTF">2023-01-21T10:31:42Z</dcterms:modified>
</cp:coreProperties>
</file>