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</p:sldMasterIdLst>
  <p:notesMasterIdLst>
    <p:notesMasterId r:id="rId20"/>
  </p:notesMasterIdLst>
  <p:sldIdLst>
    <p:sldId id="292" r:id="rId10"/>
    <p:sldId id="280" r:id="rId11"/>
    <p:sldId id="281" r:id="rId12"/>
    <p:sldId id="282" r:id="rId13"/>
    <p:sldId id="283" r:id="rId14"/>
    <p:sldId id="293" r:id="rId15"/>
    <p:sldId id="302" r:id="rId16"/>
    <p:sldId id="305" r:id="rId17"/>
    <p:sldId id="307" r:id="rId18"/>
    <p:sldId id="30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 varScale="1">
        <p:scale>
          <a:sx n="95" d="100"/>
          <a:sy n="95" d="100"/>
        </p:scale>
        <p:origin x="-1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4E9608-AF00-4DEE-B49E-D2CD068FE3EF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5BABB6B-72E8-46B5-A007-109F80D6B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1920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5D5448-8BD0-41F7-A3C8-4C75D1EEA6B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25C159-CB31-4DE5-BCD4-30829C5E8E1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55916FA-412E-474A-BDE4-8548E9B185CE}" type="slidenum">
              <a:rPr lang="ru-RU" sz="1200">
                <a:latin typeface="Calibri" pitchFamily="34" charset="0"/>
              </a:rPr>
              <a:pPr algn="r"/>
              <a:t>3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73D0311-6F8A-439A-AEEC-E6A6E2A938AE}" type="slidenum">
              <a:rPr lang="ru-RU" sz="1200">
                <a:latin typeface="Calibri" pitchFamily="34" charset="0"/>
              </a:rPr>
              <a:pPr algn="r"/>
              <a:t>6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51DCD-BF16-4EBF-B3C3-258D8F5D36A3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8AC63-C851-4E9B-8290-3F7A69795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95442-85AC-4E17-A036-71662691751E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51AE5-35B2-453E-B2D0-2B1945831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F2252-EA8D-4BCD-B1E1-37A4310FE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D21B6-18DA-4562-8BEE-763518E39390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60127-02E1-4DBE-A50D-540E2FC40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F7228-36B2-48D7-B58B-8BF451018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E818A-F702-4BDE-9C71-F102520D4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61277-30C6-4BCD-9B4F-359EAB563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83C09-4C28-4F3D-AEBF-4190E756D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E7DFD-966E-4238-B122-D456E60871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714A5-F681-4AEA-9EA9-06465C8A8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FC127-FCFE-4B0E-B809-45A2832C3D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6EDF9-8EAA-4E18-BA07-026BB0585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9B693-35CD-4CB6-A4C6-DE3B1F9B3348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D61A6-AE47-43D4-AE7A-63EA9CA13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B9CCB-20BD-4B56-882E-3F1B52687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44ACF-E479-4D1B-A725-B9463E666E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3580D-CB0D-4FE4-9243-8927B64E3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ED651-CA7A-4823-8F7A-7EB070542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19F89-FF76-4108-ADD8-37A8D1296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F27C4-F050-4FE0-A737-8E53D75C5C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9A62F-68C2-4F05-8545-DEF7A4A64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84B42-DEFA-4EA1-AA72-066C79F8E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7F845-07FE-46F1-AF7A-75E15F0D12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56088-588E-42B6-996B-9DF53A3D4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4CD77-D8D5-400E-B85C-07073F34871D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03FB2-7C70-40A0-A800-CFD431E3D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45383-343B-4FD4-ABDB-E4DFCA4FA6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14112-5368-4854-B264-BB9C2AF46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4F684-947A-48B3-A256-110B76AF8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E7384-2D45-4742-8F08-C8246DBA8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C0CDF-7EB5-40F2-A72C-8A9CDBA61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E573A-E563-43B0-B5FD-ED21ABD4B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C8BFF-96DA-471B-B40B-A1AB0A402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71B56-1619-4041-B37F-55F138D83D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F0736-28AF-4863-A0F2-9F4C737B3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67E4D-098B-4F8C-A4D3-350F92094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F95D4-BB65-434A-BCF2-5CDA0265CA9D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BF48E-7A5A-4B26-9BC8-82D09463D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77524-A3B7-45A5-8CC9-06661759F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C931A-9EF2-4A4D-9F9E-F18EF0C54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A4C2E-2476-455F-8A51-EFD7FB39A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763CB-5582-4E82-A697-5D5341AA7A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7E251-D4D1-4817-8880-0EC455A42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97CA9-5C06-4D32-B5D4-78AC0170A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5F7FA-7A74-4B09-B74C-FFCB08673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8DDCF-B40A-486E-A5DA-411C25340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1A06E-17D2-44FC-8575-BD7784812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11EE4-A4B5-4994-8087-1B2E0510F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163B6-3319-4021-BFD7-461ECB41919F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C636A-8C07-4BDB-AD75-63D76683C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93CF1-C87A-4FC0-8EB8-6DC3225DA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0FE5B-7DB2-4638-B14F-254BEFD1B5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F8CEB-3C89-4CEA-817D-911440FE34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E6BC4-5839-42EC-A73F-C37EC0D03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398AE-B737-4993-9E60-48C0910D5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FCB16-5302-43FB-9ABF-BE4BABBDD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64123-79EE-4173-8749-DD2671A743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4DAFC-7BF1-4AD8-9999-83EB012DB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AF9A1-1AA6-4749-AC6D-B64BD2467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D6373-9D98-4C69-BD2F-0FCCEC0C3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01D4-FC15-4035-85BE-A16CE5637231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7B2A3-2BC9-4D52-A375-9D1CDB96D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3EA7F-0753-48BA-B8A9-4CCA98CF7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91A31-C18C-424C-A260-3F0B1246A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7BCC0-DCD9-429C-AF18-806423090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328B1-F8D6-4DA8-834C-51F0D7553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07BA1-AEDA-4A32-AD9E-145F2D2ED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DB176-D990-4B6D-B95D-AB2B332BF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1FE7-9D0C-4744-BBFB-91F0CCF87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A9D60-C657-4D88-96AA-DAE099C1C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08D3A-D358-4709-AAAC-97CA8BC3C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DF7BF-2202-4641-8A25-25494A657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E8A97-EFFC-4600-BB0E-4A8C8FD0F6AC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DAA8A-7811-4200-8100-D77B6F7D6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AF5F1-E2BB-47FF-BB44-35A5BF0AB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9AF07-E6DA-48B0-84ED-7EA5DE0A1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5EAE9-A120-4AFD-8A2D-207A8943F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B683C-725A-48C0-8D95-87CCA7EA7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C8647-4315-40A8-AA97-73BBA4C1A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D78C0-EF27-4D64-8845-327DF7626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9ADE8-A709-41DF-B221-3C29046ED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3EA63-E19C-47F5-8325-47B64AA7C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9F2F1-A76A-444E-A652-E2D5B9741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9348B-297F-4A74-A1DF-F211D1FDC0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A16B5-D1B0-4D15-B895-92E73CA46774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4D10E-308E-4B2B-AA48-142838B49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FCA0B-D4FE-43AC-A153-531DB4122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7D700-DCE9-4E14-9EA9-C14AC5E04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3DD99-A75F-4BF4-8603-169847780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E7BD-6122-4804-BE46-5B994FAC9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60C3D-70DF-491D-8B26-03245B5C1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B19A5-6B6C-4D45-A071-5D18792763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C3B0F-8422-444A-AD02-572DC750D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B1B24-B803-48B3-8672-E0559C1635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C7891-B383-4390-B332-AD49AE5C0B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D4320-6FFF-4053-9358-ED85C92C5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37E18-3B2C-4A90-AEA3-42EAFCBBFACC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82CC4-D88A-4814-AD9D-C9C52CB4D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B662F-5074-4FA9-90E6-C32ACE09E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A38CA-09CF-4F78-A745-BF9D8D08D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B7D73-2204-4D16-8FDA-C73A963D2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CA96D-00F3-43BB-95D4-82B1CF699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4771D-9995-4865-90F3-2BCC1513F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41251-9A36-4379-A5E0-C3DDCEE51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F7906-9F08-43FE-B349-06AF25D8C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BE027-32B4-4AE1-B02A-32F58885B2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526E1-8E09-4C10-BE8F-FD62AA0CAC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9F0D3-9F9B-499C-947E-8BBC75D88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B6476278-65FF-45E5-B31A-50C8616DD58C}" type="datetimeFigureOut">
              <a:rPr lang="ru-RU"/>
              <a:pPr>
                <a:defRPr/>
              </a:pPr>
              <a:t>21.01.2023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ECFD7981-5D8E-4FB5-8AEE-A29EE94F8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62F8972D-AA87-4730-A6B6-DA7A91484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CFDFFB80-C6EA-48B8-A92A-E3A511CC62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0D18E012-A366-4CE6-87AD-56DEC89AC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B3037FD2-74B4-45F6-A349-1733B5A1BF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E0394AC7-6A99-4B7D-8F4D-5AF50ADD7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444CBC45-7E55-4ADE-BE0B-692844BE3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900F5D99-8951-4BFD-A003-271730C8A2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DC778C3A-DA21-4D5C-AE1F-B8F8B52D0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slide" Target="slide8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750"/>
            <a:ext cx="7715250" cy="1131888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54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</a:rPr>
              <a:t>  Мастер - класс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5229225"/>
            <a:ext cx="3671888" cy="1123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Georgia" pitchFamily="18" charset="0"/>
              </a:rPr>
              <a:t>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68" name="Rectangle 2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15616" y="1714500"/>
            <a:ext cx="6912768" cy="32273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«Применение различных акварельных техник  во внеурочной деятельности по изобразительному искусству для    развития  творческих способностей   обучаемых».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29908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http://ds63.centerstart.ru/sites/ds63.centerstart.ru/files/image-599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674041"/>
            <a:ext cx="1873811" cy="246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96952"/>
            <a:ext cx="28575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44208" y="908720"/>
            <a:ext cx="1563099" cy="2287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645024"/>
            <a:ext cx="2615879" cy="192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7372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507412" cy="11398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 eaLnBrk="1" hangingPunct="1">
              <a:defRPr/>
            </a:pPr>
            <a:r>
              <a:rPr lang="ru-RU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Основная цель мастер – класса: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584" y="1628800"/>
            <a:ext cx="7500990" cy="3728456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	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Познакомить  вас  с возможностями использования некоторых техник работы акварельными красками, позволяющих повысить  творческую активность обучаемых </a:t>
            </a:r>
            <a:r>
              <a:rPr lang="ru-RU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в учебной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деятельности по изобразительному искусству.</a:t>
            </a:r>
          </a:p>
          <a:p>
            <a:pPr eaLnBrk="1" hangingPunct="1">
              <a:buFontTx/>
              <a:buNone/>
              <a:defRPr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2292" name="Рисунок 5" descr="человечек 1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16813" y="5445125"/>
            <a:ext cx="1198562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4282" y="428604"/>
            <a:ext cx="8291513" cy="9048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Результаты предварительной диагностики учащихся</a:t>
            </a:r>
          </a:p>
        </p:txBody>
      </p:sp>
      <p:grpSp>
        <p:nvGrpSpPr>
          <p:cNvPr id="2" name="Organization Chart 3"/>
          <p:cNvGrpSpPr>
            <a:grpSpLocks noChangeAspect="1"/>
          </p:cNvGrpSpPr>
          <p:nvPr/>
        </p:nvGrpSpPr>
        <p:grpSpPr bwMode="auto">
          <a:xfrm>
            <a:off x="179388" y="1630037"/>
            <a:ext cx="8786812" cy="4834915"/>
            <a:chOff x="1134" y="1288"/>
            <a:chExt cx="6489" cy="929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cxnSp>
          <p:nvCxnSpPr>
            <p:cNvPr id="1028" name="_s1028"/>
            <p:cNvCxnSpPr>
              <a:cxnSpLocks noChangeShapeType="1"/>
              <a:endCxn id="10" idx="2"/>
            </p:cNvCxnSpPr>
            <p:nvPr/>
          </p:nvCxnSpPr>
          <p:spPr bwMode="auto">
            <a:xfrm rot="16200000" flipV="1">
              <a:off x="5345" y="698"/>
              <a:ext cx="404" cy="2075"/>
            </a:xfrm>
            <a:prstGeom prst="bentConnector3">
              <a:avLst>
                <a:gd name="adj1" fmla="val 50000"/>
              </a:avLst>
            </a:prstGeom>
            <a:noFill/>
            <a:ln w="28575">
              <a:noFill/>
              <a:miter lim="800000"/>
              <a:headEnd/>
              <a:tailEnd/>
            </a:ln>
            <a:effectLst/>
            <a:sp3d>
              <a:bevelT w="139700" h="139700"/>
            </a:sp3d>
          </p:spPr>
        </p:cxnSp>
        <p:cxnSp>
          <p:nvCxnSpPr>
            <p:cNvPr id="1029" name="_s1029"/>
            <p:cNvCxnSpPr>
              <a:cxnSpLocks noChangeShapeType="1"/>
              <a:stCxn id="14" idx="0"/>
              <a:endCxn id="10" idx="2"/>
            </p:cNvCxnSpPr>
            <p:nvPr/>
          </p:nvCxnSpPr>
          <p:spPr bwMode="auto">
            <a:xfrm rot="16200000" flipV="1">
              <a:off x="5026" y="1018"/>
              <a:ext cx="404" cy="1437"/>
            </a:xfrm>
            <a:prstGeom prst="bentConnector3">
              <a:avLst>
                <a:gd name="adj1" fmla="val 50000"/>
              </a:avLst>
            </a:prstGeom>
            <a:noFill/>
            <a:ln w="28575">
              <a:noFill/>
              <a:miter lim="800000"/>
              <a:headEnd/>
              <a:tailEnd/>
            </a:ln>
            <a:effectLst/>
            <a:sp3d>
              <a:bevelT w="139700" h="139700"/>
            </a:sp3d>
          </p:spPr>
        </p:cxnSp>
        <p:cxnSp>
          <p:nvCxnSpPr>
            <p:cNvPr id="1030" name="_s1030"/>
            <p:cNvCxnSpPr>
              <a:cxnSpLocks noChangeShapeType="1"/>
              <a:stCxn id="13" idx="0"/>
              <a:endCxn id="10" idx="2"/>
            </p:cNvCxnSpPr>
            <p:nvPr/>
          </p:nvCxnSpPr>
          <p:spPr bwMode="auto">
            <a:xfrm rot="5400000" flipH="1" flipV="1">
              <a:off x="3365" y="793"/>
              <a:ext cx="404" cy="1887"/>
            </a:xfrm>
            <a:prstGeom prst="bentConnector3">
              <a:avLst>
                <a:gd name="adj1" fmla="val 50000"/>
              </a:avLst>
            </a:prstGeom>
            <a:noFill/>
            <a:ln w="28575">
              <a:noFill/>
              <a:miter lim="800000"/>
              <a:headEnd/>
              <a:tailEnd/>
            </a:ln>
            <a:effectLst/>
            <a:sp3d>
              <a:bevelT w="139700" h="139700"/>
            </a:sp3d>
          </p:spPr>
        </p:cxnSp>
        <p:cxnSp>
          <p:nvCxnSpPr>
            <p:cNvPr id="1031" name="_s1031"/>
            <p:cNvCxnSpPr>
              <a:cxnSpLocks noChangeShapeType="1"/>
              <a:stCxn id="12" idx="0"/>
              <a:endCxn id="10" idx="2"/>
            </p:cNvCxnSpPr>
            <p:nvPr/>
          </p:nvCxnSpPr>
          <p:spPr bwMode="auto">
            <a:xfrm rot="5400000" flipH="1" flipV="1">
              <a:off x="3492" y="636"/>
              <a:ext cx="120" cy="1916"/>
            </a:xfrm>
            <a:prstGeom prst="bentConnector3">
              <a:avLst>
                <a:gd name="adj1" fmla="val 50000"/>
              </a:avLst>
            </a:prstGeom>
            <a:noFill/>
            <a:ln w="28575">
              <a:noFill/>
              <a:miter lim="800000"/>
              <a:headEnd/>
              <a:tailEnd/>
            </a:ln>
            <a:effectLst/>
            <a:sp3d>
              <a:bevelT w="139700" h="139700"/>
            </a:sp3d>
          </p:spPr>
        </p:cxnSp>
        <p:cxnSp>
          <p:nvCxnSpPr>
            <p:cNvPr id="1032" name="_s1032"/>
            <p:cNvCxnSpPr>
              <a:cxnSpLocks noChangeShapeType="1"/>
              <a:stCxn id="11" idx="0"/>
              <a:endCxn id="10" idx="2"/>
            </p:cNvCxnSpPr>
            <p:nvPr/>
          </p:nvCxnSpPr>
          <p:spPr bwMode="auto">
            <a:xfrm rot="16200000" flipV="1">
              <a:off x="5276" y="767"/>
              <a:ext cx="120" cy="1653"/>
            </a:xfrm>
            <a:prstGeom prst="bentConnector3">
              <a:avLst>
                <a:gd name="adj1" fmla="val 50000"/>
              </a:avLst>
            </a:prstGeom>
            <a:noFill/>
            <a:ln w="28575">
              <a:noFill/>
              <a:miter lim="800000"/>
              <a:headEnd/>
              <a:tailEnd/>
            </a:ln>
            <a:effectLst/>
            <a:sp3d>
              <a:bevelT w="139700" h="139700"/>
            </a:sp3d>
          </p:spPr>
        </p:cxnSp>
        <p:sp>
          <p:nvSpPr>
            <p:cNvPr id="10" name="_s1033"/>
            <p:cNvSpPr>
              <a:spLocks noChangeArrowheads="1"/>
            </p:cNvSpPr>
            <p:nvPr/>
          </p:nvSpPr>
          <p:spPr bwMode="auto">
            <a:xfrm>
              <a:off x="1635" y="1288"/>
              <a:ext cx="5750" cy="246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chemeClr val="bg2"/>
                  </a:solidFill>
                </a:rPr>
                <a:t>Ученики знакомы с понятием </a:t>
              </a:r>
            </a:p>
            <a:p>
              <a:pPr algn="ctr">
                <a:defRPr/>
              </a:pPr>
              <a:r>
                <a:rPr lang="ru-RU" sz="2800" b="1" dirty="0">
                  <a:solidFill>
                    <a:schemeClr val="bg2"/>
                  </a:solidFill>
                </a:rPr>
                <a:t>«акварельные краски».</a:t>
              </a:r>
            </a:p>
            <a:p>
              <a:pPr algn="ctr">
                <a:defRPr/>
              </a:pPr>
              <a:endParaRPr lang="ru-RU" sz="2800" b="1" dirty="0">
                <a:solidFill>
                  <a:schemeClr val="bg2"/>
                </a:solidFill>
              </a:endParaRPr>
            </a:p>
          </p:txBody>
        </p:sp>
        <p:sp>
          <p:nvSpPr>
            <p:cNvPr id="11" name="_s1034"/>
            <p:cNvSpPr>
              <a:spLocks noChangeArrowheads="1"/>
            </p:cNvSpPr>
            <p:nvPr/>
          </p:nvSpPr>
          <p:spPr bwMode="auto">
            <a:xfrm>
              <a:off x="4703" y="1654"/>
              <a:ext cx="2920" cy="22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p3d>
              <a:bevelT w="139700" h="139700"/>
            </a:sp3d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Умеют  смешивать цвета </a:t>
              </a:r>
            </a:p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для получения нового </a:t>
              </a:r>
            </a:p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ru-RU" sz="2000" b="1" dirty="0">
                  <a:solidFill>
                    <a:srgbClr val="92D050"/>
                  </a:solidFill>
                </a:rPr>
                <a:t>37%</a:t>
              </a:r>
              <a:r>
                <a:rPr lang="ru-RU" sz="2000" dirty="0">
                  <a:solidFill>
                    <a:srgbClr val="92D050"/>
                  </a:solidFill>
                </a:rPr>
                <a:t> </a:t>
              </a:r>
            </a:p>
          </p:txBody>
        </p:sp>
        <p:sp>
          <p:nvSpPr>
            <p:cNvPr id="12" name="_s1035"/>
            <p:cNvSpPr>
              <a:spLocks noChangeArrowheads="1"/>
            </p:cNvSpPr>
            <p:nvPr/>
          </p:nvSpPr>
          <p:spPr bwMode="auto">
            <a:xfrm>
              <a:off x="1134" y="1654"/>
              <a:ext cx="2920" cy="22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p3d>
              <a:bevelT w="139700" h="139700"/>
            </a:sp3d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Рисовали регулярно</a:t>
              </a:r>
            </a:p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акварельными красками </a:t>
              </a:r>
              <a:r>
                <a:rPr lang="ru-RU" sz="2000" b="1" dirty="0">
                  <a:solidFill>
                    <a:srgbClr val="92D050"/>
                  </a:solidFill>
                </a:rPr>
                <a:t>55%</a:t>
              </a:r>
            </a:p>
          </p:txBody>
        </p:sp>
        <p:sp>
          <p:nvSpPr>
            <p:cNvPr id="13" name="_s1036"/>
            <p:cNvSpPr>
              <a:spLocks noChangeArrowheads="1"/>
            </p:cNvSpPr>
            <p:nvPr/>
          </p:nvSpPr>
          <p:spPr bwMode="auto">
            <a:xfrm>
              <a:off x="1347" y="1938"/>
              <a:ext cx="2553" cy="27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p3d>
              <a:bevelT w="139700" h="139700"/>
            </a:sp3d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000" b="1" i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Владеют </a:t>
              </a:r>
            </a:p>
            <a:p>
              <a:pPr algn="ctr">
                <a:defRPr/>
              </a:pPr>
              <a:r>
                <a:rPr lang="ru-RU" sz="2000" b="1" i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способностью ровного </a:t>
              </a:r>
            </a:p>
            <a:p>
              <a:pPr algn="ctr">
                <a:defRPr/>
              </a:pPr>
              <a:r>
                <a:rPr lang="ru-RU" sz="2000" b="1" i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закрашивания </a:t>
              </a:r>
            </a:p>
            <a:p>
              <a:pPr algn="ctr">
                <a:defRPr/>
              </a:pPr>
              <a:r>
                <a:rPr lang="ru-RU" sz="2000" b="1" i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поверхности</a:t>
              </a:r>
            </a:p>
            <a:p>
              <a:pPr algn="ctr">
                <a:defRPr/>
              </a:pPr>
              <a:r>
                <a:rPr lang="ru-RU" sz="2000" b="1" i="1" dirty="0">
                  <a:solidFill>
                    <a:srgbClr val="92D050"/>
                  </a:solidFill>
                </a:rPr>
                <a:t>35%</a:t>
              </a:r>
              <a:endParaRPr lang="ru-RU" sz="2000" b="1" dirty="0">
                <a:solidFill>
                  <a:srgbClr val="92D050"/>
                </a:solidFill>
              </a:endParaRPr>
            </a:p>
          </p:txBody>
        </p:sp>
        <p:sp>
          <p:nvSpPr>
            <p:cNvPr id="14" name="_s1037"/>
            <p:cNvSpPr>
              <a:spLocks noChangeArrowheads="1"/>
            </p:cNvSpPr>
            <p:nvPr/>
          </p:nvSpPr>
          <p:spPr bwMode="auto">
            <a:xfrm>
              <a:off x="4697" y="1938"/>
              <a:ext cx="2499" cy="27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sp3d>
              <a:bevelT w="139700" h="139700"/>
            </a:sp3d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 Владеют</a:t>
              </a:r>
              <a:r>
                <a:rPr lang="ru-RU" sz="2000" dirty="0"/>
                <a:t> </a:t>
              </a:r>
              <a:r>
                <a:rPr lang="ru-RU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знаниями </a:t>
              </a:r>
            </a:p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о различных </a:t>
              </a:r>
            </a:p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техниках акварельной </a:t>
              </a:r>
            </a:p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живописи </a:t>
              </a:r>
              <a:r>
                <a:rPr lang="ru-RU" sz="2000" b="1" i="1" dirty="0">
                  <a:solidFill>
                    <a:srgbClr val="92D050"/>
                  </a:solidFill>
                </a:rPr>
                <a:t>10%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7158" y="357166"/>
            <a:ext cx="8229600" cy="78581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направления работы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500" y="1285875"/>
            <a:ext cx="7858125" cy="49514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 err="1" smtClean="0"/>
              <a:t>создани</a:t>
            </a:r>
            <a:r>
              <a:rPr lang="ru-RU" sz="2400" b="1" dirty="0" smtClean="0"/>
              <a:t>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положительной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мотивации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интереса</a:t>
            </a:r>
            <a:r>
              <a:rPr lang="en-US" sz="2400" b="1" dirty="0" smtClean="0"/>
              <a:t>   к  </a:t>
            </a:r>
            <a:r>
              <a:rPr lang="en-US" sz="2400" b="1" dirty="0" err="1" smtClean="0"/>
              <a:t>изобразительному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искусству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посредством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изучения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различных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техник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работы</a:t>
            </a:r>
            <a:r>
              <a:rPr lang="en-US" sz="2400" b="1" dirty="0" smtClean="0"/>
              <a:t> с </a:t>
            </a:r>
            <a:r>
              <a:rPr lang="en-US" sz="2400" b="1" dirty="0" err="1" smtClean="0"/>
              <a:t>красками</a:t>
            </a:r>
            <a:r>
              <a:rPr lang="en-US" sz="2400" b="1" dirty="0" smtClean="0"/>
              <a:t>;</a:t>
            </a:r>
            <a:endParaRPr lang="ru-RU" sz="2400" dirty="0" smtClean="0"/>
          </a:p>
          <a:p>
            <a:pPr eaLnBrk="1" hangingPunct="1">
              <a:defRPr/>
            </a:pPr>
            <a:r>
              <a:rPr lang="en-US" sz="2400" b="1" dirty="0" err="1" smtClean="0"/>
              <a:t>использовани</a:t>
            </a:r>
            <a:r>
              <a:rPr lang="ru-RU" sz="2400" b="1" dirty="0" smtClean="0"/>
              <a:t>е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доступных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средств</a:t>
            </a:r>
            <a:r>
              <a:rPr lang="en-US" sz="2400" b="1" dirty="0" smtClean="0"/>
              <a:t> и </a:t>
            </a:r>
            <a:r>
              <a:rPr lang="en-US" sz="2400" b="1" dirty="0" err="1" smtClean="0"/>
              <a:t>материалов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позволяющих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создавать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эффектные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приемы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работы</a:t>
            </a:r>
            <a:r>
              <a:rPr lang="en-US" sz="2400" b="1" dirty="0" smtClean="0"/>
              <a:t> с </a:t>
            </a:r>
            <a:r>
              <a:rPr lang="en-US" sz="2400" b="1" dirty="0" err="1" smtClean="0"/>
              <a:t>красками</a:t>
            </a:r>
            <a:r>
              <a:rPr lang="en-US" sz="2400" b="1" dirty="0" smtClean="0"/>
              <a:t>; </a:t>
            </a:r>
            <a:endParaRPr lang="ru-RU" sz="2400" dirty="0" smtClean="0"/>
          </a:p>
          <a:p>
            <a:pPr eaLnBrk="1" hangingPunct="1">
              <a:defRPr/>
            </a:pPr>
            <a:r>
              <a:rPr lang="en-US" sz="2400" b="1" dirty="0" err="1" smtClean="0"/>
              <a:t>создании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условий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обеспечивающих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наибольшую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эффективность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обучения</a:t>
            </a:r>
            <a:r>
              <a:rPr lang="en-US" sz="2400" b="1" dirty="0" smtClean="0"/>
              <a:t>: </a:t>
            </a:r>
            <a:r>
              <a:rPr lang="en-US" sz="2400" b="1" dirty="0" err="1" smtClean="0"/>
              <a:t>сотрудничество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учителя</a:t>
            </a:r>
            <a:r>
              <a:rPr lang="en-US" sz="2400" b="1" dirty="0" smtClean="0"/>
              <a:t> и </a:t>
            </a:r>
            <a:r>
              <a:rPr lang="en-US" sz="2400" b="1" dirty="0" err="1" smtClean="0"/>
              <a:t>учащихся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индивидуализация</a:t>
            </a:r>
            <a:r>
              <a:rPr lang="en-US" sz="2400" b="1" dirty="0" smtClean="0"/>
              <a:t> и </a:t>
            </a:r>
            <a:r>
              <a:rPr lang="en-US" sz="2400" b="1" dirty="0" err="1" smtClean="0"/>
              <a:t>высокая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активность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4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Прогнозируемый результат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1357313"/>
            <a:ext cx="8215312" cy="5072062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993300"/>
                </a:solidFill>
              </a:rPr>
              <a:t> </a:t>
            </a:r>
            <a:r>
              <a:rPr lang="en-US" b="1" dirty="0" err="1" smtClean="0"/>
              <a:t>повышение</a:t>
            </a:r>
            <a:r>
              <a:rPr lang="en-US" b="1" dirty="0" smtClean="0"/>
              <a:t> </a:t>
            </a:r>
            <a:r>
              <a:rPr lang="en-US" b="1" dirty="0" err="1" smtClean="0"/>
              <a:t>мотивации</a:t>
            </a:r>
            <a:r>
              <a:rPr lang="en-US" b="1" dirty="0" smtClean="0"/>
              <a:t> к </a:t>
            </a:r>
            <a:r>
              <a:rPr lang="en-US" b="1" dirty="0" err="1" smtClean="0"/>
              <a:t>творчеству</a:t>
            </a:r>
            <a:r>
              <a:rPr lang="en-US" b="1" dirty="0" smtClean="0"/>
              <a:t>;</a:t>
            </a:r>
            <a:endParaRPr lang="ru-RU" dirty="0" smtClean="0"/>
          </a:p>
          <a:p>
            <a:pPr eaLnBrk="1" hangingPunct="1"/>
            <a:r>
              <a:rPr lang="en-US" b="1" dirty="0" smtClean="0"/>
              <a:t> </a:t>
            </a:r>
            <a:r>
              <a:rPr lang="en-US" b="1" dirty="0" err="1" smtClean="0"/>
              <a:t>развитие</a:t>
            </a:r>
            <a:r>
              <a:rPr lang="en-US" b="1" dirty="0" smtClean="0"/>
              <a:t> </a:t>
            </a:r>
            <a:r>
              <a:rPr lang="en-US" b="1" dirty="0" err="1" smtClean="0"/>
              <a:t>цветового</a:t>
            </a:r>
            <a:r>
              <a:rPr lang="en-US" b="1" dirty="0" smtClean="0"/>
              <a:t> </a:t>
            </a:r>
            <a:r>
              <a:rPr lang="en-US" b="1" dirty="0" err="1" smtClean="0"/>
              <a:t>видения</a:t>
            </a:r>
            <a:r>
              <a:rPr lang="en-US" b="1" dirty="0" smtClean="0"/>
              <a:t> </a:t>
            </a:r>
            <a:r>
              <a:rPr lang="en-US" b="1" dirty="0" err="1" smtClean="0"/>
              <a:t>обучающихся</a:t>
            </a:r>
            <a:r>
              <a:rPr lang="en-US" b="1" dirty="0" smtClean="0"/>
              <a:t>;</a:t>
            </a:r>
            <a:endParaRPr lang="ru-RU" dirty="0" smtClean="0"/>
          </a:p>
          <a:p>
            <a:pPr eaLnBrk="1" hangingPunct="1"/>
            <a:r>
              <a:rPr lang="ru-RU" b="1" dirty="0" smtClean="0"/>
              <a:t>развитие коммуникативной компетенции и универсальных учебных действий.</a:t>
            </a:r>
            <a:endParaRPr lang="ru-RU" dirty="0" smtClean="0"/>
          </a:p>
          <a:p>
            <a:pPr eaLnBrk="1" hangingPunct="1"/>
            <a:endParaRPr lang="ru-RU" b="1" dirty="0" smtClean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Oval 2"/>
          <p:cNvSpPr>
            <a:spLocks noChangeArrowheads="1"/>
          </p:cNvSpPr>
          <p:nvPr/>
        </p:nvSpPr>
        <p:spPr bwMode="auto">
          <a:xfrm>
            <a:off x="251520" y="3573016"/>
            <a:ext cx="3815284" cy="1560236"/>
          </a:xfrm>
          <a:prstGeom prst="ellipse">
            <a:avLst/>
          </a:prstGeom>
          <a:solidFill>
            <a:srgbClr val="7030A0"/>
          </a:solidFill>
          <a:ln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/>
              <a:t>Приём «</a:t>
            </a:r>
            <a:r>
              <a:rPr lang="ru-RU" sz="2000" u="sng" dirty="0" smtClean="0">
                <a:hlinkClick r:id="rId3" action="ppaction://hlinksldjump"/>
              </a:rPr>
              <a:t>Мокрая</a:t>
            </a:r>
            <a:r>
              <a:rPr lang="ru-RU" sz="2000" u="sng" dirty="0" smtClean="0"/>
              <a:t> </a:t>
            </a:r>
            <a:r>
              <a:rPr lang="ru-RU" sz="2000" u="sng" dirty="0"/>
              <a:t>картина».</a:t>
            </a:r>
            <a:r>
              <a:rPr lang="ru-RU" sz="2000" dirty="0"/>
              <a:t> </a:t>
            </a:r>
            <a:endParaRPr lang="ru-RU" sz="2000" b="1" dirty="0">
              <a:solidFill>
                <a:srgbClr val="660066"/>
              </a:solidFill>
              <a:latin typeface="Georgia" pitchFamily="18" charset="0"/>
            </a:endParaRPr>
          </a:p>
        </p:txBody>
      </p:sp>
      <p:sp>
        <p:nvSpPr>
          <p:cNvPr id="59396" name="Oval 4"/>
          <p:cNvSpPr>
            <a:spLocks noChangeArrowheads="1"/>
          </p:cNvSpPr>
          <p:nvPr/>
        </p:nvSpPr>
        <p:spPr bwMode="auto">
          <a:xfrm>
            <a:off x="611560" y="1928802"/>
            <a:ext cx="3674688" cy="1428190"/>
          </a:xfrm>
          <a:prstGeom prst="ellipse">
            <a:avLst/>
          </a:prstGeom>
          <a:solidFill>
            <a:srgbClr val="00B050"/>
          </a:solidFill>
          <a:ln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/>
              <a:t>Приём «</a:t>
            </a:r>
            <a:r>
              <a:rPr lang="ru-RU" sz="2000" u="sng" dirty="0">
                <a:hlinkClick r:id="rId3" action="ppaction://hlinksldjump"/>
              </a:rPr>
              <a:t>Мятый</a:t>
            </a:r>
            <a:r>
              <a:rPr lang="ru-RU" sz="2000" u="sng" dirty="0"/>
              <a:t> рисунок».</a:t>
            </a:r>
            <a:r>
              <a:rPr lang="ru-RU" sz="2000" dirty="0"/>
              <a:t> 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1285875" y="785813"/>
            <a:ext cx="6929438" cy="7191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25000"/>
                  </a:schemeClr>
                </a:solidFill>
                <a:latin typeface="Georgia" pitchFamily="18" charset="0"/>
              </a:rPr>
              <a:t>Акварельные техники</a:t>
            </a:r>
          </a:p>
        </p:txBody>
      </p:sp>
      <p:sp>
        <p:nvSpPr>
          <p:cNvPr id="59405" name="Oval 13"/>
          <p:cNvSpPr>
            <a:spLocks noChangeArrowheads="1"/>
          </p:cNvSpPr>
          <p:nvPr/>
        </p:nvSpPr>
        <p:spPr bwMode="auto">
          <a:xfrm>
            <a:off x="5508104" y="2000240"/>
            <a:ext cx="3440648" cy="1428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/>
              <a:t>Приём «Волшебная клякса».</a:t>
            </a: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59406" name="Oval 14"/>
          <p:cNvSpPr>
            <a:spLocks noChangeArrowheads="1"/>
          </p:cNvSpPr>
          <p:nvPr/>
        </p:nvSpPr>
        <p:spPr bwMode="auto">
          <a:xfrm>
            <a:off x="5220072" y="3573016"/>
            <a:ext cx="3638208" cy="18070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/>
              <a:t>Прием «</a:t>
            </a:r>
            <a:r>
              <a:rPr lang="ru-RU" sz="2000" u="sng" dirty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Акварель</a:t>
            </a:r>
            <a:r>
              <a:rPr lang="ru-RU" sz="2000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u="sng" dirty="0"/>
              <a:t>+ соль». 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41" name="Стрелка вниз 40"/>
          <p:cNvSpPr/>
          <p:nvPr/>
        </p:nvSpPr>
        <p:spPr>
          <a:xfrm rot="3171236">
            <a:off x="3767931" y="1316832"/>
            <a:ext cx="403225" cy="10175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Стрелка вниз 41"/>
          <p:cNvSpPr/>
          <p:nvPr/>
        </p:nvSpPr>
        <p:spPr>
          <a:xfrm rot="232326">
            <a:off x="4191000" y="1435100"/>
            <a:ext cx="301625" cy="35448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Стрелка вниз 42"/>
          <p:cNvSpPr/>
          <p:nvPr/>
        </p:nvSpPr>
        <p:spPr>
          <a:xfrm rot="21332739">
            <a:off x="4645025" y="1441450"/>
            <a:ext cx="284163" cy="35718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Стрелка вниз 43"/>
          <p:cNvSpPr/>
          <p:nvPr/>
        </p:nvSpPr>
        <p:spPr>
          <a:xfrm rot="18522816">
            <a:off x="5025231" y="1285082"/>
            <a:ext cx="333375" cy="1081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539552" y="5085184"/>
            <a:ext cx="3674688" cy="142819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/>
              <a:t>Прием «</a:t>
            </a:r>
            <a:r>
              <a:rPr lang="ru-RU" sz="2000" u="sng" dirty="0">
                <a:hlinkClick r:id="" action="ppaction://noaction"/>
              </a:rPr>
              <a:t>Восковые</a:t>
            </a:r>
            <a:r>
              <a:rPr lang="ru-RU" sz="2000" u="sng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/>
              <a:t>карандаши + акварель».</a:t>
            </a:r>
            <a:r>
              <a:rPr lang="ru-RU" sz="2000" dirty="0"/>
              <a:t> 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5508104" y="1988840"/>
            <a:ext cx="3440648" cy="1428760"/>
          </a:xfrm>
          <a:prstGeom prst="ellipse">
            <a:avLst/>
          </a:prstGeom>
          <a:solidFill>
            <a:schemeClr val="bg1">
              <a:lumMod val="25000"/>
            </a:schemeClr>
          </a:solidFill>
          <a:ln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/>
              <a:t>Приём «</a:t>
            </a:r>
            <a:r>
              <a:rPr lang="ru-RU" sz="2000" u="sng" dirty="0" smtClean="0">
                <a:solidFill>
                  <a:schemeClr val="bg1">
                    <a:lumMod val="25000"/>
                  </a:schemeClr>
                </a:solidFill>
                <a:hlinkClick r:id="rId5" action="ppaction://hlinksldjump"/>
              </a:rPr>
              <a:t>Волшебная</a:t>
            </a:r>
            <a:r>
              <a:rPr lang="ru-RU" sz="2000" u="sng" dirty="0" smtClean="0"/>
              <a:t> </a:t>
            </a:r>
            <a:r>
              <a:rPr lang="ru-RU" sz="2000" u="sng" dirty="0"/>
              <a:t>клякса».</a:t>
            </a:r>
            <a:r>
              <a:rPr lang="ru-RU" sz="2000" dirty="0"/>
              <a:t> </a:t>
            </a:r>
            <a:endParaRPr lang="ru-RU" dirty="0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4499992" y="5157192"/>
            <a:ext cx="3440648" cy="142876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/>
              <a:t>Приём «</a:t>
            </a:r>
            <a:r>
              <a:rPr lang="ru-RU" sz="2000" u="sng" dirty="0">
                <a:hlinkClick r:id="rId5" action="ppaction://hlinksldjump"/>
              </a:rPr>
              <a:t>Акварель</a:t>
            </a:r>
            <a:r>
              <a:rPr lang="ru-RU" sz="2000" u="sng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/>
              <a:t>+ ватные палочки».</a:t>
            </a:r>
            <a:r>
              <a:rPr lang="ru-RU" sz="2000" dirty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2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427168" cy="79695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692696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noaction"/>
              </a:rPr>
              <a:t>Акварель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ватные палочки» </a:t>
            </a: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2852936"/>
            <a:ext cx="2890663" cy="6089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3410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2606"/>
            <a:ext cx="8268411" cy="620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4545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427168" cy="79695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692696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noaction"/>
              </a:rPr>
              <a:t>Акварель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ватные палочки» </a:t>
            </a: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5576" y="1510730"/>
            <a:ext cx="2766533" cy="198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Объект 3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3707904" y="1459006"/>
            <a:ext cx="3224087" cy="2032765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24350"/>
            <a:ext cx="23812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46090"/>
            <a:ext cx="3339455" cy="2197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91771"/>
            <a:ext cx="1873771" cy="2623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7244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und rectangle bevel">
  <a:themeElements>
    <a:clrScheme name="round rectangle beve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ound 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">
      <a:dk1>
        <a:srgbClr val="000000"/>
      </a:dk1>
      <a:lt1>
        <a:srgbClr val="FF7C80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BFC0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FF7C80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BFC0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FF7C80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BFC0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067</Template>
  <TotalTime>778</TotalTime>
  <Words>212</Words>
  <Application>Microsoft Office PowerPoint</Application>
  <PresentationFormat>Экран (4:3)</PresentationFormat>
  <Paragraphs>50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round rectangle bevel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  Мастер - класс</vt:lpstr>
      <vt:lpstr>Основная цель мастер – класса:</vt:lpstr>
      <vt:lpstr>Результаты предварительной диагностики учащихся</vt:lpstr>
      <vt:lpstr>Основные направления работы</vt:lpstr>
      <vt:lpstr>Прогнозируемый результат</vt:lpstr>
      <vt:lpstr>Слайд 6</vt:lpstr>
      <vt:lpstr> </vt:lpstr>
      <vt:lpstr>Слайд 8</vt:lpstr>
      <vt:lpstr>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cp:lastModifiedBy>светик</cp:lastModifiedBy>
  <cp:revision>99</cp:revision>
  <dcterms:modified xsi:type="dcterms:W3CDTF">2023-01-21T04:48:40Z</dcterms:modified>
</cp:coreProperties>
</file>