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3" r:id="rId7"/>
    <p:sldId id="265" r:id="rId8"/>
    <p:sldId id="266" r:id="rId9"/>
    <p:sldId id="271" r:id="rId10"/>
    <p:sldId id="274" r:id="rId11"/>
    <p:sldId id="270" r:id="rId12"/>
    <p:sldId id="269" r:id="rId13"/>
    <p:sldId id="268" r:id="rId14"/>
    <p:sldId id="272" r:id="rId15"/>
    <p:sldId id="273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doshvozrast.ru/rabrod/konsultacrod73.htm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s://doshvozrast.ru/rabrod/konsultacrod30.htm" TargetMode="External"/><Relationship Id="rId7" Type="http://schemas.openxmlformats.org/officeDocument/2006/relationships/hyperlink" Target="https://doshvozrast.ru/rabrod/konsultacrod56.htm" TargetMode="External"/><Relationship Id="rId12" Type="http://schemas.openxmlformats.org/officeDocument/2006/relationships/hyperlink" Target="https://doshvozrast.ru/rabrod/konsultacrod134.ht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shvozrast.ru/rabrod/konsultacrod44.htm" TargetMode="External"/><Relationship Id="rId11" Type="http://schemas.openxmlformats.org/officeDocument/2006/relationships/hyperlink" Target="https://doshvozrast.ru/rabrod/konsultacrod99.htm" TargetMode="External"/><Relationship Id="rId5" Type="http://schemas.openxmlformats.org/officeDocument/2006/relationships/hyperlink" Target="https://doshvozrast.ru/rabrod/konsultacrod43.htm" TargetMode="External"/><Relationship Id="rId10" Type="http://schemas.openxmlformats.org/officeDocument/2006/relationships/hyperlink" Target="https://doshvozrast.ru/rabrod/konsultacrod137.htm" TargetMode="External"/><Relationship Id="rId4" Type="http://schemas.openxmlformats.org/officeDocument/2006/relationships/hyperlink" Target="https://doshvozrast.ru/rabrod/konsultacrod40.htm" TargetMode="External"/><Relationship Id="rId9" Type="http://schemas.openxmlformats.org/officeDocument/2006/relationships/hyperlink" Target="https://doshvozrast.ru/rabrod/konsultacrod96.htm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3400" y="152400"/>
            <a:ext cx="8001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7030A0"/>
                  </a:solidFill>
                </a:ln>
                <a:solidFill>
                  <a:srgbClr val="FF00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Робота с родителями в подготовительной группе № 2 </a:t>
            </a:r>
            <a:r>
              <a:rPr lang="ru-RU" sz="3600" b="1" smtClean="0">
                <a:ln>
                  <a:solidFill>
                    <a:srgbClr val="7030A0"/>
                  </a:solidFill>
                </a:ln>
                <a:solidFill>
                  <a:srgbClr val="FF00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/>
            </a:r>
            <a:br>
              <a:rPr lang="ru-RU" sz="3600" b="1" smtClean="0">
                <a:ln>
                  <a:solidFill>
                    <a:srgbClr val="7030A0"/>
                  </a:solidFill>
                </a:ln>
                <a:solidFill>
                  <a:srgbClr val="FF00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sz="3600" b="1" smtClean="0">
                <a:ln>
                  <a:solidFill>
                    <a:srgbClr val="7030A0"/>
                  </a:solidFill>
                </a:ln>
                <a:solidFill>
                  <a:srgbClr val="FF00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Воспитатель: </a:t>
            </a:r>
            <a:r>
              <a:rPr lang="ru-RU" sz="3600" b="1" dirty="0" smtClean="0">
                <a:ln>
                  <a:solidFill>
                    <a:srgbClr val="7030A0"/>
                  </a:solidFill>
                </a:ln>
                <a:solidFill>
                  <a:srgbClr val="FF00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Григорьева Е.В.</a:t>
            </a:r>
            <a:br>
              <a:rPr lang="ru-RU" sz="3600" b="1" dirty="0" smtClean="0">
                <a:ln>
                  <a:solidFill>
                    <a:srgbClr val="7030A0"/>
                  </a:solidFill>
                </a:ln>
                <a:solidFill>
                  <a:srgbClr val="FF00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sz="3600" b="1" dirty="0" smtClean="0">
                <a:ln>
                  <a:solidFill>
                    <a:srgbClr val="7030A0"/>
                  </a:solidFill>
                </a:ln>
                <a:solidFill>
                  <a:srgbClr val="FF00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.</a:t>
            </a:r>
            <a:endParaRPr lang="ru-RU" sz="36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724400"/>
            <a:ext cx="1023937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10400" y="2895600"/>
            <a:ext cx="10239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1200" y="5334000"/>
            <a:ext cx="10239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38200" y="25146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229600" y="304800"/>
            <a:ext cx="566737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581400"/>
            <a:ext cx="10239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381000"/>
            <a:ext cx="8305800" cy="622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5240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219200"/>
            <a:ext cx="4114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00600" y="1244600"/>
            <a:ext cx="4095750" cy="546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200" y="381000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День любви, семьи и верности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14400" y="1447800"/>
            <a:ext cx="7010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71600" y="3810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День пожилого человека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0"/>
            <a:ext cx="3729038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8200" y="0"/>
            <a:ext cx="3686175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304800"/>
            <a:ext cx="3886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457200"/>
            <a:ext cx="42862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1524000"/>
            <a:ext cx="3733800" cy="497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38200" y="381000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Бесценная помощь наших родителей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3950" y="1371600"/>
            <a:ext cx="39433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28800" y="304800"/>
            <a:ext cx="6477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Работа  с семьями на карантине</a:t>
            </a: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</a:rPr>
              <a:t>Занимались спортом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590800"/>
            <a:ext cx="2514600" cy="416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95600" y="2286000"/>
            <a:ext cx="272538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48350" y="1752600"/>
            <a:ext cx="30289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3000" y="533400"/>
            <a:ext cx="723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</a:rPr>
              <a:t>Наблюдали и играли с домашними питомцами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20574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19400" y="1219200"/>
            <a:ext cx="3086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3600" y="2438400"/>
            <a:ext cx="3086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2057400"/>
            <a:ext cx="34861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371600" y="457200"/>
            <a:ext cx="647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</a:rPr>
              <a:t>«Слетали» в космос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00600" y="1524000"/>
            <a:ext cx="36004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762000"/>
            <a:ext cx="1023937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47800" y="304800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Отметили Пасху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362200"/>
            <a:ext cx="30289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0400" y="1447800"/>
            <a:ext cx="2412609" cy="5141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1200" y="2209800"/>
            <a:ext cx="3200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66800" y="762000"/>
            <a:ext cx="7239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В основе работы с родителями лежит      принцип сотрудничества и взаимодействия.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Родители – первые помощники и активные участники педагогического процесса, они постоянно в ведении всех направлений работы детского сада.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715000"/>
            <a:ext cx="1023937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905000"/>
            <a:ext cx="1023937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715000"/>
            <a:ext cx="1023937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52600" y="3048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</a:rPr>
              <a:t>Играли, гуляли, занимались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2362200"/>
            <a:ext cx="31432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81400" y="1295400"/>
            <a:ext cx="33274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6172200" y="3429000"/>
            <a:ext cx="24574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638800"/>
            <a:ext cx="1023937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762000"/>
            <a:ext cx="1023937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066800"/>
            <a:ext cx="1023937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66800" y="38100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</a:rPr>
              <a:t>Читали книги и рисовали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1524000"/>
            <a:ext cx="2517246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48000" y="1143000"/>
            <a:ext cx="2971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72200" y="2819400"/>
            <a:ext cx="2971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638800"/>
            <a:ext cx="1023937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023937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295400"/>
            <a:ext cx="1023937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71600" y="304800"/>
            <a:ext cx="655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75-летие Победы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828800"/>
            <a:ext cx="8572500" cy="4597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6874" y="685800"/>
            <a:ext cx="7860801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0" y="0"/>
            <a:ext cx="497205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62200" y="228600"/>
            <a:ext cx="4434198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381000"/>
            <a:ext cx="7518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" y="457200"/>
            <a:ext cx="7696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В своей работе мы используем разные формы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работы с родителями</a:t>
            </a:r>
            <a:r>
              <a:rPr lang="ru-RU" sz="2400" b="1" dirty="0" smtClean="0">
                <a:solidFill>
                  <a:srgbClr val="002060"/>
                </a:solidFill>
              </a:rPr>
              <a:t>: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-Консультации и индивидуальные беседы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-Общие групповые собрания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-Оформление родительского уголка (нормативные документы, папки-передвижки, продуктивная деятельность детей, объявления и рекламы) 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-Выставки детских работ изготовленных вместе с родителями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-Участие родителей в подготовке и проведении праздников, развлечений, досугов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-Совместные праздники, развлечения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-Празднования дней рождений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-Мастер-классы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5834062"/>
            <a:ext cx="1023937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4191000"/>
            <a:ext cx="1023937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0063" y="762000"/>
            <a:ext cx="1023937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685799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76600" y="5867400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95400" y="457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Темы консультаций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1600200"/>
            <a:ext cx="7772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3"/>
              </a:rPr>
              <a:t>1 «Правила безопасности для детей. Безопасность на дорогах»</a:t>
            </a:r>
          </a:p>
          <a:p>
            <a:r>
              <a:rPr lang="ru-RU" u="sng" dirty="0" smtClean="0">
                <a:hlinkClick r:id="rId3"/>
              </a:rPr>
              <a:t>2 </a:t>
            </a:r>
            <a:r>
              <a:rPr lang="ru-RU" u="sng" dirty="0" smtClean="0">
                <a:hlinkClick r:id="rId4"/>
              </a:rPr>
              <a:t>«Роль семьи в физическом воспитании ребенка»</a:t>
            </a:r>
          </a:p>
          <a:p>
            <a:r>
              <a:rPr lang="ru-RU" u="sng" dirty="0" smtClean="0">
                <a:hlinkClick r:id="rId4"/>
              </a:rPr>
              <a:t>3 </a:t>
            </a:r>
            <a:r>
              <a:rPr lang="ru-RU" u="sng" dirty="0" smtClean="0">
                <a:hlinkClick r:id="rId5"/>
              </a:rPr>
              <a:t>«Воспитание ответственности у детей»</a:t>
            </a:r>
          </a:p>
          <a:p>
            <a:r>
              <a:rPr lang="ru-RU" u="sng" dirty="0" smtClean="0">
                <a:hlinkClick r:id="rId5"/>
              </a:rPr>
              <a:t>4 </a:t>
            </a:r>
            <a:r>
              <a:rPr lang="ru-RU" u="sng" dirty="0" smtClean="0">
                <a:hlinkClick r:id="rId6"/>
              </a:rPr>
              <a:t>«Как провести выходной день с детьми» </a:t>
            </a:r>
          </a:p>
          <a:p>
            <a:r>
              <a:rPr lang="ru-RU" u="sng" dirty="0" smtClean="0">
                <a:hlinkClick r:id="rId6"/>
              </a:rPr>
              <a:t>5 </a:t>
            </a:r>
            <a:r>
              <a:rPr lang="ru-RU" u="sng" dirty="0" smtClean="0">
                <a:hlinkClick r:id="rId7"/>
              </a:rPr>
              <a:t>«Развитие математических способностей у дошкольников»</a:t>
            </a:r>
          </a:p>
          <a:p>
            <a:r>
              <a:rPr lang="ru-RU" u="sng" dirty="0" smtClean="0">
                <a:hlinkClick r:id="rId7"/>
              </a:rPr>
              <a:t>6 </a:t>
            </a:r>
            <a:r>
              <a:rPr lang="ru-RU" u="sng" dirty="0" smtClean="0">
                <a:hlinkClick r:id="rId8"/>
              </a:rPr>
              <a:t>«Как преодолеть </a:t>
            </a:r>
            <a:r>
              <a:rPr lang="ru-RU" u="sng" dirty="0" err="1" smtClean="0">
                <a:hlinkClick r:id="rId8"/>
              </a:rPr>
              <a:t>рассеяность</a:t>
            </a:r>
            <a:r>
              <a:rPr lang="ru-RU" u="sng" dirty="0" smtClean="0">
                <a:hlinkClick r:id="rId8"/>
              </a:rPr>
              <a:t> у ребенка?»</a:t>
            </a:r>
          </a:p>
          <a:p>
            <a:r>
              <a:rPr lang="ru-RU" u="sng" dirty="0" smtClean="0">
                <a:hlinkClick r:id="rId8"/>
              </a:rPr>
              <a:t>7 </a:t>
            </a:r>
            <a:r>
              <a:rPr lang="ru-RU" u="sng" dirty="0" smtClean="0">
                <a:hlinkClick r:id="rId9"/>
              </a:rPr>
              <a:t>«Воспитание у детей любви к родному краю»</a:t>
            </a:r>
          </a:p>
          <a:p>
            <a:r>
              <a:rPr lang="ru-RU" u="sng" dirty="0" smtClean="0">
                <a:hlinkClick r:id="rId9"/>
              </a:rPr>
              <a:t>8 </a:t>
            </a:r>
            <a:r>
              <a:rPr lang="ru-RU" dirty="0" smtClean="0"/>
              <a:t> </a:t>
            </a:r>
            <a:r>
              <a:rPr lang="ru-RU" u="sng" dirty="0" smtClean="0">
                <a:hlinkClick r:id="rId10"/>
              </a:rPr>
              <a:t>«Как подготовить руку ребёнка к письму»</a:t>
            </a:r>
          </a:p>
          <a:p>
            <a:r>
              <a:rPr lang="ru-RU" u="sng" dirty="0" smtClean="0">
                <a:hlinkClick r:id="rId10"/>
              </a:rPr>
              <a:t>9 </a:t>
            </a:r>
            <a:r>
              <a:rPr lang="ru-RU" u="sng" dirty="0" smtClean="0">
                <a:hlinkClick r:id="rId11"/>
              </a:rPr>
              <a:t>«Искусство хвалить ребенка»</a:t>
            </a:r>
          </a:p>
          <a:p>
            <a:r>
              <a:rPr lang="ru-RU" u="sng" dirty="0" smtClean="0">
                <a:hlinkClick r:id="rId11"/>
              </a:rPr>
              <a:t>10 </a:t>
            </a:r>
            <a:r>
              <a:rPr lang="ru-RU" u="sng" dirty="0" smtClean="0">
                <a:hlinkClick r:id="rId12"/>
              </a:rPr>
              <a:t>«Развитие исследовательских способностей у детей старшего дошкольного возраста»</a:t>
            </a:r>
          </a:p>
          <a:p>
            <a:endParaRPr lang="ru-RU" u="sng" dirty="0" smtClean="0">
              <a:hlinkClick r:id="rId11"/>
            </a:endParaRPr>
          </a:p>
          <a:p>
            <a:endParaRPr lang="ru-RU" u="sng" dirty="0" smtClean="0">
              <a:hlinkClick r:id="rId10"/>
            </a:endParaRPr>
          </a:p>
          <a:p>
            <a:endParaRPr lang="ru-RU" u="sng" dirty="0" smtClean="0">
              <a:hlinkClick r:id="rId9"/>
            </a:endParaRPr>
          </a:p>
          <a:p>
            <a:endParaRPr lang="ru-RU" u="sng" dirty="0" smtClean="0">
              <a:hlinkClick r:id="rId8"/>
            </a:endParaRPr>
          </a:p>
          <a:p>
            <a:endParaRPr lang="ru-RU" u="sng" dirty="0" smtClean="0">
              <a:hlinkClick r:id="rId7"/>
            </a:endParaRPr>
          </a:p>
          <a:p>
            <a:endParaRPr lang="ru-RU" u="sng" dirty="0" smtClean="0">
              <a:hlinkClick r:id="rId6"/>
            </a:endParaRPr>
          </a:p>
          <a:p>
            <a:endParaRPr lang="ru-RU" u="sng" dirty="0" smtClean="0">
              <a:hlinkClick r:id="rId5"/>
            </a:endParaRPr>
          </a:p>
          <a:p>
            <a:endParaRPr lang="ru-RU" u="sng" dirty="0" smtClean="0">
              <a:hlinkClick r:id="rId4"/>
            </a:endParaRPr>
          </a:p>
          <a:p>
            <a:endParaRPr lang="ru-RU" u="sng" dirty="0" smtClean="0">
              <a:hlinkClick r:id="rId3"/>
            </a:endParaRPr>
          </a:p>
          <a:p>
            <a:endParaRPr lang="ru-RU" u="sng" dirty="0">
              <a:hlinkClick r:id="rId3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724400"/>
            <a:ext cx="1023937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410200"/>
            <a:ext cx="1023937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57200"/>
            <a:ext cx="1023937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0" y="304800"/>
            <a:ext cx="670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 smtClean="0"/>
              <a:t>Общегрупповые</a:t>
            </a:r>
            <a:r>
              <a:rPr lang="ru-RU" sz="3200" b="1" i="1" dirty="0" smtClean="0"/>
              <a:t> родительские собрания</a:t>
            </a:r>
          </a:p>
          <a:p>
            <a:pPr algn="ctr"/>
            <a:endParaRPr lang="ru-RU" sz="32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9050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Возрастные особенности детей 6-7 лет</a:t>
            </a:r>
          </a:p>
          <a:p>
            <a:pPr marL="342900" indent="-342900">
              <a:buAutoNum type="arabicPeriod"/>
            </a:pPr>
            <a:r>
              <a:rPr lang="ru-RU" dirty="0" smtClean="0"/>
              <a:t>«Сто к одному»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152400"/>
            <a:ext cx="3643313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53000" y="152400"/>
            <a:ext cx="3648075" cy="6485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152400"/>
            <a:ext cx="3643313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29200" y="228600"/>
            <a:ext cx="3586163" cy="637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762000"/>
            <a:ext cx="3300413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24400" y="609600"/>
            <a:ext cx="33861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76400" y="1828800"/>
            <a:ext cx="64770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71600" y="3810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Семейный клуб выходного дня</a:t>
            </a:r>
          </a:p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«Музей советского детства»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177</Words>
  <Application>Microsoft Office PowerPoint</Application>
  <PresentationFormat>Экран (4:3)</PresentationFormat>
  <Paragraphs>39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Ярослав</dc:creator>
  <cp:lastModifiedBy>Сергей</cp:lastModifiedBy>
  <cp:revision>40</cp:revision>
  <dcterms:created xsi:type="dcterms:W3CDTF">2006-08-16T00:00:00Z</dcterms:created>
  <dcterms:modified xsi:type="dcterms:W3CDTF">2023-01-21T11:30:58Z</dcterms:modified>
</cp:coreProperties>
</file>