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sldIdLst>
    <p:sldId id="256" r:id="rId2"/>
    <p:sldId id="257" r:id="rId3"/>
    <p:sldId id="342" r:id="rId4"/>
    <p:sldId id="343" r:id="rId5"/>
    <p:sldId id="259" r:id="rId6"/>
    <p:sldId id="258" r:id="rId7"/>
    <p:sldId id="344" r:id="rId8"/>
    <p:sldId id="260" r:id="rId9"/>
    <p:sldId id="278" r:id="rId10"/>
    <p:sldId id="261" r:id="rId11"/>
    <p:sldId id="262" r:id="rId12"/>
    <p:sldId id="263" r:id="rId13"/>
    <p:sldId id="312" r:id="rId14"/>
    <p:sldId id="313" r:id="rId15"/>
    <p:sldId id="264" r:id="rId16"/>
    <p:sldId id="316" r:id="rId17"/>
    <p:sldId id="265" r:id="rId18"/>
    <p:sldId id="318" r:id="rId19"/>
    <p:sldId id="319" r:id="rId20"/>
    <p:sldId id="299" r:id="rId21"/>
    <p:sldId id="320" r:id="rId22"/>
    <p:sldId id="267" r:id="rId23"/>
    <p:sldId id="270" r:id="rId24"/>
    <p:sldId id="268" r:id="rId25"/>
    <p:sldId id="295" r:id="rId26"/>
    <p:sldId id="271" r:id="rId27"/>
    <p:sldId id="324" r:id="rId28"/>
    <p:sldId id="274" r:id="rId29"/>
    <p:sldId id="345" r:id="rId30"/>
    <p:sldId id="346" r:id="rId31"/>
    <p:sldId id="347" r:id="rId32"/>
    <p:sldId id="341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2" autoAdjust="0"/>
  </p:normalViewPr>
  <p:slideViewPr>
    <p:cSldViewPr>
      <p:cViewPr varScale="1">
        <p:scale>
          <a:sx n="99" d="100"/>
          <a:sy n="99" d="100"/>
        </p:scale>
        <p:origin x="342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6" y="324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E46F306-1E8E-4545-B406-80FE98F4F670}" type="datetimeFigureOut">
              <a:rPr lang="ru-RU" smtClean="0"/>
              <a:t>08.01.2023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54FA971-A9F6-49BD-BB65-C20386315A2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115617" y="2058836"/>
            <a:ext cx="6624736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4000" b="1" i="0" u="none" strike="noStrike" normalizeH="0" baseline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772816"/>
            <a:ext cx="77768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Универсальные учебные действия </a:t>
            </a:r>
            <a:r>
              <a:rPr lang="ru-RU" sz="3600" b="1" dirty="0">
                <a:solidFill>
                  <a:schemeClr val="tx2"/>
                </a:solidFill>
                <a:latin typeface="Times New Roman"/>
                <a:ea typeface="Times New Roman"/>
              </a:rPr>
              <a:t>учащихся в самостоятельном приобретении знаний и умений </a:t>
            </a:r>
            <a:r>
              <a:rPr lang="ru-RU" sz="3600" b="1" dirty="0" smtClean="0">
                <a:solidFill>
                  <a:schemeClr val="tx2"/>
                </a:solidFill>
                <a:latin typeface="Times New Roman"/>
                <a:ea typeface="Times New Roman"/>
              </a:rPr>
              <a:t>на уроках истории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</a:rPr>
              <a:t>                                                                             </a:t>
            </a:r>
            <a:endParaRPr lang="ru-RU" b="1" dirty="0" smtClean="0">
              <a:solidFill>
                <a:schemeClr val="tx2"/>
              </a:solidFill>
              <a:latin typeface="Times New Roman"/>
            </a:endParaRPr>
          </a:p>
          <a:p>
            <a:endParaRPr lang="ru-RU" b="1" dirty="0">
              <a:solidFill>
                <a:schemeClr val="tx2"/>
              </a:solidFill>
              <a:latin typeface="Times New Roman"/>
            </a:endParaRPr>
          </a:p>
          <a:p>
            <a:endParaRPr lang="ru-RU" b="1" dirty="0" smtClean="0">
              <a:solidFill>
                <a:schemeClr val="tx2"/>
              </a:solidFill>
              <a:latin typeface="Times New Roman"/>
            </a:endParaRPr>
          </a:p>
          <a:p>
            <a:endParaRPr lang="ru-RU" b="1" dirty="0">
              <a:solidFill>
                <a:schemeClr val="tx2"/>
              </a:solidFill>
              <a:latin typeface="Times New Roman"/>
            </a:endParaRPr>
          </a:p>
          <a:p>
            <a:endParaRPr lang="ru-RU" b="1" dirty="0" smtClean="0">
              <a:solidFill>
                <a:schemeClr val="tx2"/>
              </a:solidFill>
              <a:latin typeface="Times New Roman"/>
            </a:endParaRPr>
          </a:p>
          <a:p>
            <a:r>
              <a:rPr lang="ru-RU" b="1" dirty="0">
                <a:solidFill>
                  <a:schemeClr val="tx2"/>
                </a:solidFill>
                <a:latin typeface="Times New Roman"/>
              </a:rPr>
              <a:t>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</a:rPr>
              <a:t>                                                                          </a:t>
            </a:r>
            <a:r>
              <a:rPr lang="ru-RU" b="1" dirty="0" smtClean="0">
                <a:solidFill>
                  <a:schemeClr val="tx2"/>
                </a:solidFill>
                <a:latin typeface="Times New Roman"/>
              </a:rPr>
              <a:t>  Подготовил Сафрыгин Б.Б.</a:t>
            </a:r>
            <a:endParaRPr lang="ru-RU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47750"/>
            <a:ext cx="7239000" cy="5408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З</a:t>
            </a:r>
            <a:r>
              <a:rPr lang="ru-RU" sz="3200" dirty="0" smtClean="0"/>
              <a:t>адача  учителя на </a:t>
            </a:r>
            <a:r>
              <a:rPr lang="ru-RU" sz="3200" dirty="0"/>
              <a:t>уроках истории - максимально приблизить изучаемый материал к реалиям современной жизни, показать, что ответы на злободневные вопросы современности нужно искать в прошлом. 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495" y="435610"/>
            <a:ext cx="8090535" cy="6422390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«Актуальны ли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экономические советы </a:t>
            </a:r>
            <a:r>
              <a:rPr lang="ru-RU" sz="4000" b="1" dirty="0">
                <a:latin typeface="Times New Roman"/>
                <a:ea typeface="Calibri"/>
                <a:cs typeface="Times New Roman"/>
              </a:rPr>
              <a:t>Иван </a:t>
            </a:r>
            <a:r>
              <a:rPr lang="ru-RU" sz="4000" b="1" dirty="0" err="1" smtClean="0">
                <a:latin typeface="Times New Roman"/>
                <a:ea typeface="Calibri"/>
                <a:cs typeface="Times New Roman"/>
              </a:rPr>
              <a:t>Посошкова</a:t>
            </a:r>
            <a:r>
              <a:rPr lang="ru-RU" sz="36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?»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Учащиеся делятся на группы  и на основании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документа </a:t>
            </a:r>
            <a:r>
              <a:rPr lang="ru-RU" sz="4000" b="1" dirty="0" smtClean="0">
                <a:latin typeface="Times New Roman"/>
                <a:ea typeface="Calibri"/>
              </a:rPr>
              <a:t>«</a:t>
            </a:r>
            <a:r>
              <a:rPr lang="ru-RU" sz="4000" b="1" dirty="0">
                <a:latin typeface="Times New Roman"/>
                <a:ea typeface="Calibri"/>
              </a:rPr>
              <a:t>Книга о скудности и богатстве»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выделяют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идеи автора и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сравнивают с сегодняшним днем. </a:t>
            </a:r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3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8430" y="188595"/>
            <a:ext cx="8114665" cy="633666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 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 Галерея славных предков»</a:t>
            </a:r>
          </a:p>
          <a:p>
            <a:pPr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способности к осмыслению исторического опыта предшествующих поколений.</a:t>
            </a:r>
          </a:p>
          <a:p>
            <a:pPr>
              <a:buNone/>
            </a:pP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задания: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Сделать фотовыставку выдающихся людей нашей страны, объяснить кого  выбрали для выставки и почему?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340360" y="147320"/>
            <a:ext cx="7557770" cy="56311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Задание :«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Последствия Великих географических открытий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»</a:t>
            </a:r>
            <a:endParaRPr lang="ru-RU" sz="3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Цель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 формирование действий нравственно-этического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оценивания.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      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Описание задания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: Какие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последствия Великих географических открытий, на ваш взгляд, являлись положительными, а какие –отрицательными? Объясните свой выбор.</a:t>
            </a:r>
            <a:endParaRPr lang="en-GB" alt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675"/>
            <a:ext cx="7239000" cy="61353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Задание : 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Ученики читают документ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«Юности честное зерцало» и дают  его правилам современное толкование.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Затем отвечают на вопрос: 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Как вы полагаете, можно ли рекомендовать эти правила поведения в современном обществе?</a:t>
            </a:r>
            <a:r>
              <a:rPr lang="ru-RU" sz="4000" dirty="0">
                <a:sym typeface="+mn-ea"/>
              </a:rPr>
              <a:t/>
            </a:r>
            <a:br>
              <a:rPr lang="ru-RU" sz="4000" dirty="0">
                <a:sym typeface="+mn-ea"/>
              </a:rPr>
            </a:br>
            <a:endParaRPr lang="ru-RU" altLang="en-US" sz="4000" dirty="0"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/>
          <p:nvPr/>
        </p:nvSpPr>
        <p:spPr>
          <a:xfrm>
            <a:off x="112395" y="182245"/>
            <a:ext cx="8014970" cy="86785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ru-RU" sz="3600" b="1" u="sng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II</a:t>
            </a:r>
            <a:r>
              <a:rPr lang="ru-RU" altLang="en-US" sz="3600" b="1" u="sng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.    </a:t>
            </a:r>
            <a:r>
              <a:rPr lang="en-GB" altLang="en-US" sz="3600" b="1" u="sng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Коммуникативные универсальные учебные действия</a:t>
            </a:r>
          </a:p>
          <a:p>
            <a:endParaRPr lang="en-GB" altLang="en-US" sz="3600"/>
          </a:p>
          <a:p>
            <a:r>
              <a:rPr lang="en-GB" altLang="en-US" sz="3600">
                <a:latin typeface="Times New Roman" panose="02020603050405020304" pitchFamily="18" charset="0"/>
              </a:rPr>
              <a:t>Обеспечивают возможности сотрудничества: умение слышать, слушать и понимать партнера, планировать и согласованно выполнять совместную деятельность, распределять роли</a:t>
            </a:r>
            <a:r>
              <a:rPr lang="ru-RU" altLang="en-GB" sz="3600">
                <a:latin typeface="Times New Roman" panose="02020603050405020304" pitchFamily="18" charset="0"/>
              </a:rPr>
              <a:t>,</a:t>
            </a:r>
            <a:r>
              <a:rPr lang="en-GB" altLang="en-US" sz="3600">
                <a:latin typeface="Times New Roman" panose="02020603050405020304" pitchFamily="18" charset="0"/>
              </a:rPr>
              <a:t>вести дискуссию</a:t>
            </a:r>
            <a:r>
              <a:rPr lang="ru-RU" altLang="en-GB" sz="3600">
                <a:latin typeface="Times New Roman" panose="02020603050405020304" pitchFamily="18" charset="0"/>
              </a:rPr>
              <a:t>.</a:t>
            </a:r>
          </a:p>
          <a:p>
            <a:endParaRPr lang="en-GB" altLang="en-US" sz="3600"/>
          </a:p>
          <a:p>
            <a:endParaRPr lang="en-GB" altLang="en-US" sz="3600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  <a:p>
            <a:endParaRPr lang="en-GB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7340"/>
            <a:ext cx="7239000" cy="61487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  <a:sym typeface="+mn-ea"/>
              </a:rPr>
              <a:t>Для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  <a:sym typeface="+mn-ea"/>
              </a:rPr>
              <a:t>формировани</a:t>
            </a:r>
            <a:r>
              <a:rPr lang="ru-RU" altLang="en-GB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я коммуникативных 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 УУД </a:t>
            </a:r>
            <a:r>
              <a:rPr lang="ru-RU" altLang="en-US" sz="3200" b="1" u="sng" dirty="0" smtClean="0">
                <a:solidFill>
                  <a:schemeClr val="tx2">
                    <a:lumMod val="75000"/>
                  </a:schemeClr>
                </a:solidFill>
                <a:sym typeface="+mn-ea"/>
              </a:rPr>
              <a:t>в самостоятельной работе </a:t>
            </a:r>
            <a:r>
              <a:rPr lang="en-GB" altLang="en-US" sz="3200" b="1" u="sng" dirty="0" err="1" smtClean="0">
                <a:solidFill>
                  <a:schemeClr val="tx2">
                    <a:lumMod val="75000"/>
                  </a:schemeClr>
                </a:solidFill>
                <a:sym typeface="+mn-ea"/>
              </a:rPr>
              <a:t>чаще</a:t>
            </a:r>
            <a:r>
              <a:rPr lang="en-GB" altLang="en-US" sz="3200" b="1" u="sng" dirty="0" smtClean="0">
                <a:solidFill>
                  <a:schemeClr val="tx2">
                    <a:lumMod val="75000"/>
                  </a:schemeClr>
                </a:solidFill>
                <a:sym typeface="+mn-ea"/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  <a:sym typeface="+mn-ea"/>
              </a:rPr>
              <a:t>всего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  <a:sym typeface="+mn-ea"/>
              </a:rPr>
              <a:t>использую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  <a:sym typeface="+mn-ea"/>
              </a:rPr>
              <a:t>такие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  <a:sym typeface="+mn-ea"/>
              </a:rPr>
              <a:t>задания</a:t>
            </a:r>
            <a:r>
              <a:rPr lang="ru-RU" altLang="en-GB" sz="3200" b="1" u="sng" dirty="0" smtClean="0">
                <a:solidFill>
                  <a:schemeClr val="tx2">
                    <a:lumMod val="75000"/>
                  </a:schemeClr>
                </a:solidFill>
                <a:sym typeface="+mn-ea"/>
              </a:rPr>
              <a:t>:</a:t>
            </a:r>
            <a:endParaRPr lang="en-GB" altLang="en-US" sz="3200" dirty="0">
              <a:latin typeface="Times New Roman" panose="02020603050405020304" pitchFamily="18" charset="0"/>
            </a:endParaRPr>
          </a:p>
          <a:p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•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групповая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работа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по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составлению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кроссвордов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, </a:t>
            </a:r>
            <a:endParaRPr lang="en-GB" altLang="en-US" sz="3200" dirty="0">
              <a:latin typeface="Times New Roman" panose="02020603050405020304" pitchFamily="18" charset="0"/>
            </a:endParaRPr>
          </a:p>
          <a:p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•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отзыв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на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работу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товарища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;</a:t>
            </a:r>
            <a:endParaRPr lang="en-GB" altLang="en-US" sz="3200" dirty="0">
              <a:latin typeface="Times New Roman" panose="02020603050405020304" pitchFamily="18" charset="0"/>
            </a:endParaRPr>
          </a:p>
          <a:p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•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создание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проектов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;</a:t>
            </a:r>
            <a:endParaRPr lang="en-GB" altLang="en-US" sz="3200" dirty="0">
              <a:latin typeface="Times New Roman" panose="02020603050405020304" pitchFamily="18" charset="0"/>
            </a:endParaRPr>
          </a:p>
          <a:p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•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задания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на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диалоговое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общение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; </a:t>
            </a:r>
            <a:endParaRPr lang="en-GB" altLang="en-US" sz="3200" dirty="0">
              <a:latin typeface="Times New Roman" panose="02020603050405020304" pitchFamily="18" charset="0"/>
            </a:endParaRPr>
          </a:p>
          <a:p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•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компьютерная</a:t>
            </a: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</a:t>
            </a:r>
            <a:r>
              <a:rPr lang="en-GB" altLang="en-US" sz="3200" dirty="0" err="1">
                <a:latin typeface="Times New Roman" panose="02020603050405020304" pitchFamily="18" charset="0"/>
                <a:sym typeface="+mn-ea"/>
              </a:rPr>
              <a:t>презентация</a:t>
            </a:r>
            <a:r>
              <a:rPr lang="ru-RU" altLang="en-GB" sz="3200" dirty="0">
                <a:latin typeface="Times New Roman" panose="02020603050405020304" pitchFamily="18" charset="0"/>
                <a:sym typeface="+mn-ea"/>
              </a:rPr>
              <a:t>.</a:t>
            </a:r>
          </a:p>
          <a:p>
            <a:pPr marL="0" indent="0">
              <a:buNone/>
            </a:pPr>
            <a:r>
              <a:rPr lang="en-GB" altLang="en-US" sz="3200" dirty="0">
                <a:latin typeface="Times New Roman" panose="02020603050405020304" pitchFamily="18" charset="0"/>
                <a:sym typeface="+mn-ea"/>
              </a:rPr>
              <a:t>  </a:t>
            </a:r>
            <a:endParaRPr lang="en-GB" altLang="en-US" sz="3200" dirty="0">
              <a:latin typeface="Times New Roman" panose="02020603050405020304" pitchFamily="18" charset="0"/>
            </a:endParaRPr>
          </a:p>
          <a:p>
            <a:endParaRPr lang="en-GB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330" y="676910"/>
            <a:ext cx="7940675" cy="57791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</a:rPr>
              <a:t>Игра:   “Три предложения”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</a:rPr>
              <a:t> учит выделять  основную мысль. </a:t>
            </a: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</a:rPr>
              <a:t>Ученикам необходимо выслушать и передать содержание рассказа учителя тремя простыми предложениями. Побеждает тот, у кого рассказ короче и при этом точнее передает содержание.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5" y="320675"/>
            <a:ext cx="7341235" cy="613537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4400" b="1" dirty="0">
                <a:latin typeface="Times New Roman" panose="02020603050405020304" pitchFamily="18" charset="0"/>
                <a:sym typeface="+mn-ea"/>
              </a:rPr>
              <a:t>Задание  «Отгадай, о ком говорим»</a:t>
            </a:r>
          </a:p>
          <a:p>
            <a:pPr marL="0" indent="0">
              <a:buNone/>
            </a:pPr>
            <a:r>
              <a:rPr lang="ru-RU" sz="4400" dirty="0">
                <a:latin typeface="Times New Roman" panose="02020603050405020304" pitchFamily="18" charset="0"/>
                <a:sym typeface="+mn-ea"/>
              </a:rPr>
              <a:t>Описание задания: учащимся, сидящим парами, предлагается придумать и создать общими усилиями характеристику исторической личности.</a:t>
            </a:r>
          </a:p>
          <a:p>
            <a:endParaRPr lang="en-GB" altLang="en-US" sz="44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165" y="447675"/>
            <a:ext cx="7392035" cy="6008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  <a:sym typeface="+mn-ea"/>
              </a:rPr>
              <a:t>Задание «Журналист»:</a:t>
            </a:r>
            <a:endParaRPr lang="ru-RU" sz="36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sym typeface="+mn-ea"/>
              </a:rPr>
              <a:t>Ученикам  представляется  возможность взять интервью у любой исторической личности.  Вопросы для интервью  следует составлять  с учетом образа жизни и событий того времени, когда жил этот исторический персонаж.</a:t>
            </a:r>
            <a:endParaRPr lang="ru-RU" sz="3600" dirty="0">
              <a:latin typeface="Times New Roman" panose="02020603050405020304" pitchFamily="18" charset="0"/>
            </a:endParaRPr>
          </a:p>
          <a:p>
            <a:endParaRPr lang="en-GB" altLang="en-US" sz="3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620395"/>
            <a:ext cx="7195135" cy="5710555"/>
          </a:xfrm>
        </p:spPr>
        <p:txBody>
          <a:bodyPr/>
          <a:lstStyle/>
          <a:p>
            <a:pPr marL="0" indent="0">
              <a:buNone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reflection blurRad="12700" stA="28000" endPos="45000" dist="1000" dir="5400000" sy="-100000" algn="bl" rotWithShape="0"/>
                </a:effectLst>
                <a:latin typeface="Arial Narrow" panose="020B0606020202030204" pitchFamily="34" charset="0"/>
              </a:rPr>
              <a:t>Универсальные учебные действия (УУД) </a:t>
            </a:r>
            <a:r>
              <a:rPr lang="ru-RU" dirty="0">
                <a:solidFill>
                  <a:schemeClr val="tx1"/>
                </a:solidFill>
                <a:latin typeface="Arial Narrow" panose="020B0606020202030204" pitchFamily="34" charset="0"/>
              </a:rPr>
              <a:t>– </a:t>
            </a:r>
            <a:r>
              <a:rPr lang="ru-RU" sz="4000" dirty="0">
                <a:solidFill>
                  <a:schemeClr val="tx1"/>
                </a:solidFill>
                <a:latin typeface="Arial Narrow" panose="020B0606020202030204" pitchFamily="34" charset="0"/>
              </a:rPr>
              <a:t>это действия, обеспечивающие овладение ключевыми компетенциями, составляющими основу умения </a:t>
            </a:r>
            <a:r>
              <a:rPr lang="ru-RU" sz="4000" dirty="0" smtClean="0">
                <a:solidFill>
                  <a:schemeClr val="tx1"/>
                </a:solidFill>
                <a:latin typeface="Arial Narrow" panose="020B0606020202030204" pitchFamily="34" charset="0"/>
              </a:rPr>
              <a:t>учиться</a:t>
            </a:r>
            <a:r>
              <a:rPr lang="ru-RU" sz="4000" dirty="0">
                <a:solidFill>
                  <a:schemeClr val="tx1"/>
                </a:solidFill>
                <a:latin typeface="Arial Narrow" panose="020B0606020202030204" pitchFamily="34" charset="0"/>
              </a:rPr>
              <a:t>,</a:t>
            </a:r>
            <a:r>
              <a:rPr lang="ru-RU" sz="4000" b="1" dirty="0" smtClean="0"/>
              <a:t> </a:t>
            </a:r>
            <a:r>
              <a:rPr lang="ru-RU" sz="4000" dirty="0">
                <a:solidFill>
                  <a:schemeClr val="tx1"/>
                </a:solidFill>
                <a:latin typeface="Arial Narrow" panose="020B0606020202030204" pitchFamily="34" charset="0"/>
              </a:rPr>
              <a:t>способность к саморазвитию и самосовершенствованию. </a:t>
            </a:r>
            <a:endParaRPr lang="ru-RU" sz="4000" dirty="0">
              <a:solidFill>
                <a:schemeClr val="tx1"/>
              </a:solidFill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2395" y="179705"/>
            <a:ext cx="8195945" cy="62763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ru-RU" sz="4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sym typeface="+mn-ea"/>
              </a:rPr>
              <a:t>III</a:t>
            </a:r>
            <a:r>
              <a:rPr lang="ru-RU" altLang="ru-RU" sz="4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sym typeface="+mn-ea"/>
              </a:rPr>
              <a:t>.   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sym typeface="+mn-ea"/>
              </a:rPr>
              <a:t>Регулятивные универсальные учебные действия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  <a:sym typeface="+mn-ea"/>
              </a:rPr>
              <a:t> Регулятивные УУД обеспечивают возможность управления познавательной и учебной деятельностью посредством постановки целей, планирования, контроля, коррекции своих действий и оценки успешности усвоения.</a:t>
            </a: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en-GB" altLang="en-US" sz="2000"/>
          </a:p>
          <a:p>
            <a:pPr marL="0" indent="0">
              <a:buNone/>
            </a:pPr>
            <a:endParaRPr lang="en-GB" altLang="en-US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9865" y="140970"/>
            <a:ext cx="7506335" cy="63150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u="sng" dirty="0">
                <a:solidFill>
                  <a:schemeClr val="tx2">
                    <a:lumMod val="75000"/>
                  </a:schemeClr>
                </a:solidFill>
                <a:sym typeface="+mn-ea"/>
              </a:rPr>
              <a:t>Для  формирования регулятивных УУД применяются  такие виды  заданий:</a:t>
            </a:r>
            <a:endParaRPr lang="ru-RU" sz="3200" b="1" u="sng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- терминологические диктанты с взаимопроверкой или самопроверкой;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-  задания с установлением причинно-следственных связей</a:t>
            </a:r>
            <a:r>
              <a:rPr lang="ru-RU" sz="3200" dirty="0" smtClean="0">
                <a:latin typeface="Times New Roman" panose="02020603050405020304" pitchFamily="18" charset="0"/>
                <a:sym typeface="+mn-ea"/>
              </a:rPr>
              <a:t>;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- составление характеристики исторической личности по  плану;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- задания на аналогии .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</a:endParaRPr>
          </a:p>
          <a:p>
            <a:endParaRPr lang="en-GB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0535" y="205105"/>
            <a:ext cx="7532370" cy="678688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1800" b="1" i="1" u="sng" dirty="0">
              <a:latin typeface="Times New Roman" panose="02020603050405020304" pitchFamily="18" charset="0"/>
              <a:sym typeface="+mn-ea"/>
            </a:endParaRPr>
          </a:p>
          <a:p>
            <a:pPr marL="0" indent="0" algn="ctr">
              <a:buNone/>
            </a:pPr>
            <a:r>
              <a:rPr lang="ru-RU" sz="3200" b="1" i="1" u="sng" dirty="0">
                <a:latin typeface="Times New Roman" panose="02020603050405020304" pitchFamily="18" charset="0"/>
                <a:sym typeface="+mn-ea"/>
              </a:rPr>
              <a:t>Задания на формирование целеполагания</a:t>
            </a:r>
            <a:r>
              <a:rPr lang="ru-RU" sz="3200" dirty="0">
                <a:latin typeface="Times New Roman" panose="02020603050405020304" pitchFamily="18" charset="0"/>
                <a:sym typeface="+mn-ea"/>
              </a:rPr>
              <a:t>  </a:t>
            </a:r>
          </a:p>
          <a:p>
            <a:pPr marL="0" indent="0">
              <a:buNone/>
            </a:pPr>
            <a:endParaRPr lang="ru-RU" altLang="en-GB" sz="3200" dirty="0">
              <a:latin typeface="Times New Roman" panose="02020603050405020304" pitchFamily="18" charset="0"/>
              <a:sym typeface="+mn-ea"/>
            </a:endParaRPr>
          </a:p>
          <a:p>
            <a:pPr marL="0" indent="0">
              <a:buNone/>
            </a:pPr>
            <a:r>
              <a:rPr lang="ru-RU" altLang="en-GB" sz="3200" dirty="0">
                <a:latin typeface="Times New Roman" panose="02020603050405020304" pitchFamily="18" charset="0"/>
                <a:sym typeface="+mn-ea"/>
              </a:rPr>
              <a:t>Учащимся предлагается правильно сформулировать цели урока? </a:t>
            </a:r>
          </a:p>
          <a:p>
            <a:pPr marL="0" indent="0">
              <a:buNone/>
            </a:pPr>
            <a:r>
              <a:rPr lang="ru-RU" altLang="en-GB" sz="3200" dirty="0">
                <a:latin typeface="Times New Roman" panose="02020603050405020304" pitchFamily="18" charset="0"/>
                <a:sym typeface="+mn-ea"/>
              </a:rPr>
              <a:t>Например: </a:t>
            </a:r>
            <a:r>
              <a:rPr lang="ru-RU" altLang="en-GB" sz="3200" dirty="0" smtClean="0">
                <a:latin typeface="Times New Roman" panose="02020603050405020304" pitchFamily="18" charset="0"/>
                <a:sym typeface="+mn-ea"/>
              </a:rPr>
              <a:t>Кто такой  Сергей Витте? </a:t>
            </a:r>
            <a:r>
              <a:rPr lang="ru-RU" altLang="en-GB" sz="3200" dirty="0">
                <a:latin typeface="Times New Roman" panose="02020603050405020304" pitchFamily="18" charset="0"/>
                <a:sym typeface="+mn-ea"/>
              </a:rPr>
              <a:t>Причины реформ? Содержание? Значение?( вместо вопросов- Какие это были реформы? Зачем он их провел, для чего?)</a:t>
            </a:r>
            <a:endParaRPr lang="ru-RU" sz="32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3660" y="217805"/>
            <a:ext cx="8043545" cy="6238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</a:rPr>
              <a:t>Задание по самостоятельному планированию своей деятельности.</a:t>
            </a:r>
          </a:p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</a:rPr>
              <a:t>Цель:</a:t>
            </a:r>
            <a:r>
              <a:rPr lang="ru-RU" sz="3600" dirty="0">
                <a:latin typeface="Times New Roman" panose="02020603050405020304" pitchFamily="18" charset="0"/>
              </a:rPr>
              <a:t> формирование умения планировать свою деятельность, опираясь на изученный материал.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 smtClean="0">
                <a:latin typeface="Times New Roman" panose="02020603050405020304" pitchFamily="18" charset="0"/>
              </a:rPr>
              <a:t>Представьте, что вы –предприниматель времен Петра</a:t>
            </a:r>
            <a:r>
              <a:rPr lang="en-US" sz="2800" dirty="0" smtClean="0">
                <a:latin typeface="Times New Roman" panose="02020603050405020304" pitchFamily="18" charset="0"/>
              </a:rPr>
              <a:t>I</a:t>
            </a:r>
            <a:r>
              <a:rPr lang="ru-RU" sz="2800" dirty="0" smtClean="0">
                <a:latin typeface="Times New Roman" panose="02020603050405020304" pitchFamily="18" charset="0"/>
              </a:rPr>
              <a:t>. Опираясь на источник </a:t>
            </a:r>
            <a:r>
              <a:rPr lang="ru-RU" sz="2800" b="1" dirty="0">
                <a:latin typeface="Times New Roman"/>
                <a:ea typeface="Calibri"/>
                <a:cs typeface="Times New Roman"/>
              </a:rPr>
              <a:t>«Книга о скудности и богатстве», 1724 </a:t>
            </a:r>
            <a:r>
              <a:rPr lang="ru-RU" sz="2800" b="1" dirty="0" smtClean="0">
                <a:latin typeface="Times New Roman"/>
                <a:ea typeface="Calibri"/>
                <a:cs typeface="Times New Roman"/>
              </a:rPr>
              <a:t>года</a:t>
            </a:r>
            <a:r>
              <a:rPr lang="ru-RU" sz="2800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</a:rPr>
              <a:t>составьте план своих действий по созданию суконной мануфактуры.</a:t>
            </a:r>
          </a:p>
          <a:p>
            <a:pPr marL="0" indent="0">
              <a:buNone/>
            </a:pPr>
            <a:r>
              <a:rPr lang="ru-RU" sz="2800" b="1" dirty="0" smtClean="0">
                <a:latin typeface="Times New Roman" panose="02020603050405020304" pitchFamily="18" charset="0"/>
              </a:rPr>
              <a:t> </a:t>
            </a:r>
            <a:endParaRPr lang="ru-RU" sz="2800" b="1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630" y="76200"/>
            <a:ext cx="8053705" cy="664654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2400" b="1" u="sng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4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IV</a:t>
            </a:r>
            <a:r>
              <a:rPr lang="ru-RU" sz="4000" b="1" u="sng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.  Познавательные универсальные учебные действия включают: </a:t>
            </a:r>
          </a:p>
          <a:p>
            <a:pPr marL="0" indent="0">
              <a:buNone/>
            </a:pPr>
            <a:endParaRPr lang="ru-RU" sz="40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</a:rPr>
              <a:t>общеучебные, логические учебные действия, а также постановку и решение проблемы.</a:t>
            </a:r>
          </a:p>
          <a:p>
            <a:pPr marL="0" indent="0">
              <a:buNone/>
            </a:pPr>
            <a:endParaRPr lang="ru-RU" sz="40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4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95" y="192405"/>
            <a:ext cx="8145145" cy="626364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altLang="en-GB" sz="3600" b="1" i="1" u="sng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</a:rPr>
              <a:t>Для формирования познавательных УУД  используются  такие  задания: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•составление схем-опор;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•установи соответствие;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•заполни пропуски в предложениях;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</a:t>
            </a:r>
            <a:r>
              <a:rPr lang="ru-RU" altLang="en-GB" sz="3600">
                <a:latin typeface="Times New Roman" panose="02020603050405020304" pitchFamily="18" charset="0"/>
                <a:sym typeface="+mn-ea"/>
              </a:rPr>
              <a:t> </a:t>
            </a:r>
            <a:r>
              <a:rPr lang="ru-RU" altLang="en-GB" sz="3600">
                <a:latin typeface="Times New Roman" panose="02020603050405020304" pitchFamily="18" charset="0"/>
              </a:rPr>
              <a:t>реши тест;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•работа с картой;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•исторические загадки;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•работа с таблицами;</a:t>
            </a:r>
          </a:p>
          <a:p>
            <a:pPr marL="0" indent="0">
              <a:buNone/>
            </a:pPr>
            <a:r>
              <a:rPr lang="ru-RU" altLang="en-GB" sz="3600">
                <a:latin typeface="Times New Roman" panose="02020603050405020304" pitchFamily="18" charset="0"/>
              </a:rPr>
              <a:t>•составление развернутого плана.</a:t>
            </a:r>
          </a:p>
          <a:p>
            <a:pPr marL="0" indent="0">
              <a:buNone/>
            </a:pPr>
            <a:endParaRPr lang="ru-RU" altLang="en-GB" sz="360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1130" y="205105"/>
            <a:ext cx="8004810" cy="62128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>
                <a:latin typeface="Times New Roman" panose="02020603050405020304" pitchFamily="18" charset="0"/>
              </a:rPr>
              <a:t>Игра «Лишнее звено»</a:t>
            </a:r>
          </a:p>
          <a:p>
            <a:pPr marL="0" indent="0">
              <a:buNone/>
            </a:pPr>
            <a:endParaRPr lang="ru-RU" sz="36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</a:rPr>
              <a:t>Определить лишнее звено в цепочке</a:t>
            </a: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</a:rPr>
              <a:t>-полюдье – </a:t>
            </a:r>
            <a:r>
              <a:rPr lang="ru-RU" sz="3600" dirty="0" err="1" smtClean="0">
                <a:latin typeface="Times New Roman" panose="02020603050405020304" pitchFamily="18" charset="0"/>
              </a:rPr>
              <a:t>повоз</a:t>
            </a:r>
            <a:r>
              <a:rPr lang="ru-RU" sz="3600" dirty="0" smtClean="0">
                <a:latin typeface="Times New Roman" panose="02020603050405020304" pitchFamily="18" charset="0"/>
              </a:rPr>
              <a:t> – пожилое </a:t>
            </a:r>
            <a:r>
              <a:rPr lang="ru-RU" sz="3600" dirty="0">
                <a:latin typeface="Times New Roman" panose="02020603050405020304" pitchFamily="18" charset="0"/>
              </a:rPr>
              <a:t>– </a:t>
            </a:r>
            <a:r>
              <a:rPr lang="ru-RU" sz="3600" dirty="0" smtClean="0">
                <a:latin typeface="Times New Roman" panose="02020603050405020304" pitchFamily="18" charset="0"/>
              </a:rPr>
              <a:t>большая соха </a:t>
            </a:r>
            <a:endParaRPr lang="ru-RU" sz="36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</a:rPr>
              <a:t>-  </a:t>
            </a:r>
            <a:r>
              <a:rPr lang="ru-RU" sz="3600" dirty="0" smtClean="0">
                <a:latin typeface="Times New Roman" panose="02020603050405020304" pitchFamily="18" charset="0"/>
              </a:rPr>
              <a:t>декабристы </a:t>
            </a:r>
            <a:r>
              <a:rPr lang="ru-RU" sz="3600" dirty="0">
                <a:latin typeface="Times New Roman" panose="02020603050405020304" pitchFamily="18" charset="0"/>
              </a:rPr>
              <a:t>– </a:t>
            </a:r>
            <a:r>
              <a:rPr lang="ru-RU" sz="3600" dirty="0" smtClean="0">
                <a:latin typeface="Times New Roman" panose="02020603050405020304" pitchFamily="18" charset="0"/>
              </a:rPr>
              <a:t>народники - марксисты-</a:t>
            </a:r>
            <a:r>
              <a:rPr lang="ru-RU" sz="3600" dirty="0" err="1" smtClean="0">
                <a:latin typeface="Times New Roman" panose="02020603050405020304" pitchFamily="18" charset="0"/>
              </a:rPr>
              <a:t>нестяжатели</a:t>
            </a:r>
            <a:r>
              <a:rPr lang="ru-RU" sz="3600" dirty="0" smtClean="0">
                <a:latin typeface="Times New Roman" panose="02020603050405020304" pitchFamily="18" charset="0"/>
              </a:rPr>
              <a:t> </a:t>
            </a:r>
            <a:endParaRPr lang="ru-RU" sz="3600" b="1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</a:rPr>
              <a:t>-  Папа Римский -</a:t>
            </a:r>
            <a:r>
              <a:rPr lang="ru-RU" sz="3600" b="1" dirty="0">
                <a:latin typeface="Times New Roman" panose="02020603050405020304" pitchFamily="18" charset="0"/>
              </a:rPr>
              <a:t> рыцарь</a:t>
            </a:r>
            <a:r>
              <a:rPr lang="ru-RU" sz="3600" dirty="0">
                <a:latin typeface="Times New Roman" panose="02020603050405020304" pitchFamily="18" charset="0"/>
              </a:rPr>
              <a:t> - епископ - аббат - священник - монах</a:t>
            </a: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2100" y="192405"/>
            <a:ext cx="7787005" cy="6263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>
                <a:latin typeface="Times New Roman" panose="02020603050405020304" pitchFamily="18" charset="0"/>
                <a:sym typeface="+mn-ea"/>
              </a:rPr>
              <a:t>Задание:  Определи историческую личность»</a:t>
            </a:r>
            <a:r>
              <a:rPr lang="ru-RU" sz="3200" dirty="0">
                <a:latin typeface="Times New Roman" panose="02020603050405020304" pitchFamily="18" charset="0"/>
                <a:sym typeface="+mn-ea"/>
              </a:rPr>
              <a:t> </a:t>
            </a: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1. Внук Ивана Калиты.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2. Высказал открытое неподчинение Орде . 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Под его руководством объединялись княжеские дружины и ополчения большинства русских земель. 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3. Одержал победу над иноплеменниками.</a:t>
            </a: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  <a:sym typeface="+mn-ea"/>
            </a:endParaRPr>
          </a:p>
          <a:p>
            <a:pPr marL="0" indent="0">
              <a:buNone/>
            </a:pPr>
            <a:r>
              <a:rPr lang="ru-RU" sz="3200" dirty="0">
                <a:latin typeface="Times New Roman" panose="02020603050405020304" pitchFamily="18" charset="0"/>
                <a:sym typeface="+mn-ea"/>
              </a:rPr>
              <a:t>                                       (Дмитрий Донской) </a:t>
            </a:r>
            <a:endParaRPr lang="ru-RU" sz="32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latin typeface="Times New Roman" panose="02020603050405020304" pitchFamily="18" charset="0"/>
            </a:endParaRPr>
          </a:p>
          <a:p>
            <a:endParaRPr lang="en-GB" altLang="en-US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7965" y="205105"/>
            <a:ext cx="7838440" cy="63658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b="1" dirty="0">
                <a:latin typeface="Times New Roman" panose="02020603050405020304" pitchFamily="18" charset="0"/>
              </a:rPr>
              <a:t>Традиционными приёмами работы с учебным текстом на уроках истории  считаются планы.</a:t>
            </a:r>
            <a:r>
              <a:rPr lang="ru-RU" sz="4000" dirty="0">
                <a:latin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ru-RU" sz="4000" dirty="0">
                <a:latin typeface="Times New Roman" panose="02020603050405020304" pitchFamily="18" charset="0"/>
              </a:rPr>
              <a:t>Простой план составляется на основе всех типов основного текста. Его задача — помочь ученикам выделить в тексте главное.</a:t>
            </a:r>
          </a:p>
          <a:p>
            <a:endParaRPr lang="ru-RU" sz="4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91880" y="404664"/>
            <a:ext cx="20922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/>
              <a:t>Рефлексия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20490" y="1412776"/>
            <a:ext cx="400749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ru-RU" sz="2000" b="1" i="1" dirty="0"/>
              <a:t>Рефлексия содержания учебного материала </a:t>
            </a:r>
            <a:r>
              <a:rPr lang="ru-RU" sz="2000" i="1" dirty="0"/>
              <a:t>используется для выявления уровня осознания содержания пройденного. Чаще всего на уроках использую  прием рефлексии  «Незаконченное предложение», рефлексия достижения цели с использованием «дерева целей»,  оценки «приращения» знаний и достижения целей (высказывания Я не знал… - Теперь я знаю).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1720552"/>
            <a:ext cx="351013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/>
              <a:t>Выберите  начало </a:t>
            </a:r>
            <a:r>
              <a:rPr lang="ru-RU" sz="2000" b="1" i="1" dirty="0"/>
              <a:t>фразы из рефлексивного экрана</a:t>
            </a:r>
            <a:r>
              <a:rPr lang="ru-RU" sz="2000" i="1" dirty="0"/>
              <a:t> на доске и закончите предложение:</a:t>
            </a:r>
            <a:endParaRPr lang="ru-RU" sz="2000" dirty="0"/>
          </a:p>
          <a:p>
            <a:pPr lvl="0"/>
            <a:r>
              <a:rPr lang="ru-RU" sz="2000" i="1" dirty="0"/>
              <a:t>сегодня я узнал…</a:t>
            </a:r>
            <a:endParaRPr lang="ru-RU" sz="2000" dirty="0"/>
          </a:p>
          <a:p>
            <a:pPr lvl="0"/>
            <a:r>
              <a:rPr lang="ru-RU" sz="2000" i="1" dirty="0"/>
              <a:t>было интересно…</a:t>
            </a:r>
            <a:endParaRPr lang="ru-RU" sz="2000" dirty="0"/>
          </a:p>
          <a:p>
            <a:pPr lvl="0"/>
            <a:r>
              <a:rPr lang="ru-RU" sz="2000" i="1" dirty="0"/>
              <a:t>было трудно…</a:t>
            </a:r>
            <a:endParaRPr lang="ru-RU" sz="2000" dirty="0"/>
          </a:p>
          <a:p>
            <a:pPr lvl="0"/>
            <a:r>
              <a:rPr lang="ru-RU" sz="2000" i="1" dirty="0"/>
              <a:t>я научился…</a:t>
            </a:r>
            <a:endParaRPr lang="ru-RU" sz="2000" dirty="0"/>
          </a:p>
          <a:p>
            <a:pPr lvl="0"/>
            <a:r>
              <a:rPr lang="ru-RU" sz="2000" i="1" dirty="0"/>
              <a:t>у меня получилось …</a:t>
            </a:r>
            <a:endParaRPr lang="ru-RU" sz="2000" dirty="0"/>
          </a:p>
          <a:p>
            <a:pPr lvl="0"/>
            <a:r>
              <a:rPr lang="ru-RU" sz="2000" i="1" dirty="0"/>
              <a:t>меня удивило…</a:t>
            </a:r>
            <a:endParaRPr lang="ru-RU" sz="2000" dirty="0"/>
          </a:p>
          <a:p>
            <a:pPr lvl="0"/>
            <a:r>
              <a:rPr lang="ru-RU" sz="2000" i="1" dirty="0"/>
              <a:t>мне захотелось…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081801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11560" y="548680"/>
            <a:ext cx="7920880" cy="5976664"/>
          </a:xfrm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 smtClean="0">
                <a:solidFill>
                  <a:schemeClr val="tx1"/>
                </a:solidFill>
                <a:latin typeface="Arial Narrow"/>
                <a:ea typeface="Times New Roman"/>
                <a:cs typeface="Tahoma"/>
              </a:rPr>
              <a:t>  </a:t>
            </a: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Овладение 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учащимися универсальными учебными действиями создают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 возможность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самостоятельного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 успешного усвоения новых знаний, умений и компетентностей на основе формирования </a:t>
            </a: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умения учиться</a:t>
            </a:r>
            <a:r>
              <a:rPr lang="ru-RU" sz="2400" dirty="0">
                <a:solidFill>
                  <a:schemeClr val="tx2">
                    <a:lumMod val="50000"/>
                  </a:schemeClr>
                </a:solidFill>
                <a:latin typeface="Arial Narrow"/>
                <a:ea typeface="Times New Roman"/>
                <a:cs typeface="Tahoma"/>
              </a:rPr>
              <a:t>. Эта возможность обеспечивается тем, что универсальные учебные действия – это обобщенные действия, порождающие широкую ориентацию учащихся в различных предметных областях познания и мотивацию к обучению.</a:t>
            </a:r>
            <a:endParaRPr lang="ru-RU" sz="2400" dirty="0">
              <a:solidFill>
                <a:schemeClr val="tx2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2400" dirty="0">
                <a:solidFill>
                  <a:schemeClr val="tx1"/>
                </a:solidFill>
                <a:latin typeface="Arial Narrow"/>
                <a:ea typeface="Times New Roman"/>
                <a:cs typeface="Tahoma"/>
              </a:rPr>
              <a:t>   </a:t>
            </a:r>
            <a:r>
              <a:rPr lang="ru-RU" sz="2400" dirty="0" smtClean="0">
                <a:solidFill>
                  <a:schemeClr val="tx1"/>
                </a:solidFill>
                <a:latin typeface="Arial Narrow"/>
                <a:ea typeface="Times New Roman"/>
                <a:cs typeface="Tahoma"/>
              </a:rPr>
              <a:t>  </a:t>
            </a:r>
            <a:r>
              <a:rPr lang="ru-RU" sz="2400" dirty="0" smtClean="0">
                <a:solidFill>
                  <a:srgbClr val="C00000"/>
                </a:solidFill>
                <a:latin typeface="Arial Narrow"/>
                <a:ea typeface="Times New Roman"/>
                <a:cs typeface="Tahoma"/>
              </a:rPr>
              <a:t>Формировать </a:t>
            </a:r>
            <a:r>
              <a:rPr lang="ru-RU" sz="2400" dirty="0">
                <a:solidFill>
                  <a:srgbClr val="C00000"/>
                </a:solidFill>
                <a:latin typeface="Arial Narrow"/>
                <a:ea typeface="Times New Roman"/>
                <a:cs typeface="Tahoma"/>
              </a:rPr>
              <a:t>учебные универсальные действия помогает один из активных методов обучения - самостоятельная работа.</a:t>
            </a:r>
            <a:endParaRPr lang="ru-RU" sz="2400" dirty="0">
              <a:solidFill>
                <a:srgbClr val="C00000"/>
              </a:solidFill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08398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/>
              <a:t>Упражнение «Плюс-минус-интересно</a:t>
            </a:r>
            <a:endParaRPr lang="ru-RU" sz="36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34481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 </a:t>
            </a:r>
            <a:r>
              <a:rPr lang="ru-RU" sz="2000" i="1" dirty="0"/>
              <a:t>Это упражнение можно выполнять как устно, так и письменно, в зависимости от наличия времени. Для письменного выполнения предлагается заполнить таблицу из трех граф.</a:t>
            </a:r>
          </a:p>
          <a:p>
            <a:r>
              <a:rPr lang="ru-RU" sz="2000" b="1" i="1" dirty="0"/>
              <a:t> В графу «П» </a:t>
            </a:r>
            <a:r>
              <a:rPr lang="ru-RU" sz="2000" i="1" dirty="0"/>
              <a:t>- «плюс» записывается все, </a:t>
            </a:r>
            <a:r>
              <a:rPr lang="ru-RU" sz="2000" b="1" i="1" dirty="0"/>
              <a:t>что понравилось </a:t>
            </a:r>
            <a:r>
              <a:rPr lang="ru-RU" sz="2000" i="1" dirty="0"/>
              <a:t>на уроке, </a:t>
            </a:r>
            <a:r>
              <a:rPr lang="ru-RU" sz="2000" b="1" i="1" dirty="0"/>
              <a:t>информация и формы работы</a:t>
            </a:r>
            <a:r>
              <a:rPr lang="ru-RU" sz="2000" i="1" dirty="0"/>
              <a:t>,  </a:t>
            </a:r>
            <a:r>
              <a:rPr lang="ru-RU" sz="2000" b="1" i="1" dirty="0"/>
              <a:t>которые вызвали положительные эмоции</a:t>
            </a:r>
            <a:r>
              <a:rPr lang="ru-RU" sz="2000" i="1" dirty="0"/>
              <a:t>, </a:t>
            </a:r>
            <a:r>
              <a:rPr lang="ru-RU" sz="2000" b="1" i="1" dirty="0"/>
              <a:t>либо</a:t>
            </a:r>
            <a:r>
              <a:rPr lang="ru-RU" sz="2000" i="1" dirty="0"/>
              <a:t> по мнению ученика </a:t>
            </a:r>
            <a:r>
              <a:rPr lang="ru-RU" sz="2000" b="1" i="1" dirty="0"/>
              <a:t>могут быть ему полезны для достижения каких-то целей. </a:t>
            </a:r>
          </a:p>
          <a:p>
            <a:r>
              <a:rPr lang="ru-RU" sz="2000" b="1" i="1" dirty="0"/>
              <a:t>В графу «М» </a:t>
            </a:r>
            <a:r>
              <a:rPr lang="ru-RU" sz="2000" i="1" dirty="0"/>
              <a:t>- «минус» записывается все, </a:t>
            </a:r>
            <a:r>
              <a:rPr lang="ru-RU" sz="2000" b="1" i="1" dirty="0"/>
              <a:t>что не понравилось </a:t>
            </a:r>
            <a:r>
              <a:rPr lang="ru-RU" sz="2000" i="1" dirty="0"/>
              <a:t>на уроке, показалось скучным, вызвало неприязнь, осталось непонятным, или </a:t>
            </a:r>
            <a:r>
              <a:rPr lang="ru-RU" sz="2000" b="1" i="1" dirty="0"/>
              <a:t>информация,</a:t>
            </a:r>
            <a:r>
              <a:rPr lang="ru-RU" sz="2000" i="1" dirty="0"/>
              <a:t> </a:t>
            </a:r>
            <a:r>
              <a:rPr lang="ru-RU" sz="2000" b="1" i="1" dirty="0"/>
              <a:t>которая</a:t>
            </a:r>
            <a:r>
              <a:rPr lang="ru-RU" sz="2000" i="1" dirty="0"/>
              <a:t>, по мнению ученика, </a:t>
            </a:r>
            <a:r>
              <a:rPr lang="ru-RU" sz="2000" b="1" i="1" dirty="0"/>
              <a:t>оказалась</a:t>
            </a:r>
            <a:r>
              <a:rPr lang="ru-RU" sz="2000" i="1" dirty="0"/>
              <a:t> для него не нужной, </a:t>
            </a:r>
            <a:r>
              <a:rPr lang="ru-RU" sz="2000" b="1" i="1" dirty="0"/>
              <a:t>бесполезной с точки зрения решения жизненных ситуаций.</a:t>
            </a:r>
          </a:p>
          <a:p>
            <a:r>
              <a:rPr lang="ru-RU" sz="2000" b="1" i="1" dirty="0"/>
              <a:t> В графу «И» </a:t>
            </a:r>
            <a:r>
              <a:rPr lang="ru-RU" sz="2000" i="1" dirty="0"/>
              <a:t>- «интересно» учащиеся вписывают все любопытные факты, о которых узнали на уроке и </a:t>
            </a:r>
            <a:r>
              <a:rPr lang="ru-RU" sz="2000" b="1" i="1" dirty="0"/>
              <a:t>что бы еще хотелось узнать по данной проблеме</a:t>
            </a:r>
            <a:r>
              <a:rPr lang="ru-RU" sz="2000" i="1" dirty="0"/>
              <a:t>, вопросы к учителю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9049157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1268760"/>
            <a:ext cx="842493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Личностное развитие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– развитие индивидуальных, нравственных и эмоциональных качеств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Социальное развитие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– воспитание гражданских, демократических и патриотических убеждений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Интеллектуальное развитие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– развитие индивидуальных качеств личности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Успешное участие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учащихся в олимпиадах и различных конкурсах муниципального и </a:t>
            </a:r>
            <a:r>
              <a:rPr lang="ru-RU" sz="2400" dirty="0" smtClean="0">
                <a:solidFill>
                  <a:srgbClr val="000000"/>
                </a:solidFill>
                <a:latin typeface="-apple-system"/>
              </a:rPr>
              <a:t>республиканского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уровня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dirty="0">
                <a:solidFill>
                  <a:srgbClr val="000000"/>
                </a:solidFill>
                <a:latin typeface="-apple-system"/>
              </a:rPr>
              <a:t>Высокий результат </a:t>
            </a:r>
            <a:r>
              <a:rPr lang="ru-RU" sz="2400" dirty="0">
                <a:solidFill>
                  <a:srgbClr val="000000"/>
                </a:solidFill>
                <a:latin typeface="-apple-system"/>
              </a:rPr>
              <a:t>ОГЭ и ЕГЭ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75656" y="692696"/>
            <a:ext cx="60121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 формирования УУД на уроках истории </a:t>
            </a:r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3304" y="4861034"/>
            <a:ext cx="777686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УУД на уроках истории и обществознания дает возможность подготовить ученика способного самостоятельно учиться, владеющего разнообразными умениями и компетенциями, что позволит ему идти в ногу со временем и быть конкурентоспособным на рынке труда.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89795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95" y="1074420"/>
            <a:ext cx="8042910" cy="53816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2400" dirty="0">
                <a:latin typeface="Times New Roman" panose="02020603050405020304" pitchFamily="18" charset="0"/>
              </a:rPr>
              <a:t>1.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Федеральные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государственные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стандарты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общего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образования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второго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поколения</a:t>
            </a:r>
            <a:r>
              <a:rPr lang="en-GB" altLang="en-US" sz="2400" dirty="0">
                <a:latin typeface="Times New Roman" panose="02020603050405020304" pitchFamily="18" charset="0"/>
              </a:rPr>
              <a:t>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Пояснительная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записка</a:t>
            </a:r>
            <a:r>
              <a:rPr lang="en-GB" altLang="en-US" sz="2400" dirty="0">
                <a:latin typeface="Times New Roman" panose="02020603050405020304" pitchFamily="18" charset="0"/>
              </a:rPr>
              <a:t>. – М.: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Просвещение</a:t>
            </a:r>
            <a:r>
              <a:rPr lang="en-GB" altLang="en-US" sz="2400" dirty="0">
                <a:latin typeface="Times New Roman" panose="02020603050405020304" pitchFamily="18" charset="0"/>
              </a:rPr>
              <a:t>, 2008.</a:t>
            </a:r>
          </a:p>
          <a:p>
            <a:pPr marL="0" indent="0">
              <a:buNone/>
            </a:pPr>
            <a:r>
              <a:rPr lang="ru-RU" altLang="en-GB" sz="2400" dirty="0">
                <a:latin typeface="Times New Roman" panose="02020603050405020304" pitchFamily="18" charset="0"/>
              </a:rPr>
              <a:t>2</a:t>
            </a:r>
            <a:r>
              <a:rPr lang="en-GB" altLang="en-US" sz="2400" dirty="0">
                <a:latin typeface="Times New Roman" panose="02020603050405020304" pitchFamily="18" charset="0"/>
              </a:rPr>
              <a:t>. </a:t>
            </a:r>
            <a:r>
              <a:rPr lang="ru-RU" altLang="en-GB" sz="2400" dirty="0" smtClean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Асмолов</a:t>
            </a:r>
            <a:r>
              <a:rPr lang="en-GB" altLang="en-US" sz="2400" dirty="0">
                <a:latin typeface="Times New Roman" panose="02020603050405020304" pitchFamily="18" charset="0"/>
              </a:rPr>
              <a:t>, А. Г.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Формирование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универсальных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учебных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действий</a:t>
            </a:r>
            <a:r>
              <a:rPr lang="en-GB" altLang="en-US" sz="2400" dirty="0">
                <a:latin typeface="Times New Roman" panose="02020603050405020304" pitchFamily="18" charset="0"/>
              </a:rPr>
              <a:t> в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основной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школе</a:t>
            </a:r>
            <a:r>
              <a:rPr lang="en-GB" altLang="en-US" sz="2400" dirty="0">
                <a:latin typeface="Times New Roman" panose="02020603050405020304" pitchFamily="18" charset="0"/>
              </a:rPr>
              <a:t>: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от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действия</a:t>
            </a:r>
            <a:r>
              <a:rPr lang="en-GB" altLang="en-US" sz="2400" dirty="0">
                <a:latin typeface="Times New Roman" panose="02020603050405020304" pitchFamily="18" charset="0"/>
              </a:rPr>
              <a:t> к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мысли</a:t>
            </a:r>
            <a:r>
              <a:rPr lang="en-GB" altLang="en-US" sz="2400" dirty="0">
                <a:latin typeface="Times New Roman" panose="02020603050405020304" pitchFamily="18" charset="0"/>
              </a:rPr>
              <a:t>: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Система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заданий</a:t>
            </a:r>
            <a:r>
              <a:rPr lang="en-GB" altLang="en-US" sz="2400" dirty="0">
                <a:latin typeface="Times New Roman" panose="02020603050405020304" pitchFamily="18" charset="0"/>
              </a:rPr>
              <a:t>: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пос</a:t>
            </a:r>
            <a:r>
              <a:rPr lang="en-GB" altLang="en-US" sz="2400" dirty="0">
                <a:latin typeface="Times New Roman" panose="02020603050405020304" pitchFamily="18" charset="0"/>
              </a:rPr>
              <a:t>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для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учителя</a:t>
            </a:r>
            <a:r>
              <a:rPr lang="en-GB" altLang="en-US" sz="2400" dirty="0">
                <a:latin typeface="Times New Roman" panose="02020603050405020304" pitchFamily="18" charset="0"/>
              </a:rPr>
              <a:t> / А.Г.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Асмолов</a:t>
            </a:r>
            <a:r>
              <a:rPr lang="en-GB" altLang="en-US" sz="2400" dirty="0">
                <a:latin typeface="Times New Roman" panose="02020603050405020304" pitchFamily="18" charset="0"/>
              </a:rPr>
              <a:t>, Г.В.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Бурменская</a:t>
            </a:r>
            <a:r>
              <a:rPr lang="en-GB" altLang="en-US" sz="2400" dirty="0">
                <a:latin typeface="Times New Roman" panose="02020603050405020304" pitchFamily="18" charset="0"/>
              </a:rPr>
              <a:t>, И.А.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Володарская</a:t>
            </a:r>
            <a:r>
              <a:rPr lang="en-GB" altLang="en-US" sz="2400" dirty="0">
                <a:latin typeface="Times New Roman" panose="02020603050405020304" pitchFamily="18" charset="0"/>
              </a:rPr>
              <a:t> [и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др</a:t>
            </a:r>
            <a:r>
              <a:rPr lang="en-GB" altLang="en-US" sz="2400" dirty="0">
                <a:latin typeface="Times New Roman" panose="02020603050405020304" pitchFamily="18" charset="0"/>
              </a:rPr>
              <a:t>.];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под</a:t>
            </a:r>
            <a:r>
              <a:rPr lang="en-GB" altLang="en-US" sz="2400" dirty="0">
                <a:latin typeface="Times New Roman" panose="02020603050405020304" pitchFamily="18" charset="0"/>
              </a:rPr>
              <a:t> </a:t>
            </a:r>
            <a:r>
              <a:rPr lang="en-GB" altLang="en-US" sz="2400" dirty="0" err="1">
                <a:latin typeface="Times New Roman" panose="02020603050405020304" pitchFamily="18" charset="0"/>
              </a:rPr>
              <a:t>ред</a:t>
            </a:r>
            <a:r>
              <a:rPr lang="en-GB" altLang="en-US" sz="2400" dirty="0">
                <a:latin typeface="Times New Roman" panose="02020603050405020304" pitchFamily="18" charset="0"/>
              </a:rPr>
              <a:t>. А.Г.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Асмолова</a:t>
            </a:r>
            <a:r>
              <a:rPr lang="en-GB" altLang="en-US" sz="2400" dirty="0">
                <a:latin typeface="Times New Roman" panose="02020603050405020304" pitchFamily="18" charset="0"/>
              </a:rPr>
              <a:t>. – М.: </a:t>
            </a:r>
            <a:r>
              <a:rPr lang="en-GB" altLang="en-US" sz="2400" dirty="0" err="1">
                <a:latin typeface="Times New Roman" panose="02020603050405020304" pitchFamily="18" charset="0"/>
              </a:rPr>
              <a:t>Просвещение</a:t>
            </a:r>
            <a:r>
              <a:rPr lang="en-GB" altLang="en-US" sz="2400" dirty="0">
                <a:latin typeface="Times New Roman" panose="02020603050405020304" pitchFamily="18" charset="0"/>
              </a:rPr>
              <a:t>, 2010.</a:t>
            </a:r>
          </a:p>
          <a:p>
            <a:pPr marL="0" indent="0">
              <a:buNone/>
            </a:pPr>
            <a:r>
              <a:rPr lang="ru-RU" altLang="en-GB" sz="2400" dirty="0">
                <a:latin typeface="Times New Roman" panose="02020603050405020304" pitchFamily="18" charset="0"/>
              </a:rPr>
              <a:t>4.</a:t>
            </a:r>
            <a:r>
              <a:rPr lang="en-GB" altLang="en-US" sz="2400" dirty="0">
                <a:latin typeface="Times New Roman" panose="02020603050405020304" pitchFamily="18" charset="0"/>
              </a:rPr>
              <a:t>https://multiurok.ru/files/tipovyie-zadachi-po-formirovaniiu-univiersal-nykh-.html</a:t>
            </a:r>
          </a:p>
          <a:p>
            <a:pPr marL="0" indent="0">
              <a:buNone/>
            </a:pPr>
            <a:r>
              <a:rPr lang="ru-RU" altLang="en-GB" sz="2400" dirty="0">
                <a:latin typeface="Times New Roman" panose="02020603050405020304" pitchFamily="18" charset="0"/>
              </a:rPr>
              <a:t>5.https://infourok.ru/formirovanie-uud-na-urokah-istorii-itogovaya-rabota-1356790.html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8105"/>
            <a:ext cx="7239000" cy="1384935"/>
          </a:xfrm>
        </p:spPr>
        <p:txBody>
          <a:bodyPr>
            <a:normAutofit/>
            <a:scene3d>
              <a:camera prst="orthographicFront"/>
              <a:lightRig rig="threePt" dir="t"/>
            </a:scene3d>
          </a:bodyPr>
          <a:lstStyle/>
          <a:p>
            <a:r>
              <a:rPr sz="28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sym typeface="+mn-ea"/>
              </a:rPr>
              <a:t>Список используемых источников</a:t>
            </a:r>
            <a:r>
              <a:rPr sz="28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/>
            </a:r>
            <a:br>
              <a:rPr sz="2800">
                <a:ln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en-GB" altLang="en-US" sz="2800">
              <a:ln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184576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тержнем 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</a:rPr>
              <a:t>самостоятельной работы считаю продуктивную деятельность ученика, в ходе которой он преобразует известную информацию, добывает новые знания и умения, решает конструкторские, творческие задачи и формирует учебные универсальные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3423822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>
            <a:noAutofit/>
          </a:bodyPr>
          <a:lstStyle/>
          <a:p>
            <a:pPr lvl="0"/>
            <a:r>
              <a:rPr lang="ru-RU" sz="3200" dirty="0" smtClean="0">
                <a:solidFill>
                  <a:schemeClr val="tx2">
                    <a:lumMod val="50000"/>
                  </a:schemeClr>
                </a:solidFill>
              </a:rPr>
              <a:t>«умные</a:t>
            </a:r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" тесты</a:t>
            </a:r>
          </a:p>
          <a:p>
            <a:pPr lvl="0"/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заполнение   сравнительных таблиц, логических схем;</a:t>
            </a:r>
          </a:p>
          <a:p>
            <a:pPr lvl="0"/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задания, требующие использования информации одновременно из нескольких  источников;</a:t>
            </a:r>
          </a:p>
          <a:p>
            <a:pPr lvl="0"/>
            <a:r>
              <a:rPr lang="ru-RU" sz="3200" dirty="0">
                <a:solidFill>
                  <a:schemeClr val="tx2">
                    <a:lumMod val="50000"/>
                  </a:schemeClr>
                </a:solidFill>
              </a:rPr>
              <a:t>задания на определение персоналий по приведенной характеристике и т.д.</a:t>
            </a:r>
          </a:p>
          <a:p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7239000" cy="1296144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Универсальные учебные действия </a:t>
            </a:r>
            <a:r>
              <a:rPr lang="ru-RU" sz="2800" dirty="0">
                <a:solidFill>
                  <a:schemeClr val="tx1"/>
                </a:solidFill>
              </a:rPr>
              <a:t>формируют следующие </a:t>
            </a:r>
            <a:r>
              <a:rPr lang="ru-RU" sz="2800" dirty="0" smtClean="0">
                <a:solidFill>
                  <a:schemeClr val="tx1"/>
                </a:solidFill>
              </a:rPr>
              <a:t>задания:</a:t>
            </a:r>
            <a:r>
              <a:rPr lang="ru-RU" sz="3600" dirty="0">
                <a:solidFill>
                  <a:schemeClr val="tx1"/>
                </a:solidFill>
              </a:rPr>
              <a:t/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395"/>
            <a:ext cx="7705725" cy="5505450"/>
          </a:xfrm>
        </p:spPr>
        <p:txBody>
          <a:bodyPr/>
          <a:lstStyle/>
          <a:p>
            <a:pPr>
              <a:buNone/>
            </a:pPr>
            <a:r>
              <a:rPr lang="ru-RU" sz="3600" b="1" dirty="0"/>
              <a:t>Среди основных видов</a:t>
            </a:r>
            <a:r>
              <a:rPr lang="ru-RU" sz="3600" dirty="0"/>
              <a:t> УУД </a:t>
            </a:r>
            <a:r>
              <a:rPr lang="ru-RU" sz="3600" b="1" dirty="0" smtClean="0"/>
              <a:t>можно </a:t>
            </a:r>
            <a:r>
              <a:rPr lang="ru-RU" sz="3600" b="1" dirty="0"/>
              <a:t>выделить четыре блока:</a:t>
            </a:r>
            <a:endParaRPr lang="ru-RU" sz="3600" dirty="0"/>
          </a:p>
          <a:p>
            <a:pPr lvl="0"/>
            <a:r>
              <a:rPr lang="ru-RU" sz="3600" dirty="0"/>
              <a:t>Личностный.</a:t>
            </a:r>
          </a:p>
          <a:p>
            <a:pPr lvl="0"/>
            <a:r>
              <a:rPr lang="ru-RU" sz="3600" dirty="0"/>
              <a:t>Коммуникативный.</a:t>
            </a:r>
          </a:p>
          <a:p>
            <a:pPr lvl="0"/>
            <a:r>
              <a:rPr lang="ru-RU" sz="3600" dirty="0"/>
              <a:t>Познавательный.</a:t>
            </a:r>
          </a:p>
          <a:p>
            <a:pPr lvl="0"/>
            <a:r>
              <a:rPr lang="ru-RU" sz="3600" dirty="0"/>
              <a:t>Регулятивный.</a:t>
            </a:r>
          </a:p>
          <a:p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620688"/>
            <a:ext cx="4572000" cy="276280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ru-RU" b="1" u="sng" dirty="0">
                <a:latin typeface="Segoe Condensed"/>
              </a:rPr>
              <a:t>Личностные</a:t>
            </a:r>
          </a:p>
          <a:p>
            <a:pPr marL="808038" lvl="1" indent="-285750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b="1" dirty="0">
                <a:latin typeface="Segoe Condensed"/>
              </a:rPr>
              <a:t>самоопределение</a:t>
            </a:r>
            <a:r>
              <a:rPr lang="ru-RU" sz="1400" b="1" dirty="0">
                <a:latin typeface="Segoe Condensed"/>
              </a:rPr>
              <a:t> </a:t>
            </a:r>
            <a:r>
              <a:rPr lang="ru-RU" sz="1400" dirty="0">
                <a:latin typeface="Segoe Condensed"/>
              </a:rPr>
              <a:t>(внутренняя позиция школьника, </a:t>
            </a:r>
            <a:r>
              <a:rPr lang="ru-RU" sz="1400" dirty="0" smtClean="0">
                <a:latin typeface="Segoe Condensed"/>
              </a:rPr>
              <a:t>самоидентификация</a:t>
            </a:r>
            <a:r>
              <a:rPr lang="ru-RU" sz="1400" dirty="0">
                <a:latin typeface="Segoe Condensed"/>
              </a:rPr>
              <a:t>, самоуважение и самооценка)</a:t>
            </a:r>
          </a:p>
          <a:p>
            <a:pPr marL="808038" lvl="1" indent="-285750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 err="1">
                <a:latin typeface="Segoe Condensed"/>
              </a:rPr>
              <a:t>смыслообразование</a:t>
            </a:r>
            <a:r>
              <a:rPr lang="ru-RU" sz="1400" b="1" dirty="0">
                <a:latin typeface="Segoe Condensed"/>
              </a:rPr>
              <a:t> </a:t>
            </a:r>
            <a:r>
              <a:rPr lang="ru-RU" sz="1400" dirty="0">
                <a:latin typeface="Segoe Condensed"/>
              </a:rPr>
              <a:t>(мотивация, границы собственного знания и «незнания»)</a:t>
            </a:r>
          </a:p>
          <a:p>
            <a:pPr marL="808038" lvl="1" indent="-285750" eaLnBrk="0" hangingPunct="0">
              <a:lnSpc>
                <a:spcPct val="8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морально-этическая ориентация</a:t>
            </a:r>
            <a:r>
              <a:rPr lang="ru-RU" sz="1400" b="1" dirty="0">
                <a:latin typeface="Segoe Condensed"/>
              </a:rPr>
              <a:t> </a:t>
            </a:r>
            <a:r>
              <a:rPr lang="ru-RU" sz="1400" dirty="0">
                <a:latin typeface="Segoe Condensed"/>
              </a:rPr>
              <a:t>(ориентация на выполнение моральных норм, способность к решению моральных проблем на основе </a:t>
            </a:r>
            <a:r>
              <a:rPr lang="ru-RU" sz="1400" dirty="0" err="1">
                <a:latin typeface="Segoe Condensed"/>
              </a:rPr>
              <a:t>децентрации</a:t>
            </a:r>
            <a:r>
              <a:rPr lang="ru-RU" sz="1400" dirty="0">
                <a:latin typeface="Segoe Condensed"/>
              </a:rPr>
              <a:t>, оценка своих </a:t>
            </a:r>
            <a:endParaRPr lang="ru-RU" dirty="0"/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3389895"/>
            <a:ext cx="4572000" cy="317522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ru-RU" sz="2000" b="1" u="sng" dirty="0">
                <a:latin typeface="Segoe Condensed"/>
              </a:rPr>
              <a:t>Познавательные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работа с информацией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работа с учебными моделями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использование </a:t>
            </a:r>
            <a:r>
              <a:rPr lang="ru-RU" sz="1600" b="1" dirty="0" err="1">
                <a:latin typeface="Segoe Condensed"/>
              </a:rPr>
              <a:t>знако</a:t>
            </a:r>
            <a:r>
              <a:rPr lang="ru-RU" sz="1600" b="1" dirty="0">
                <a:latin typeface="Segoe Condensed"/>
              </a:rPr>
              <a:t>-символических средств, общих схем решения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выполнение логических операций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ü"/>
            </a:pPr>
            <a:r>
              <a:rPr lang="ru-RU" sz="1400" b="1" dirty="0">
                <a:latin typeface="Segoe Condensed"/>
              </a:rPr>
              <a:t>сравнения,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ü"/>
            </a:pPr>
            <a:r>
              <a:rPr lang="ru-RU" sz="1400" b="1" dirty="0">
                <a:latin typeface="Segoe Condensed"/>
              </a:rPr>
              <a:t>анализа,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ü"/>
            </a:pPr>
            <a:r>
              <a:rPr lang="ru-RU" sz="1400" b="1" dirty="0">
                <a:latin typeface="Segoe Condensed"/>
              </a:rPr>
              <a:t>обобщения,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ü"/>
            </a:pPr>
            <a:r>
              <a:rPr lang="ru-RU" sz="1400" b="1" dirty="0">
                <a:latin typeface="Segoe Condensed"/>
              </a:rPr>
              <a:t>классификации,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ü"/>
            </a:pPr>
            <a:r>
              <a:rPr lang="ru-RU" sz="1400" b="1" dirty="0">
                <a:latin typeface="Segoe Condensed"/>
              </a:rPr>
              <a:t>установления аналогий</a:t>
            </a:r>
          </a:p>
          <a:p>
            <a:pPr marL="1143000" lvl="2" indent="-228600" eaLnBrk="0" hangingPunct="0">
              <a:lnSpc>
                <a:spcPct val="90000"/>
              </a:lnSpc>
              <a:spcBef>
                <a:spcPct val="5000"/>
              </a:spcBef>
              <a:buFont typeface="Wingdings" pitchFamily="2" charset="2"/>
              <a:buChar char="ü"/>
            </a:pPr>
            <a:r>
              <a:rPr lang="ru-RU" sz="1400" b="1" dirty="0">
                <a:latin typeface="Segoe Condensed"/>
              </a:rPr>
              <a:t>подведения под понятие</a:t>
            </a:r>
            <a:endParaRPr lang="ru-RU" sz="1400" b="1" dirty="0">
              <a:latin typeface="Segoe Condensed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07362" y="1628800"/>
            <a:ext cx="4248472" cy="16148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lnSpc>
                <a:spcPct val="70000"/>
              </a:lnSpc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ru-RU" sz="2000" b="1" u="sng" dirty="0">
                <a:latin typeface="Segoe Condensed"/>
              </a:rPr>
              <a:t>Регулятивные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управление своей деятельностью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контроль и коррекция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инициативность и самостоятельность</a:t>
            </a:r>
            <a:endParaRPr lang="ru-RU" sz="1600" dirty="0">
              <a:latin typeface="Segoe Condensed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855938" y="4725144"/>
            <a:ext cx="4572000" cy="962315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eaLnBrk="0" hangingPunct="0">
              <a:lnSpc>
                <a:spcPct val="90000"/>
              </a:lnSpc>
              <a:spcBef>
                <a:spcPct val="20000"/>
              </a:spcBef>
              <a:spcAft>
                <a:spcPts val="400"/>
              </a:spcAft>
              <a:buFont typeface="Arial" pitchFamily="34" charset="0"/>
              <a:buChar char="•"/>
            </a:pPr>
            <a:r>
              <a:rPr lang="ru-RU" sz="2000" b="1" u="sng" dirty="0">
                <a:latin typeface="Segoe Condensed"/>
              </a:rPr>
              <a:t>Коммуникативные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речевая деятельность</a:t>
            </a:r>
          </a:p>
          <a:p>
            <a:pPr marL="808038" lvl="1" indent="-285750" eaLnBrk="0" hangingPunct="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ü"/>
            </a:pPr>
            <a:r>
              <a:rPr lang="ru-RU" sz="1600" b="1" dirty="0">
                <a:latin typeface="Segoe Condensed"/>
              </a:rPr>
              <a:t>навыки сотрудничества</a:t>
            </a:r>
          </a:p>
        </p:txBody>
      </p:sp>
    </p:spTree>
    <p:extLst>
      <p:ext uri="{BB962C8B-B14F-4D97-AF65-F5344CB8AC3E}">
        <p14:creationId xmlns:p14="http://schemas.microsoft.com/office/powerpoint/2010/main" val="31055718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7591425" cy="609536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3200" b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 Личностные универсальные учебные действия :</a:t>
            </a:r>
            <a:endParaRPr lang="ru-RU" altLang="ru-RU" sz="3200" b="1" u="sng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направлены на осознание  жизненных ценностей, позволяют ориентироваться в нравственных нормах.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Применительно </a:t>
            </a:r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 учебной деятельности  выделяют три вида действий: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личностное с</a:t>
            </a:r>
            <a:r>
              <a:rPr lang="ru-RU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амоопределение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>
              <a:buNone/>
            </a:pP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• действие </a:t>
            </a:r>
            <a:r>
              <a:rPr lang="ru-RU" sz="3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смыслообразования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• действие нравственно-этической ориентации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47675"/>
            <a:ext cx="7239000" cy="600837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</a:rPr>
              <a:t>Для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altLang="en-US" sz="32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 err="1" smtClean="0">
                <a:solidFill>
                  <a:schemeClr val="tx2">
                    <a:lumMod val="75000"/>
                  </a:schemeClr>
                </a:solidFill>
              </a:rPr>
              <a:t>формирования</a:t>
            </a:r>
            <a:r>
              <a:rPr lang="en-GB" altLang="en-US" sz="32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altLang="en-US" sz="32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 err="1" smtClean="0">
                <a:solidFill>
                  <a:schemeClr val="tx2">
                    <a:lumMod val="75000"/>
                  </a:schemeClr>
                </a:solidFill>
              </a:rPr>
              <a:t>личностных</a:t>
            </a:r>
            <a:r>
              <a:rPr lang="en-GB" altLang="en-US" sz="32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</a:rPr>
              <a:t>УУД </a:t>
            </a:r>
            <a:r>
              <a:rPr lang="ru-RU" altLang="en-US" sz="3200" b="1" u="sng" dirty="0" smtClean="0">
                <a:solidFill>
                  <a:schemeClr val="tx2">
                    <a:lumMod val="75000"/>
                  </a:schemeClr>
                </a:solidFill>
              </a:rPr>
              <a:t>в самостоятельной работе </a:t>
            </a:r>
            <a:r>
              <a:rPr lang="en-GB" altLang="en-US" sz="3200" b="1" u="sng" dirty="0" err="1" smtClean="0">
                <a:solidFill>
                  <a:schemeClr val="tx2">
                    <a:lumMod val="75000"/>
                  </a:schemeClr>
                </a:solidFill>
              </a:rPr>
              <a:t>чаще</a:t>
            </a:r>
            <a:r>
              <a:rPr lang="en-GB" altLang="en-US" sz="3200" b="1" u="sng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</a:rPr>
              <a:t>всего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</a:rPr>
              <a:t>использую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</a:rPr>
              <a:t>такие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GB" altLang="en-US" sz="3200" b="1" u="sng" dirty="0" err="1">
                <a:solidFill>
                  <a:schemeClr val="tx2">
                    <a:lumMod val="75000"/>
                  </a:schemeClr>
                </a:solidFill>
              </a:rPr>
              <a:t>задания</a:t>
            </a:r>
            <a:r>
              <a:rPr lang="en-GB" altLang="en-US" sz="3200" b="1" u="sng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pPr marL="0" indent="0">
              <a:buNone/>
            </a:pPr>
            <a:endParaRPr lang="en-GB" altLang="en-US" sz="3200" dirty="0"/>
          </a:p>
          <a:p>
            <a:pPr marL="0" indent="0">
              <a:buNone/>
            </a:pPr>
            <a:r>
              <a:rPr lang="en-GB" altLang="en-US" sz="3200" dirty="0"/>
              <a:t>•</a:t>
            </a:r>
            <a:r>
              <a:rPr lang="en-GB" altLang="en-US" sz="3200" dirty="0" err="1"/>
              <a:t>определите</a:t>
            </a:r>
            <a:r>
              <a:rPr lang="en-GB" altLang="en-US" sz="3200" dirty="0"/>
              <a:t>  </a:t>
            </a:r>
            <a:r>
              <a:rPr lang="en-GB" altLang="en-US" sz="3200" dirty="0" err="1"/>
              <a:t>личность</a:t>
            </a:r>
            <a:r>
              <a:rPr lang="en-GB" altLang="en-US" sz="3200" dirty="0"/>
              <a:t> </a:t>
            </a:r>
            <a:r>
              <a:rPr lang="en-GB" altLang="en-US" sz="3200" dirty="0" err="1"/>
              <a:t>по</a:t>
            </a:r>
            <a:r>
              <a:rPr lang="en-GB" altLang="en-US" sz="3200" dirty="0"/>
              <a:t> </a:t>
            </a:r>
            <a:r>
              <a:rPr lang="en-GB" altLang="en-US" sz="3200" dirty="0" err="1"/>
              <a:t>описанию</a:t>
            </a:r>
            <a:r>
              <a:rPr lang="en-GB" altLang="en-US" sz="3200" dirty="0"/>
              <a:t>;</a:t>
            </a:r>
          </a:p>
          <a:p>
            <a:pPr marL="0" indent="0">
              <a:buNone/>
            </a:pPr>
            <a:r>
              <a:rPr lang="en-GB" altLang="en-US" sz="3200" dirty="0"/>
              <a:t>•</a:t>
            </a:r>
            <a:r>
              <a:rPr lang="en-GB" altLang="en-US" sz="3200" dirty="0" err="1"/>
              <a:t>участие</a:t>
            </a:r>
            <a:r>
              <a:rPr lang="en-GB" altLang="en-US" sz="3200" dirty="0"/>
              <a:t> в </a:t>
            </a:r>
            <a:r>
              <a:rPr lang="en-GB" altLang="en-US" sz="3200" dirty="0" err="1"/>
              <a:t>проектах</a:t>
            </a:r>
            <a:r>
              <a:rPr lang="en-GB" altLang="en-US" sz="3200" dirty="0"/>
              <a:t>;</a:t>
            </a:r>
          </a:p>
          <a:p>
            <a:pPr marL="0" indent="0">
              <a:buNone/>
            </a:pPr>
            <a:r>
              <a:rPr lang="en-GB" altLang="en-US" sz="3200" dirty="0"/>
              <a:t>•</a:t>
            </a:r>
            <a:r>
              <a:rPr lang="en-GB" altLang="en-US" sz="3200" dirty="0" err="1"/>
              <a:t>работа</a:t>
            </a:r>
            <a:r>
              <a:rPr lang="en-GB" altLang="en-US" sz="3200" dirty="0"/>
              <a:t> с </a:t>
            </a:r>
            <a:r>
              <a:rPr lang="en-GB" altLang="en-US" sz="3200" dirty="0" err="1"/>
              <a:t>текстом</a:t>
            </a:r>
            <a:r>
              <a:rPr lang="en-GB" altLang="en-US" sz="3200" dirty="0"/>
              <a:t> (</a:t>
            </a:r>
            <a:r>
              <a:rPr lang="en-GB" altLang="en-US" sz="3200" dirty="0" err="1"/>
              <a:t>чтение</a:t>
            </a:r>
            <a:r>
              <a:rPr lang="en-GB" altLang="en-US" sz="3200" dirty="0"/>
              <a:t> с </a:t>
            </a:r>
            <a:r>
              <a:rPr lang="en-GB" altLang="en-US" sz="3200" dirty="0" err="1"/>
              <a:t>пометками</a:t>
            </a:r>
            <a:r>
              <a:rPr lang="en-GB" altLang="en-US" sz="3200" dirty="0"/>
              <a:t>, </a:t>
            </a:r>
            <a:r>
              <a:rPr lang="en-GB" altLang="en-US" sz="3200" dirty="0" err="1"/>
              <a:t>преобразование</a:t>
            </a:r>
            <a:r>
              <a:rPr lang="en-GB" altLang="en-US" sz="3200" dirty="0"/>
              <a:t> </a:t>
            </a:r>
            <a:r>
              <a:rPr lang="en-GB" altLang="en-US" sz="3200" dirty="0" err="1"/>
              <a:t>текста</a:t>
            </a:r>
            <a:r>
              <a:rPr lang="en-GB" altLang="en-US" sz="3200" dirty="0"/>
              <a:t> в </a:t>
            </a:r>
            <a:r>
              <a:rPr lang="en-GB" altLang="en-US" sz="3200" dirty="0" err="1"/>
              <a:t>таблицу</a:t>
            </a:r>
            <a:r>
              <a:rPr lang="en-GB" altLang="en-US" sz="3200" dirty="0"/>
              <a:t> </a:t>
            </a:r>
            <a:r>
              <a:rPr lang="en-GB" altLang="en-US" sz="3200" dirty="0" smtClean="0"/>
              <a:t>);</a:t>
            </a:r>
            <a:endParaRPr lang="en-GB" altLang="en-US" sz="3200" dirty="0"/>
          </a:p>
          <a:p>
            <a:pPr marL="0" indent="0">
              <a:buNone/>
            </a:pPr>
            <a:r>
              <a:rPr lang="en-GB" altLang="en-US" sz="3200" dirty="0"/>
              <a:t>•</a:t>
            </a:r>
            <a:r>
              <a:rPr lang="en-GB" altLang="en-US" sz="3200" dirty="0" err="1"/>
              <a:t>творческие</a:t>
            </a:r>
            <a:r>
              <a:rPr lang="en-GB" altLang="en-US" sz="3200" dirty="0"/>
              <a:t> </a:t>
            </a:r>
            <a:r>
              <a:rPr lang="en-GB" altLang="en-US" sz="3200" dirty="0" err="1"/>
              <a:t>задания</a:t>
            </a:r>
            <a:r>
              <a:rPr lang="en-GB" altLang="en-US" sz="3200" dirty="0"/>
              <a:t> </a:t>
            </a:r>
            <a:r>
              <a:rPr lang="ru-RU" altLang="en-GB" sz="3200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362</TotalTime>
  <Words>1203</Words>
  <Application>Microsoft Office PowerPoint</Application>
  <PresentationFormat>Экран (4:3)</PresentationFormat>
  <Paragraphs>161</Paragraphs>
  <Slides>32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43" baseType="lpstr">
      <vt:lpstr>-apple-system</vt:lpstr>
      <vt:lpstr>Arial</vt:lpstr>
      <vt:lpstr>Arial Narrow</vt:lpstr>
      <vt:lpstr>Calibri</vt:lpstr>
      <vt:lpstr>Candara</vt:lpstr>
      <vt:lpstr>Segoe Condensed</vt:lpstr>
      <vt:lpstr>Symbol</vt:lpstr>
      <vt:lpstr>Tahoma</vt:lpstr>
      <vt:lpstr>Times New Roman</vt:lpstr>
      <vt:lpstr>Wingdings</vt:lpstr>
      <vt:lpstr>Волна</vt:lpstr>
      <vt:lpstr>       </vt:lpstr>
      <vt:lpstr>Презентация PowerPoint</vt:lpstr>
      <vt:lpstr>Презентация PowerPoint</vt:lpstr>
      <vt:lpstr>Стержнем самостоятельной работы считаю продуктивную деятельность ученика, в ходе которой он преобразует известную информацию, добывает новые знания и умения, решает конструкторские, творческие задачи и формирует учебные универсальные действия.</vt:lpstr>
      <vt:lpstr>Универсальные учебные действия формируют следующие задания: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Список используемых источников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</dc:title>
  <dc:creator>САФРЫГИН Б.Б.</dc:creator>
  <cp:lastModifiedBy>Boryuseg</cp:lastModifiedBy>
  <cp:revision>33</cp:revision>
  <dcterms:created xsi:type="dcterms:W3CDTF">2019-08-15T16:45:00Z</dcterms:created>
  <dcterms:modified xsi:type="dcterms:W3CDTF">2023-01-08T20:33:20Z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2057-10.2.0.6020</vt:lpwstr>
  </property>
</Properties>
</file>