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2" r:id="rId3"/>
    <p:sldId id="257" r:id="rId4"/>
    <p:sldId id="275" r:id="rId5"/>
    <p:sldId id="263" r:id="rId6"/>
    <p:sldId id="264" r:id="rId7"/>
    <p:sldId id="258" r:id="rId8"/>
    <p:sldId id="259" r:id="rId9"/>
    <p:sldId id="261" r:id="rId10"/>
    <p:sldId id="260" r:id="rId11"/>
    <p:sldId id="265" r:id="rId12"/>
    <p:sldId id="266" r:id="rId13"/>
    <p:sldId id="267" r:id="rId14"/>
    <p:sldId id="268" r:id="rId15"/>
    <p:sldId id="271" r:id="rId16"/>
    <p:sldId id="270" r:id="rId17"/>
    <p:sldId id="269" r:id="rId18"/>
    <p:sldId id="273" r:id="rId19"/>
    <p:sldId id="274" r:id="rId20"/>
    <p:sldId id="27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F0C8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9436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4616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109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851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1515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916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683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52442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53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4262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980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926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440159"/>
          </a:xfrm>
        </p:spPr>
        <p:txBody>
          <a:bodyPr>
            <a:normAutofit/>
          </a:bodyPr>
          <a:lstStyle/>
          <a:p>
            <a:r>
              <a:rPr lang="ru-RU" sz="1600" b="1" i="1" spc="-1" dirty="0">
                <a:latin typeface="Times New Roman"/>
                <a:ea typeface="DejaVu Sans"/>
              </a:rPr>
              <a:t>муниципальное автономное дошкольное образовательное учреждение</a:t>
            </a:r>
            <a:r>
              <a:rPr lang="ru-RU" sz="1600" spc="-1" dirty="0">
                <a:latin typeface="Arial"/>
              </a:rPr>
              <a:t/>
            </a:r>
            <a:br>
              <a:rPr lang="ru-RU" sz="1600" spc="-1" dirty="0">
                <a:latin typeface="Arial"/>
              </a:rPr>
            </a:br>
            <a:r>
              <a:rPr lang="ru-RU" sz="1600" b="1" i="1" spc="-1" dirty="0">
                <a:latin typeface="Times New Roman"/>
                <a:ea typeface="DejaVu Sans"/>
              </a:rPr>
              <a:t> города Калининграда центр развития ребёнка  - детский сад № 53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60848"/>
            <a:ext cx="6400800" cy="357795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Образовательная среда в 1 младшей группе «Цыплята»</a:t>
            </a:r>
          </a:p>
          <a:p>
            <a:endParaRPr lang="ru-RU" sz="2800" dirty="0" smtClean="0">
              <a:solidFill>
                <a:schemeClr val="tx1"/>
              </a:solidFill>
            </a:endParaRPr>
          </a:p>
          <a:p>
            <a:pPr algn="r"/>
            <a:r>
              <a:rPr lang="ru-RU" sz="2800" dirty="0" smtClean="0">
                <a:solidFill>
                  <a:schemeClr val="tx1"/>
                </a:solidFill>
              </a:rPr>
              <a:t>Воспитатели: </a:t>
            </a:r>
            <a:r>
              <a:rPr lang="ru-RU" sz="2800" dirty="0" err="1" smtClean="0">
                <a:solidFill>
                  <a:schemeClr val="tx1"/>
                </a:solidFill>
              </a:rPr>
              <a:t>Коломытцева</a:t>
            </a:r>
            <a:r>
              <a:rPr lang="ru-RU" sz="2800" dirty="0" smtClean="0">
                <a:solidFill>
                  <a:schemeClr val="tx1"/>
                </a:solidFill>
              </a:rPr>
              <a:t> А. К.</a:t>
            </a:r>
          </a:p>
          <a:p>
            <a:pPr algn="r"/>
            <a:endParaRPr lang="ru-RU" sz="2800" dirty="0">
              <a:solidFill>
                <a:schemeClr val="tx1"/>
              </a:solidFill>
            </a:endParaRPr>
          </a:p>
          <a:p>
            <a:endParaRPr lang="ru-RU" sz="2800" dirty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Г. Калининград 2021гг.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745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u="sng" dirty="0"/>
              <a:t>Речевое </a:t>
            </a:r>
            <a:r>
              <a:rPr lang="ru-RU" sz="1600" b="1" u="sng" dirty="0" smtClean="0"/>
              <a:t>развитие</a:t>
            </a:r>
            <a:br>
              <a:rPr lang="ru-RU" sz="1600" b="1" u="sng" dirty="0" smtClean="0"/>
            </a:br>
            <a:r>
              <a:rPr lang="ru-RU" sz="1600" dirty="0"/>
              <a:t>Обучение связной речи, грамоте, знакомство с книжной культурой, детской литературой, обогащение словаря.</a:t>
            </a:r>
            <a:endParaRPr lang="ru-RU" sz="16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472953"/>
            <a:ext cx="3888432" cy="5184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1826983"/>
            <a:ext cx="4747278" cy="400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4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/>
          </a:bodyPr>
          <a:lstStyle/>
          <a:p>
            <a:r>
              <a:rPr lang="ru-RU" sz="1800" b="1" dirty="0"/>
              <a:t>Познавательное развитие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— развитие интересов детей, любознательности и познавательной мотивации;</a:t>
            </a:r>
            <a:br>
              <a:rPr lang="ru-RU" sz="1800" dirty="0"/>
            </a:br>
            <a:r>
              <a:rPr lang="ru-RU" sz="1800" dirty="0"/>
              <a:t>— формирование познавательных действий, становление сознания;</a:t>
            </a:r>
            <a:br>
              <a:rPr lang="ru-RU" sz="1800" dirty="0"/>
            </a:br>
            <a:r>
              <a:rPr lang="ru-RU" sz="1800" dirty="0"/>
              <a:t>— развитие воображения и творческой активности;</a:t>
            </a:r>
            <a:br>
              <a:rPr lang="ru-RU" sz="1800" dirty="0"/>
            </a:br>
            <a:r>
              <a:rPr lang="ru-RU" sz="1800" dirty="0"/>
              <a:t>—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др.);</a:t>
            </a:r>
            <a:br>
              <a:rPr lang="ru-RU" sz="1800" dirty="0"/>
            </a:br>
            <a:r>
              <a:rPr lang="ru-RU" sz="1800" dirty="0"/>
              <a:t>— формирование первичных представлений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95293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u="sng" dirty="0"/>
              <a:t>Познавательное </a:t>
            </a:r>
            <a:r>
              <a:rPr lang="ru-RU" sz="1800" b="1" u="sng" dirty="0" smtClean="0"/>
              <a:t>развитие</a:t>
            </a:r>
            <a:br>
              <a:rPr lang="ru-RU" sz="1800" b="1" u="sng" dirty="0" smtClean="0"/>
            </a:br>
            <a:r>
              <a:rPr lang="ru-RU" sz="1800" dirty="0"/>
              <a:t>Творчество, окружающий мир, математика, конструктивно-исследовательская деятельность, музыка.</a:t>
            </a:r>
            <a:endParaRPr lang="ru-RU" sz="18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96752"/>
            <a:ext cx="3096343" cy="23222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196752"/>
            <a:ext cx="3048000" cy="228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179512" y="4293096"/>
            <a:ext cx="313184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21021" y="3912227"/>
            <a:ext cx="2285214" cy="304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2636912"/>
            <a:ext cx="2390986" cy="2134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835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60648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0648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3" y="3789040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667717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872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327" y="1052736"/>
            <a:ext cx="3795886" cy="5061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052736"/>
            <a:ext cx="3795886" cy="50611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1753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392821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06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54562"/>
          </a:xfrm>
        </p:spPr>
        <p:txBody>
          <a:bodyPr>
            <a:normAutofit/>
          </a:bodyPr>
          <a:lstStyle/>
          <a:p>
            <a:r>
              <a:rPr lang="ru-RU" sz="1800" b="1" dirty="0"/>
              <a:t>Художественно-эстетическое </a:t>
            </a:r>
            <a:r>
              <a:rPr lang="ru-RU" sz="1800" b="1" dirty="0" smtClean="0"/>
              <a:t>развитие</a:t>
            </a:r>
            <a:br>
              <a:rPr lang="ru-RU" sz="1800" b="1" dirty="0" smtClean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—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</a:t>
            </a:r>
            <a:br>
              <a:rPr lang="ru-RU" sz="1800" dirty="0"/>
            </a:br>
            <a:r>
              <a:rPr lang="ru-RU" sz="1800" dirty="0"/>
              <a:t>— формирование элементарных представлений о видах искусства;</a:t>
            </a:r>
            <a:br>
              <a:rPr lang="ru-RU" sz="1800" dirty="0"/>
            </a:br>
            <a:r>
              <a:rPr lang="ru-RU" sz="1800" dirty="0"/>
              <a:t>— восприятие музыки, художественной литературы, фольклора;</a:t>
            </a:r>
            <a:br>
              <a:rPr lang="ru-RU" sz="1800" dirty="0"/>
            </a:br>
            <a:r>
              <a:rPr lang="ru-RU" sz="1800" dirty="0"/>
              <a:t>— стимулирование сопереживания персонажам художественных произведений;</a:t>
            </a:r>
            <a:br>
              <a:rPr lang="ru-RU" sz="1800" dirty="0"/>
            </a:br>
            <a:r>
              <a:rPr lang="ru-RU" sz="1800" dirty="0"/>
              <a:t>— реализация самостоятельной творческой деятельности детей (изобразительной, конструктивно-модельной, музыкальной и др.).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42838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6632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6041" y="134633"/>
            <a:ext cx="4008448" cy="3006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34397"/>
            <a:ext cx="2463738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751" y="3501008"/>
            <a:ext cx="2463738" cy="32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406405"/>
            <a:ext cx="3140968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107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3589" y="3501008"/>
            <a:ext cx="403244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212" y="476672"/>
            <a:ext cx="1809201" cy="28803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841" y="3816801"/>
            <a:ext cx="2471822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8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620688"/>
            <a:ext cx="4209932" cy="56132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1095" y="656691"/>
            <a:ext cx="4182930" cy="5577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6322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r>
              <a:rPr lang="ru-RU" sz="1800" b="1" dirty="0"/>
              <a:t>Социально-коммуникативное развитие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— усвоение норм и ценностей, принятых в обществе, включая моральные и нравственные ценности;</a:t>
            </a:r>
            <a:br>
              <a:rPr lang="ru-RU" sz="1800" dirty="0"/>
            </a:br>
            <a:r>
              <a:rPr lang="ru-RU" sz="1800" dirty="0"/>
              <a:t>— развитие общения и взаимодействия ребенка со взрослыми и сверстниками;</a:t>
            </a:r>
            <a:br>
              <a:rPr lang="ru-RU" sz="1800" dirty="0"/>
            </a:br>
            <a:r>
              <a:rPr lang="ru-RU" sz="1800" dirty="0"/>
              <a:t>— становление самостоятельности, целенаправленности и </a:t>
            </a:r>
            <a:r>
              <a:rPr lang="ru-RU" sz="1800" dirty="0" err="1"/>
              <a:t>саморегуляции</a:t>
            </a:r>
            <a:r>
              <a:rPr lang="ru-RU" sz="1800" dirty="0"/>
              <a:t> собственных действий;</a:t>
            </a:r>
            <a:br>
              <a:rPr lang="ru-RU" sz="1800" dirty="0"/>
            </a:br>
            <a:r>
              <a:rPr lang="ru-RU" sz="1800" dirty="0"/>
              <a:t>— развитие социального и эмоционального интеллекта, эмоциональной отзывчивости, сопереживания;</a:t>
            </a:r>
            <a:br>
              <a:rPr lang="ru-RU" sz="1800" dirty="0"/>
            </a:br>
            <a:r>
              <a:rPr lang="ru-RU" sz="1800" dirty="0"/>
              <a:t>— формирование готовности к совместной деятельности со сверстниками;</a:t>
            </a:r>
            <a:br>
              <a:rPr lang="ru-RU" sz="1800" dirty="0"/>
            </a:br>
            <a:r>
              <a:rPr lang="ru-RU" sz="1800" dirty="0"/>
              <a:t>— формирование уважительного отношения и чувства принадлежности к своей семье и к сообществу детей и взрослых;</a:t>
            </a:r>
            <a:br>
              <a:rPr lang="ru-RU" sz="1800" dirty="0"/>
            </a:br>
            <a:r>
              <a:rPr lang="ru-RU" sz="1800" dirty="0"/>
              <a:t>— формирование позитивных установок к различным видам труда и творчества;</a:t>
            </a:r>
            <a:br>
              <a:rPr lang="ru-RU" sz="1800" dirty="0"/>
            </a:br>
            <a:r>
              <a:rPr lang="ru-RU" sz="1800" dirty="0"/>
              <a:t>— формирование основ безопасного поведения в быту, социуме, природе.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6436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1459060"/>
            <a:ext cx="5328592" cy="5202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50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u="sng" dirty="0"/>
              <a:t>Социально-коммуникативное </a:t>
            </a:r>
            <a:r>
              <a:rPr lang="ru-RU" sz="1600" b="1" u="sng" dirty="0" smtClean="0"/>
              <a:t>развитие</a:t>
            </a:r>
            <a:br>
              <a:rPr lang="ru-RU" sz="1600" b="1" u="sng" dirty="0" smtClean="0"/>
            </a:br>
            <a:r>
              <a:rPr lang="ru-RU" sz="1600" dirty="0"/>
              <a:t>Нравственное воспитание, игра, совместная деятельность со сверстниками; общение со взрослыми и </a:t>
            </a:r>
            <a:r>
              <a:rPr lang="ru-RU" sz="1600" dirty="0" smtClean="0"/>
              <a:t>сверстниками, труд, творчество, ОБЖ</a:t>
            </a:r>
            <a:endParaRPr lang="ru-RU" sz="1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888" y="1412776"/>
            <a:ext cx="4083918" cy="5445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08637" y="804131"/>
            <a:ext cx="2787774" cy="3717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077072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9627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13181"/>
            <a:ext cx="3834372" cy="28757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407119"/>
            <a:ext cx="4283968" cy="28574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781896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01008"/>
            <a:ext cx="4475587" cy="3342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549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548680"/>
            <a:ext cx="7745800" cy="5809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7167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r>
              <a:rPr lang="ru-RU" sz="1800" b="1" dirty="0"/>
              <a:t>Физическое развитие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— приобретение опыта в двигательной деятельности детей;</a:t>
            </a:r>
            <a:br>
              <a:rPr lang="ru-RU" sz="1800" dirty="0"/>
            </a:br>
            <a:r>
              <a:rPr lang="ru-RU" sz="1800" dirty="0"/>
              <a:t>— развитие координации и гибкости,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правильному, не наносящему ущерба организму, выполнению основных движений (ходьба, бег, мягкие прыжки, повороты в обе стороны);</a:t>
            </a:r>
            <a:br>
              <a:rPr lang="ru-RU" sz="1800" dirty="0"/>
            </a:br>
            <a:r>
              <a:rPr lang="ru-RU" sz="1800" dirty="0"/>
              <a:t>— формирование начальных представлений о некоторых видах спорта;</a:t>
            </a:r>
            <a:br>
              <a:rPr lang="ru-RU" sz="1800" dirty="0"/>
            </a:br>
            <a:r>
              <a:rPr lang="ru-RU" sz="1800" dirty="0"/>
              <a:t>— овладение подвижными играми с правилами;</a:t>
            </a:r>
            <a:br>
              <a:rPr lang="ru-RU" sz="1800" dirty="0"/>
            </a:br>
            <a:r>
              <a:rPr lang="ru-RU" sz="1800" dirty="0"/>
              <a:t>— становление целенаправленности и </a:t>
            </a:r>
            <a:r>
              <a:rPr lang="ru-RU" sz="1800" dirty="0" err="1"/>
              <a:t>саморегуляции</a:t>
            </a:r>
            <a:r>
              <a:rPr lang="ru-RU" sz="1800" dirty="0"/>
              <a:t> в двигательной сфере;</a:t>
            </a:r>
            <a:br>
              <a:rPr lang="ru-RU" sz="1800" dirty="0"/>
            </a:br>
            <a:r>
              <a:rPr lang="ru-RU" sz="1800" dirty="0"/>
              <a:t>—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905759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u="sng" dirty="0"/>
              <a:t>Физическое </a:t>
            </a:r>
            <a:r>
              <a:rPr lang="ru-RU" sz="1600" b="1" u="sng" dirty="0" smtClean="0"/>
              <a:t>развитие</a:t>
            </a:r>
            <a:br>
              <a:rPr lang="ru-RU" sz="1600" b="1" u="sng" dirty="0" smtClean="0"/>
            </a:br>
            <a:r>
              <a:rPr lang="ru-RU" sz="1600" dirty="0"/>
              <a:t>Подвижные и спортивные игры, зарядка, все возможные виды гимнастики, основные движения, </a:t>
            </a:r>
            <a:r>
              <a:rPr lang="ru-RU" sz="1600" dirty="0" err="1"/>
              <a:t>здоровьесбережение</a:t>
            </a:r>
            <a:r>
              <a:rPr lang="ru-RU" sz="1600" dirty="0"/>
              <a:t>, гигиена, правильное питание</a:t>
            </a:r>
            <a:endParaRPr lang="ru-RU" sz="1600" b="1" u="sng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340768"/>
            <a:ext cx="3515883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385392"/>
            <a:ext cx="3456384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517" y="4270633"/>
            <a:ext cx="341987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674" y="4135618"/>
            <a:ext cx="3496726" cy="2622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04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/>
              <a:t>Физическое развитие</a:t>
            </a:r>
            <a:br>
              <a:rPr lang="ru-RU" b="1" u="sng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802" y="908720"/>
            <a:ext cx="3896069" cy="2922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4813" y="3849862"/>
            <a:ext cx="3857466" cy="289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276" y="908720"/>
            <a:ext cx="3934003" cy="26189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53" y="3830772"/>
            <a:ext cx="4446287" cy="2959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72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14602"/>
          </a:xfrm>
        </p:spPr>
        <p:txBody>
          <a:bodyPr>
            <a:normAutofit/>
          </a:bodyPr>
          <a:lstStyle/>
          <a:p>
            <a:r>
              <a:rPr lang="ru-RU" sz="1800" b="1" dirty="0"/>
              <a:t>Речевое развитие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b="1" dirty="0"/>
              <a:t>Задачи: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/>
              <a:t>— владение речью как средством общения и культуры;</a:t>
            </a:r>
            <a:br>
              <a:rPr lang="ru-RU" sz="1800" dirty="0"/>
            </a:br>
            <a:r>
              <a:rPr lang="ru-RU" sz="1800" dirty="0"/>
              <a:t>— обогащение активного словаря; развитие связной, грамматически правильной диалогической и монологической речи;</a:t>
            </a:r>
            <a:br>
              <a:rPr lang="ru-RU" sz="1800" dirty="0"/>
            </a:br>
            <a:r>
              <a:rPr lang="ru-RU" sz="1800" dirty="0"/>
              <a:t>— развитие речевого творчества; развитие звуковой и интонационной культуры речи, фонематического слуха;</a:t>
            </a:r>
            <a:br>
              <a:rPr lang="ru-RU" sz="1800" dirty="0"/>
            </a:br>
            <a:r>
              <a:rPr lang="ru-RU" sz="1800" dirty="0"/>
              <a:t>— знакомство с книжной культурой, детской литературой, понимание на слух текстов различных жанров детской литературы;</a:t>
            </a:r>
            <a:br>
              <a:rPr lang="ru-RU" sz="1800" dirty="0"/>
            </a:br>
            <a:r>
              <a:rPr lang="ru-RU" sz="1800" dirty="0"/>
              <a:t>— формирование звуковой аналитико-синтетической активности как предпосылки обучения грамоте.</a:t>
            </a:r>
            <a:br>
              <a:rPr lang="ru-RU" sz="1800" dirty="0"/>
            </a:b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80139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</TotalTime>
  <Words>50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муниципальное автономное дошкольное образовательное учреждение  города Калининграда центр развития ребёнка  - детский сад № 53 </vt:lpstr>
      <vt:lpstr>Социально-коммуникативное развитие Задачи: — усвоение норм и ценностей, принятых в обществе, включая моральные и нравственные ценности; — развитие общения и взаимодействия ребенка со взрослыми и сверстниками; — становление самостоятельности, целенаправленности и саморегуляции собственных действий; — развитие социального и эмоционального интеллекта, эмоциональной отзывчивости, сопереживания; — формирование готовности к совместной деятельности со сверстниками; — формирование уважительного отношения и чувства принадлежности к своей семье и к сообществу детей и взрослых; — формирование позитивных установок к различным видам труда и творчества; — формирование основ безопасного поведения в быту, социуме, природе. </vt:lpstr>
      <vt:lpstr>Социально-коммуникативное развитие Нравственное воспитание, игра, совместная деятельность со сверстниками; общение со взрослыми и сверстниками, труд, творчество, ОБЖ</vt:lpstr>
      <vt:lpstr>Презентация PowerPoint</vt:lpstr>
      <vt:lpstr>Презентация PowerPoint</vt:lpstr>
      <vt:lpstr>Физическое развитие Задачи: — приобретение опыта в двигательной деятельности детей; — развитие координации и гибкости, способствующих правильному формированию опорно-двигательной системы организма, развитию равновесия, координации движения, крупной и мелкой моторики обеих рук, а также правильному, не наносящему ущерба организму, выполнению основных движений (ходьба, бег, мягкие прыжки, повороты в обе стороны); — формирование начальных представлений о некоторых видах спорта; — овладение подвижными играми с правилами; — становление целенаправленности и саморегуляции в двигательной сфере; —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 </vt:lpstr>
      <vt:lpstr>Физическое развитие Подвижные и спортивные игры, зарядка, все возможные виды гимнастики, основные движения, здоровьесбережение, гигиена, правильное питание</vt:lpstr>
      <vt:lpstr>Физическое развитие </vt:lpstr>
      <vt:lpstr>Речевое развитие Задачи: — владение речью как средством общения и культуры; — обогащение активного словаря; развитие связной, грамматически правильной диалогической и монологической речи; — развитие речевого творчества; развитие звуковой и интонационной культуры речи, фонематического слуха; — знакомство с книжной культурой, детской литературой, понимание на слух текстов различных жанров детской литературы; — формирование звуковой аналитико-синтетической активности как предпосылки обучения грамоте. </vt:lpstr>
      <vt:lpstr>Речевое развитие Обучение связной речи, грамоте, знакомство с книжной культурой, детской литературой, обогащение словаря.</vt:lpstr>
      <vt:lpstr>Познавательное развитие Задачи: — развитие интересов детей, любознательности и познавательной мотивации; — формирование познавательных действий, становление сознания; — развитие воображения и творческой активности; — формирование первичных представлений о себе, других людях, объектах окружающего мира, о 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др.); — формирование первичных представлений о малой родине и Отечестве, представлений о социокультурных ценностях нашего народа, об отечественных традициях и праздниках, о планете Земля как общем доме людей, об особенностях ее природы, многообразии стран и народов мира. </vt:lpstr>
      <vt:lpstr>Познавательное развитие Творчество, окружающий мир, математика, конструктивно-исследовательская деятельность, музыка.</vt:lpstr>
      <vt:lpstr>Презентация PowerPoint</vt:lpstr>
      <vt:lpstr>Презентация PowerPoint</vt:lpstr>
      <vt:lpstr>Презентация PowerPoint</vt:lpstr>
      <vt:lpstr>Художественно-эстетическое развитие Задачи: — развитие предпосылок ценностно-смыслового восприятия и понимания произведений искусства (словесного, музыкального, изобразительного), мира природы; становление эстетического отношения к окружающему миру; — формирование элементарных представлений о видах искусства; — восприятие музыки, художественной литературы, фольклора; — стимулирование сопереживания персонажам художественных произведений; — реализация самостоятельной творческой деятельности детей (изобразительной, конструктивно-модельной, музыкальной и др.). 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дошкольное образовательное учреждение  города Калининграда центр развития ребёнка  - детский сад № 53</dc:title>
  <dc:creator>Aleksandra</dc:creator>
  <cp:lastModifiedBy>Aleksandra</cp:lastModifiedBy>
  <cp:revision>17</cp:revision>
  <dcterms:created xsi:type="dcterms:W3CDTF">2021-05-04T07:54:24Z</dcterms:created>
  <dcterms:modified xsi:type="dcterms:W3CDTF">2023-01-22T18:10:57Z</dcterms:modified>
</cp:coreProperties>
</file>