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72" r:id="rId3"/>
    <p:sldId id="287" r:id="rId4"/>
    <p:sldId id="268" r:id="rId5"/>
    <p:sldId id="270" r:id="rId6"/>
    <p:sldId id="259" r:id="rId7"/>
    <p:sldId id="289" r:id="rId8"/>
  </p:sldIdLst>
  <p:sldSz cx="10621963" cy="7380288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54" autoAdjust="0"/>
    <p:restoredTop sz="94660"/>
  </p:normalViewPr>
  <p:slideViewPr>
    <p:cSldViewPr>
      <p:cViewPr varScale="1">
        <p:scale>
          <a:sx n="68" d="100"/>
          <a:sy n="68" d="100"/>
        </p:scale>
        <p:origin x="-912" y="-108"/>
      </p:cViewPr>
      <p:guideLst>
        <p:guide orient="horz" pos="2325"/>
        <p:guide pos="334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96647" y="2292674"/>
            <a:ext cx="9028669" cy="158197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93295" y="4182163"/>
            <a:ext cx="7435374" cy="188607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00923" y="295554"/>
            <a:ext cx="2389942" cy="62971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1098" y="295554"/>
            <a:ext cx="6992792" cy="62971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062" y="4742519"/>
            <a:ext cx="9028669" cy="1465807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062" y="3128082"/>
            <a:ext cx="9028669" cy="1614437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10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99498" y="1722068"/>
            <a:ext cx="4691367" cy="4870649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652023"/>
            <a:ext cx="4693212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1098" y="2340508"/>
            <a:ext cx="4693212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95810" y="1652023"/>
            <a:ext cx="4695055" cy="688485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95810" y="2340508"/>
            <a:ext cx="4695055" cy="425220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9" y="293845"/>
            <a:ext cx="3494553" cy="125054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52893" y="293846"/>
            <a:ext cx="5937972" cy="6298871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1099" y="1544394"/>
            <a:ext cx="3494553" cy="5048323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1979" y="5166202"/>
            <a:ext cx="6373178" cy="609899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81979" y="659442"/>
            <a:ext cx="6373178" cy="4428173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81979" y="5776101"/>
            <a:ext cx="6373178" cy="86615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098" y="295554"/>
            <a:ext cx="9559767" cy="1230048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1098" y="1722068"/>
            <a:ext cx="9559767" cy="4870649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31098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629171" y="6840434"/>
            <a:ext cx="3363622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612407" y="6840434"/>
            <a:ext cx="2478458" cy="392932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85207"/>
            <a:ext cx="106219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МУНИЦИПАЛЬНОЕ   БЮДЖЕТНОЕ   ДОШКОЛЬНОЕ   ОБРАЗОВАТЕЛЬНОЕ   УЧРЕЖДЕНИЕ</a:t>
            </a:r>
            <a:b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</a:br>
            <a:r>
              <a:rPr lang="ru-RU" sz="1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rPr>
              <a:t> ДЕТСКИЙ  САД «ГОЛУБЫЕ   ДОРОЖКИ»  Г.ВОЛГОДОНСКА</a:t>
            </a:r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39147" y="1404128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ИНТЕРАКТИВНОЕ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60445" y="1904194"/>
            <a:ext cx="4993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УЧЕБНО – МЕТОДИЧЕСКОЕ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39345" y="236134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ПОСОБИЕ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39081" y="2975764"/>
            <a:ext cx="60051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«ИГРЫ 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 СНЕГОВИКАМИ»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-1" y="0"/>
            <a:ext cx="10740270" cy="7380288"/>
            <a:chOff x="-93738" y="0"/>
            <a:chExt cx="10740270" cy="7380288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-93738" y="0"/>
              <a:ext cx="10612037" cy="7380288"/>
              <a:chOff x="-93738" y="0"/>
              <a:chExt cx="10612037" cy="7380288"/>
            </a:xfrm>
          </p:grpSpPr>
          <p:pic>
            <p:nvPicPr>
              <p:cNvPr id="41986" name="Picture 2" descr="https://thumbs.dreamstime.com/b/%D0%BC%D0%B8%D0%BB%D0%BE%D0%B5-%D0%BF%D1%80%D0%B8%D0%B2%D0%B5%D1%82%D1%81%D1%82%D0%B2%D0%B8%D0%B5-%D1%81%D0%BD%D0%B5%D0%B3%D0%BE%D0%B2%D0%B8%D0%BA%D0%B0-129903660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-93738" y="0"/>
                <a:ext cx="10612037" cy="7380288"/>
              </a:xfrm>
              <a:prstGeom prst="rect">
                <a:avLst/>
              </a:prstGeom>
              <a:noFill/>
            </p:spPr>
          </p:pic>
          <p:sp>
            <p:nvSpPr>
              <p:cNvPr id="8" name="TextBox 7"/>
              <p:cNvSpPr txBox="1"/>
              <p:nvPr/>
            </p:nvSpPr>
            <p:spPr>
              <a:xfrm>
                <a:off x="1167577" y="6790496"/>
                <a:ext cx="828680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ru-RU" b="1" dirty="0" smtClean="0">
                    <a:ln w="10541" cmpd="sng">
                      <a:solidFill>
                        <a:schemeClr val="accent1">
                          <a:shade val="88000"/>
                          <a:satMod val="110000"/>
                        </a:schemeClr>
                      </a:solidFill>
                      <a:prstDash val="solid"/>
                    </a:ln>
                    <a:gradFill>
                      <a:gsLst>
                        <a:gs pos="0">
                          <a:schemeClr val="accent1">
                            <a:tint val="40000"/>
                            <a:satMod val="250000"/>
                          </a:schemeClr>
                        </a:gs>
                        <a:gs pos="9000">
                          <a:schemeClr val="accent1">
                            <a:tint val="52000"/>
                            <a:satMod val="300000"/>
                          </a:schemeClr>
                        </a:gs>
                        <a:gs pos="50000">
                          <a:schemeClr val="accent1">
                            <a:shade val="20000"/>
                            <a:satMod val="300000"/>
                          </a:schemeClr>
                        </a:gs>
                        <a:gs pos="79000">
                          <a:schemeClr val="accent1">
                            <a:tint val="52000"/>
                            <a:satMod val="300000"/>
                          </a:schemeClr>
                        </a:gs>
                        <a:gs pos="100000">
                          <a:schemeClr val="accent1">
                            <a:tint val="40000"/>
                            <a:satMod val="250000"/>
                          </a:schemeClr>
                        </a:gs>
                      </a:gsLst>
                      <a:lin ang="5400000"/>
                    </a:gradFill>
                    <a:latin typeface="Arial Black" pitchFamily="34" charset="0"/>
                  </a:rPr>
                  <a:t>Разработала Меркулова Елена Анатольевна</a:t>
                </a:r>
                <a:endParaRPr lang="ru-RU" b="1" dirty="0">
                  <a:ln w="10541" cmpd="sng">
                    <a:solidFill>
                      <a:schemeClr val="accent1">
                        <a:shade val="88000"/>
                        <a:satMod val="11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1">
                          <a:tint val="40000"/>
                          <a:satMod val="250000"/>
                        </a:schemeClr>
                      </a:gs>
                      <a:gs pos="9000">
                        <a:schemeClr val="accent1">
                          <a:tint val="52000"/>
                          <a:satMod val="300000"/>
                        </a:schemeClr>
                      </a:gs>
                      <a:gs pos="50000">
                        <a:schemeClr val="accent1">
                          <a:shade val="20000"/>
                          <a:satMod val="300000"/>
                        </a:schemeClr>
                      </a:gs>
                      <a:gs pos="79000">
                        <a:schemeClr val="accent1">
                          <a:tint val="52000"/>
                          <a:satMod val="300000"/>
                        </a:schemeClr>
                      </a:gs>
                      <a:gs pos="100000">
                        <a:schemeClr val="accent1">
                          <a:tint val="40000"/>
                          <a:satMod val="250000"/>
                        </a:schemeClr>
                      </a:gs>
                    </a:gsLst>
                    <a:lin ang="5400000"/>
                  </a:gradFill>
                  <a:latin typeface="Arial Black" pitchFamily="34" charset="0"/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24569" y="237607"/>
              <a:ext cx="106219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</a:rPr>
                <a:t>МУНИЦИПАЛЬНОЕ   БЮДЖЕТНОЕ   ДОШКОЛЬНОЕ   ОБРАЗОВАТЕЛЬНОЕ   УЧРЕЖДЕНИЕ</a:t>
              </a:r>
              <a:b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</a:rPr>
              </a:br>
              <a:r>
                <a:rPr lang="ru-RU" sz="14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Arial Black" pitchFamily="34" charset="0"/>
                </a:rPr>
                <a:t> ДЕТСКИЙ  САД «ГОЛУБЫЕ   ДОРОЖКИ»  Г.ВОЛГОДОНСКА</a:t>
              </a:r>
              <a:endParaRPr lang="ru-RU" sz="1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524899" y="1547004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ИНТЕРАКТИВНОЕ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12845" y="1975632"/>
            <a:ext cx="49936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УЧЕБНО – МЕТОДИЧЕСКОЕ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91745" y="247569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ПОСОБИЕ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39081" y="2975764"/>
            <a:ext cx="60051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«ИГРЫ </a:t>
            </a:r>
            <a:b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</a:b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СО СНЕГОВИКАМИ»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AutoShape 4" descr="https://phonoteka.org/uploads/posts/2021-04/thumbs/1618446250_27-phonoteka_org-p-novogodnii-fon-dlya-detskogo-sada-38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 cstate="print"/>
          <a:srcRect l="13915" t="21690" r="33925" b="11903"/>
          <a:stretch>
            <a:fillRect/>
          </a:stretch>
        </p:blipFill>
        <p:spPr bwMode="auto">
          <a:xfrm>
            <a:off x="-1" y="0"/>
            <a:ext cx="10621964" cy="738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2" descr="https://i.pinimg.com/736x/24/e0/55/24e0559ba1a2e3b64cccc2a47100769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6337" y="0"/>
            <a:ext cx="5500726" cy="7362957"/>
          </a:xfrm>
          <a:prstGeom prst="rect">
            <a:avLst/>
          </a:prstGeom>
          <a:noFill/>
        </p:spPr>
      </p:pic>
      <p:pic>
        <p:nvPicPr>
          <p:cNvPr id="29700" name="Picture 4" descr="https://adonius.club/uploads/posts/2022-01/thumbs/1642636906_3-adonius-club-p-zimnii-fon-dlya-detei-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0" y="0"/>
            <a:ext cx="10624917" cy="7380288"/>
          </a:xfrm>
          <a:prstGeom prst="rect">
            <a:avLst/>
          </a:prstGeom>
          <a:noFill/>
        </p:spPr>
      </p:pic>
      <p:pic>
        <p:nvPicPr>
          <p:cNvPr id="7" name="Picture 4" descr="https://adonius.club/uploads/posts/2022-01/thumbs/1642636906_3-adonius-club-p-zimnii-fon-dlya-detei-3.jpg"/>
          <p:cNvPicPr>
            <a:picLocks noChangeAspect="1" noChangeArrowheads="1"/>
          </p:cNvPicPr>
          <p:nvPr/>
        </p:nvPicPr>
        <p:blipFill>
          <a:blip r:embed="rId4" cstate="print"/>
          <a:srcRect l="26571" r="20312" b="15283"/>
          <a:stretch>
            <a:fillRect/>
          </a:stretch>
        </p:blipFill>
        <p:spPr bwMode="auto">
          <a:xfrm flipH="1">
            <a:off x="2310585" y="189682"/>
            <a:ext cx="5643602" cy="625238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596205" y="1646960"/>
            <a:ext cx="7429552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ЦЕЛЬ ИГРЫ: </a:t>
            </a:r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Развитие логического мышлени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я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.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53263" y="2547136"/>
            <a:ext cx="8929749" cy="193899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ЗАДАЧИ: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Учить детей решать логическую головоломку «</a:t>
            </a:r>
            <a:r>
              <a:rPr lang="ru-RU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Судоку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».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Развивать зрительное восприятие, внимание, память, мышление, конструктивный </a:t>
            </a:r>
            <a:r>
              <a:rPr lang="ru-RU" b="1" spc="50" dirty="0" err="1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праксис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, связную речь.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Воспитывать познавательный интерес, усидчивость, терпение.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humbs.dreamstime.com/b/%D0%B3%D1%80%D1%83%D0%BF%D0%BF%D0%B0-%D0%BF%D0%B5%D1%80%D1%81%D0%BE%D0%BD%D0%B0%D0%B6%D0%B5%D0%B9-%D1%81%D0%BD%D0%B5%D0%B3%D0%BE%D0%B2%D0%B8%D0%BA%D0%B0-%D1%81-%D0%BF%D0%BE%D0%B4%D0%B0%D1%80%D0%BA%D0%B0%D0%BC%D0%B8-%D0%B8-%D0%B5%D0%BB%D0%BA%D0%B0-%D0%BD%D0%B0-%D1%84%D0%BE%D0%BD%D0%B5-%D1%81%D0%BD%D0%B5%D0%B6%D0%BD%D0%BE%D0%B9-%D0%B7%D0%B8%D0%BC%D1%8B-194915086.jpg"/>
          <p:cNvPicPr>
            <a:picLocks noChangeAspect="1" noChangeArrowheads="1"/>
          </p:cNvPicPr>
          <p:nvPr/>
        </p:nvPicPr>
        <p:blipFill>
          <a:blip r:embed="rId2" cstate="print"/>
          <a:srcRect b="30770"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pic>
        <p:nvPicPr>
          <p:cNvPr id="4" name="Picture 2" descr="https://thumbs.dreamstime.com/b/%D0%B3%D1%80%D1%83%D0%BF%D0%BF%D0%B0-%D0%BF%D0%B5%D1%80%D1%81%D0%BE%D0%BD%D0%B0%D0%B6%D0%B5%D0%B9-%D1%81%D0%BD%D0%B5%D0%B3%D0%BE%D0%B2%D0%B8%D0%BA%D0%B0-%D1%81-%D0%BF%D0%BE%D0%B4%D0%B0%D1%80%D0%BA%D0%B0%D0%BC%D0%B8-%D0%B8-%D0%B5%D0%BB%D0%BA%D0%B0-%D0%BD%D0%B0-%D1%84%D0%BE%D0%BD%D0%B5-%D1%81%D0%BD%D0%B5%D0%B6%D0%BD%D0%BE%D0%B9-%D0%B7%D0%B8%D0%BC%D1%8B-1949150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2023" y="0"/>
            <a:ext cx="5739366" cy="7380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40" name="AutoShape 4" descr="https://static8.depositphotos.com/1000391/802/v/450/depositphotos_8029408-stock-illustration-snowman-and-scroll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67445" y="189682"/>
            <a:ext cx="10454518" cy="806374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ОПИСАНИЕ: </a:t>
            </a:r>
            <a:r>
              <a:rPr lang="ru-RU" sz="22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Предложить детям выполнить несколько заданий, которые для них приготовили Снеговики.</a:t>
            </a:r>
          </a:p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1</a:t>
            </a:r>
            <a: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. «Заполни пустые клеточки – игра «</a:t>
            </a:r>
            <a:r>
              <a:rPr lang="ru-RU" sz="2200" b="1" i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Судоку</a:t>
            </a:r>
            <a: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»</a:t>
            </a: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Предложить детям внимательно рассмотреть таблицу на игровом поле. 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Затем заполнить пустые клеточки таким образом, чтобы одинаковые Снеговики не повторялись ни в горизонтальных ни в вертикальных рядах.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Правильность выполнения задания проверить нажатием курсором мышки на картинки, расположенные справа на игровом поле.</a:t>
            </a:r>
          </a:p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2. </a:t>
            </a:r>
            <a: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«Подбери тень к Снеговику»</a:t>
            </a:r>
          </a:p>
          <a:p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Предложить детям рассмотреть таблицу на игровом поле. Объяснить, что им нужно подобрать к каждому Снеговику, появляющемуся в пустом окошке справа  тень в таблице. 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Правильность выполнения задания  проверяем нажатием курсором мышки на предполагаемую тень в таблице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3.</a:t>
            </a: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«Подбери недостающие части и закончи картину – игра «Заплатки»</a:t>
            </a:r>
            <a:br>
              <a:rPr lang="ru-RU" sz="2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Предложить детям рассмотреть картину на экране. Обратить их внимание на то, что на картине отсутствуют несколько частей. 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Предложить детям разместить части, появляющиеся на игровом поле на соответствующие места.</a:t>
            </a:r>
            <a:b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b="1" i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Правильность выполнения задания проверяем нажатием курсора мышки на предложенную «заплатку».</a:t>
            </a: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22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4897" t="77042"/>
          <a:stretch>
            <a:fillRect/>
          </a:stretch>
        </p:blipFill>
        <p:spPr bwMode="auto">
          <a:xfrm flipH="1">
            <a:off x="0" y="0"/>
            <a:ext cx="10621963" cy="738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7445" y="332556"/>
          <a:ext cx="7500992" cy="69294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5248"/>
                <a:gridCol w="1875248"/>
                <a:gridCol w="1875248"/>
                <a:gridCol w="1875248"/>
              </a:tblGrid>
              <a:tr h="1732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2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2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7323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cxnSp>
        <p:nvCxnSpPr>
          <p:cNvPr id="13" name="Прямая соединительная линия 12"/>
          <p:cNvCxnSpPr/>
          <p:nvPr/>
        </p:nvCxnSpPr>
        <p:spPr>
          <a:xfrm>
            <a:off x="167445" y="403996"/>
            <a:ext cx="7500990" cy="0"/>
          </a:xfrm>
          <a:prstGeom prst="line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-3261579" y="3833020"/>
            <a:ext cx="6858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275130" y="3868739"/>
            <a:ext cx="678661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rot="5400000">
            <a:off x="-1404191" y="3833020"/>
            <a:ext cx="685804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>
            <a:off x="560354" y="3868739"/>
            <a:ext cx="678661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rot="5400000">
            <a:off x="2417742" y="3868739"/>
            <a:ext cx="678661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167445" y="2118508"/>
            <a:ext cx="75009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167445" y="3833020"/>
            <a:ext cx="75009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167444" y="5618970"/>
            <a:ext cx="7500993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697" t="35928" r="71998" b="37340"/>
          <a:stretch>
            <a:fillRect/>
          </a:stretch>
        </p:blipFill>
        <p:spPr bwMode="auto">
          <a:xfrm>
            <a:off x="4164996" y="5690408"/>
            <a:ext cx="1437690" cy="1500198"/>
          </a:xfrm>
          <a:prstGeom prst="rect">
            <a:avLst/>
          </a:prstGeom>
          <a:noFill/>
        </p:spPr>
      </p:pic>
      <p:pic>
        <p:nvPicPr>
          <p:cNvPr id="50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30549" t="37157" r="52229" b="36226"/>
          <a:stretch>
            <a:fillRect/>
          </a:stretch>
        </p:blipFill>
        <p:spPr bwMode="auto">
          <a:xfrm>
            <a:off x="6008043" y="5690408"/>
            <a:ext cx="1374639" cy="1500198"/>
          </a:xfrm>
          <a:prstGeom prst="rect">
            <a:avLst/>
          </a:prstGeom>
          <a:noFill/>
        </p:spPr>
      </p:pic>
      <p:pic>
        <p:nvPicPr>
          <p:cNvPr id="53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697" t="35928" r="71998" b="37340"/>
          <a:stretch>
            <a:fillRect/>
          </a:stretch>
        </p:blipFill>
        <p:spPr bwMode="auto">
          <a:xfrm>
            <a:off x="2167709" y="2189946"/>
            <a:ext cx="1571636" cy="1571636"/>
          </a:xfrm>
          <a:prstGeom prst="rect">
            <a:avLst/>
          </a:prstGeom>
          <a:noFill/>
        </p:spPr>
      </p:pic>
      <p:pic>
        <p:nvPicPr>
          <p:cNvPr id="54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69220" t="5570" r="13476" b="68811"/>
          <a:stretch>
            <a:fillRect/>
          </a:stretch>
        </p:blipFill>
        <p:spPr bwMode="auto">
          <a:xfrm>
            <a:off x="5953923" y="3904458"/>
            <a:ext cx="1571636" cy="1643074"/>
          </a:xfrm>
          <a:prstGeom prst="rect">
            <a:avLst/>
          </a:prstGeom>
          <a:noFill/>
        </p:spPr>
      </p:pic>
      <p:pic>
        <p:nvPicPr>
          <p:cNvPr id="55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30549" t="37157" r="52229" b="36226"/>
          <a:stretch>
            <a:fillRect/>
          </a:stretch>
        </p:blipFill>
        <p:spPr bwMode="auto">
          <a:xfrm>
            <a:off x="4096535" y="475434"/>
            <a:ext cx="1582974" cy="1571636"/>
          </a:xfrm>
          <a:prstGeom prst="rect">
            <a:avLst/>
          </a:prstGeom>
          <a:noFill/>
        </p:spPr>
      </p:pic>
      <p:pic>
        <p:nvPicPr>
          <p:cNvPr id="57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391" t="3923" r="72304" b="68230"/>
          <a:stretch>
            <a:fillRect/>
          </a:stretch>
        </p:blipFill>
        <p:spPr bwMode="auto">
          <a:xfrm>
            <a:off x="381759" y="433221"/>
            <a:ext cx="1428760" cy="1613849"/>
          </a:xfrm>
          <a:prstGeom prst="rect">
            <a:avLst/>
          </a:prstGeom>
          <a:noFill/>
        </p:spPr>
      </p:pic>
      <p:pic>
        <p:nvPicPr>
          <p:cNvPr id="58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391" t="3923" r="72304" b="68230"/>
          <a:stretch>
            <a:fillRect/>
          </a:stretch>
        </p:blipFill>
        <p:spPr bwMode="auto">
          <a:xfrm>
            <a:off x="2239147" y="5648195"/>
            <a:ext cx="1571636" cy="1542411"/>
          </a:xfrm>
          <a:prstGeom prst="rect">
            <a:avLst/>
          </a:prstGeom>
          <a:noFill/>
        </p:spPr>
      </p:pic>
      <p:pic>
        <p:nvPicPr>
          <p:cNvPr id="59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697" t="35928" r="71998" b="37340"/>
          <a:stretch>
            <a:fillRect/>
          </a:stretch>
        </p:blipFill>
        <p:spPr bwMode="auto">
          <a:xfrm>
            <a:off x="5953923" y="475434"/>
            <a:ext cx="1506151" cy="1571636"/>
          </a:xfrm>
          <a:prstGeom prst="rect">
            <a:avLst/>
          </a:prstGeom>
          <a:noFill/>
        </p:spPr>
      </p:pic>
      <p:pic>
        <p:nvPicPr>
          <p:cNvPr id="60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69220" t="5570" r="13476" b="68811"/>
          <a:stretch>
            <a:fillRect/>
          </a:stretch>
        </p:blipFill>
        <p:spPr bwMode="auto">
          <a:xfrm>
            <a:off x="2239147" y="475434"/>
            <a:ext cx="1571636" cy="1500198"/>
          </a:xfrm>
          <a:prstGeom prst="rect">
            <a:avLst/>
          </a:prstGeom>
          <a:noFill/>
        </p:spPr>
      </p:pic>
      <p:pic>
        <p:nvPicPr>
          <p:cNvPr id="61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30549" t="37157" r="52229" b="36226"/>
          <a:stretch>
            <a:fillRect/>
          </a:stretch>
        </p:blipFill>
        <p:spPr bwMode="auto">
          <a:xfrm>
            <a:off x="453197" y="2189946"/>
            <a:ext cx="1440098" cy="1571636"/>
          </a:xfrm>
          <a:prstGeom prst="rect">
            <a:avLst/>
          </a:prstGeom>
          <a:noFill/>
        </p:spPr>
      </p:pic>
      <p:pic>
        <p:nvPicPr>
          <p:cNvPr id="62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697" t="35928" r="71998" b="37340"/>
          <a:stretch>
            <a:fillRect/>
          </a:stretch>
        </p:blipFill>
        <p:spPr bwMode="auto">
          <a:xfrm>
            <a:off x="381759" y="3904458"/>
            <a:ext cx="1506151" cy="1571636"/>
          </a:xfrm>
          <a:prstGeom prst="rect">
            <a:avLst/>
          </a:prstGeom>
          <a:noFill/>
        </p:spPr>
      </p:pic>
      <p:pic>
        <p:nvPicPr>
          <p:cNvPr id="63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30549" t="37157" r="52229" b="36226"/>
          <a:stretch>
            <a:fillRect/>
          </a:stretch>
        </p:blipFill>
        <p:spPr bwMode="auto">
          <a:xfrm>
            <a:off x="2239147" y="3904458"/>
            <a:ext cx="1440098" cy="1571636"/>
          </a:xfrm>
          <a:prstGeom prst="rect">
            <a:avLst/>
          </a:prstGeom>
          <a:noFill/>
        </p:spPr>
      </p:pic>
      <p:grpSp>
        <p:nvGrpSpPr>
          <p:cNvPr id="47" name="Группа 46"/>
          <p:cNvGrpSpPr/>
          <p:nvPr/>
        </p:nvGrpSpPr>
        <p:grpSpPr>
          <a:xfrm>
            <a:off x="9025757" y="5690408"/>
            <a:ext cx="1440098" cy="1571636"/>
            <a:chOff x="4239411" y="261120"/>
            <a:chExt cx="1440098" cy="1571636"/>
          </a:xfrm>
        </p:grpSpPr>
        <p:sp>
          <p:nvSpPr>
            <p:cNvPr id="65" name="Овал 64"/>
            <p:cNvSpPr/>
            <p:nvPr/>
          </p:nvSpPr>
          <p:spPr>
            <a:xfrm>
              <a:off x="4668039" y="975500"/>
              <a:ext cx="428628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64" name="Picture 2" descr="D:\САМОАНАЛИЗ ПЕДАГОГОВ\САМОАНАЛИЗ МЕРКУЛОВОЙ Е.А. 2022 - 2023\ДЕКАБРЬ 2022\-APqY9I_8unY5VPnqr018ycYdMDQiUDig3QQ8I-sjpdSvb11fwb46xPKv_IAgvOmoIiEHWjuyOalcymhqQPNKUJm.jpg"/>
            <p:cNvPicPr>
              <a:picLocks noChangeAspect="1" noChangeArrowheads="1"/>
            </p:cNvPicPr>
            <p:nvPr/>
          </p:nvPicPr>
          <p:blipFill>
            <a:blip r:embed="rId3" cstate="print"/>
            <a:srcRect l="30549" t="37157" r="52229" b="36226"/>
            <a:stretch>
              <a:fillRect/>
            </a:stretch>
          </p:blipFill>
          <p:spPr bwMode="auto">
            <a:xfrm>
              <a:off x="4239411" y="261120"/>
              <a:ext cx="1440098" cy="1571636"/>
            </a:xfrm>
            <a:prstGeom prst="rect">
              <a:avLst/>
            </a:prstGeom>
            <a:noFill/>
          </p:spPr>
        </p:pic>
      </p:grpSp>
      <p:pic>
        <p:nvPicPr>
          <p:cNvPr id="66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69220" t="5570" r="13476" b="68811"/>
          <a:stretch>
            <a:fillRect/>
          </a:stretch>
        </p:blipFill>
        <p:spPr bwMode="auto">
          <a:xfrm>
            <a:off x="381759" y="5693655"/>
            <a:ext cx="1500198" cy="1496951"/>
          </a:xfrm>
          <a:prstGeom prst="rect">
            <a:avLst/>
          </a:prstGeom>
          <a:noFill/>
        </p:spPr>
      </p:pic>
      <p:grpSp>
        <p:nvGrpSpPr>
          <p:cNvPr id="75" name="Группа 74"/>
          <p:cNvGrpSpPr/>
          <p:nvPr/>
        </p:nvGrpSpPr>
        <p:grpSpPr>
          <a:xfrm>
            <a:off x="7882749" y="403996"/>
            <a:ext cx="1571636" cy="1643074"/>
            <a:chOff x="6025361" y="3690144"/>
            <a:chExt cx="1571636" cy="1643074"/>
          </a:xfrm>
        </p:grpSpPr>
        <p:sp>
          <p:nvSpPr>
            <p:cNvPr id="67" name="Овал 66"/>
            <p:cNvSpPr/>
            <p:nvPr/>
          </p:nvSpPr>
          <p:spPr>
            <a:xfrm>
              <a:off x="6596865" y="4404524"/>
              <a:ext cx="428628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51" name="Picture 2" descr="D:\САМОАНАЛИЗ ПЕДАГОГОВ\САМОАНАЛИЗ МЕРКУЛОВОЙ Е.А. 2022 - 2023\ДЕКАБРЬ 2022\-APqY9I_8unY5VPnqr018ycYdMDQiUDig3QQ8I-sjpdSvb11fwb46xPKv_IAgvOmoIiEHWjuyOalcymhqQPNKUJm.jpg"/>
            <p:cNvPicPr>
              <a:picLocks noChangeAspect="1" noChangeArrowheads="1"/>
            </p:cNvPicPr>
            <p:nvPr/>
          </p:nvPicPr>
          <p:blipFill>
            <a:blip r:embed="rId3" cstate="print"/>
            <a:srcRect l="69220" t="5570" r="13476" b="68811"/>
            <a:stretch>
              <a:fillRect/>
            </a:stretch>
          </p:blipFill>
          <p:spPr bwMode="auto">
            <a:xfrm>
              <a:off x="6025361" y="3690144"/>
              <a:ext cx="1571636" cy="1643074"/>
            </a:xfrm>
            <a:prstGeom prst="rect">
              <a:avLst/>
            </a:prstGeom>
            <a:noFill/>
          </p:spPr>
        </p:pic>
      </p:grpSp>
      <p:pic>
        <p:nvPicPr>
          <p:cNvPr id="68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391" t="3923" r="72304" b="68230"/>
          <a:stretch>
            <a:fillRect/>
          </a:stretch>
        </p:blipFill>
        <p:spPr bwMode="auto">
          <a:xfrm>
            <a:off x="6025361" y="2147733"/>
            <a:ext cx="1428760" cy="1613849"/>
          </a:xfrm>
          <a:prstGeom prst="rect">
            <a:avLst/>
          </a:prstGeom>
          <a:noFill/>
        </p:spPr>
      </p:pic>
      <p:pic>
        <p:nvPicPr>
          <p:cNvPr id="71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10391" t="3923" r="72304" b="68230"/>
          <a:stretch>
            <a:fillRect/>
          </a:stretch>
        </p:blipFill>
        <p:spPr bwMode="auto">
          <a:xfrm>
            <a:off x="4167973" y="3862245"/>
            <a:ext cx="1428760" cy="1613849"/>
          </a:xfrm>
          <a:prstGeom prst="rect">
            <a:avLst/>
          </a:prstGeom>
          <a:noFill/>
        </p:spPr>
      </p:pic>
      <p:pic>
        <p:nvPicPr>
          <p:cNvPr id="73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3" cstate="print"/>
          <a:srcRect l="69220" t="5570" r="13476" b="68811"/>
          <a:stretch>
            <a:fillRect/>
          </a:stretch>
        </p:blipFill>
        <p:spPr bwMode="auto">
          <a:xfrm>
            <a:off x="4096535" y="2189946"/>
            <a:ext cx="1571636" cy="1571636"/>
          </a:xfrm>
          <a:prstGeom prst="rect">
            <a:avLst/>
          </a:prstGeom>
          <a:noFill/>
        </p:spPr>
      </p:pic>
      <p:grpSp>
        <p:nvGrpSpPr>
          <p:cNvPr id="56" name="Группа 55"/>
          <p:cNvGrpSpPr/>
          <p:nvPr/>
        </p:nvGrpSpPr>
        <p:grpSpPr>
          <a:xfrm>
            <a:off x="7882749" y="3904458"/>
            <a:ext cx="1571636" cy="1643074"/>
            <a:chOff x="2239147" y="2047070"/>
            <a:chExt cx="1506151" cy="1571636"/>
          </a:xfrm>
        </p:grpSpPr>
        <p:sp>
          <p:nvSpPr>
            <p:cNvPr id="74" name="Овал 73"/>
            <p:cNvSpPr/>
            <p:nvPr/>
          </p:nvSpPr>
          <p:spPr>
            <a:xfrm>
              <a:off x="2810651" y="2618574"/>
              <a:ext cx="428628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2" name="Picture 2" descr="D:\САМОАНАЛИЗ ПЕДАГОГОВ\САМОАНАЛИЗ МЕРКУЛОВОЙ Е.А. 2022 - 2023\ДЕКАБРЬ 2022\-APqY9I_8unY5VPnqr018ycYdMDQiUDig3QQ8I-sjpdSvb11fwb46xPKv_IAgvOmoIiEHWjuyOalcymhqQPNKUJm.jpg"/>
            <p:cNvPicPr>
              <a:picLocks noChangeAspect="1" noChangeArrowheads="1"/>
            </p:cNvPicPr>
            <p:nvPr/>
          </p:nvPicPr>
          <p:blipFill>
            <a:blip r:embed="rId3" cstate="print"/>
            <a:srcRect l="10697" t="35928" r="71998" b="37340"/>
            <a:stretch>
              <a:fillRect/>
            </a:stretch>
          </p:blipFill>
          <p:spPr bwMode="auto">
            <a:xfrm>
              <a:off x="2239147" y="2047070"/>
              <a:ext cx="1506151" cy="1571636"/>
            </a:xfrm>
            <a:prstGeom prst="rect">
              <a:avLst/>
            </a:prstGeom>
            <a:noFill/>
          </p:spPr>
        </p:pic>
      </p:grpSp>
      <p:grpSp>
        <p:nvGrpSpPr>
          <p:cNvPr id="78" name="Группа 77"/>
          <p:cNvGrpSpPr/>
          <p:nvPr/>
        </p:nvGrpSpPr>
        <p:grpSpPr>
          <a:xfrm>
            <a:off x="8882881" y="2147733"/>
            <a:ext cx="1500198" cy="1542411"/>
            <a:chOff x="2239147" y="5476094"/>
            <a:chExt cx="1428760" cy="1542411"/>
          </a:xfrm>
        </p:grpSpPr>
        <p:sp>
          <p:nvSpPr>
            <p:cNvPr id="76" name="Овал 75"/>
            <p:cNvSpPr/>
            <p:nvPr/>
          </p:nvSpPr>
          <p:spPr>
            <a:xfrm>
              <a:off x="2667775" y="6119036"/>
              <a:ext cx="428628" cy="3571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0" name="Picture 2" descr="D:\САМОАНАЛИЗ ПЕДАГОГОВ\САМОАНАЛИЗ МЕРКУЛОВОЙ Е.А. 2022 - 2023\ДЕКАБРЬ 2022\-APqY9I_8unY5VPnqr018ycYdMDQiUDig3QQ8I-sjpdSvb11fwb46xPKv_IAgvOmoIiEHWjuyOalcymhqQPNKUJm.jpg"/>
            <p:cNvPicPr>
              <a:picLocks noChangeAspect="1" noChangeArrowheads="1"/>
            </p:cNvPicPr>
            <p:nvPr/>
          </p:nvPicPr>
          <p:blipFill>
            <a:blip r:embed="rId3" cstate="print"/>
            <a:srcRect l="10391" t="3923" r="72304" b="68230"/>
            <a:stretch>
              <a:fillRect/>
            </a:stretch>
          </p:blipFill>
          <p:spPr bwMode="auto">
            <a:xfrm>
              <a:off x="2239147" y="5476094"/>
              <a:ext cx="1428760" cy="1542411"/>
            </a:xfrm>
            <a:prstGeom prst="rect">
              <a:avLst/>
            </a:prstGeom>
            <a:noFill/>
          </p:spPr>
        </p:pic>
      </p:grpSp>
      <p:sp>
        <p:nvSpPr>
          <p:cNvPr id="86" name="TextBox 85"/>
          <p:cNvSpPr txBox="1"/>
          <p:nvPr/>
        </p:nvSpPr>
        <p:spPr>
          <a:xfrm>
            <a:off x="447208" y="-24632"/>
            <a:ext cx="9292929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1. «Заполни пустые клеточки – Игра «</a:t>
            </a:r>
            <a:r>
              <a:rPr lang="ru-RU" sz="22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Судоку</a:t>
            </a:r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cxnSp>
        <p:nvCxnSpPr>
          <p:cNvPr id="97" name="Прямая соединительная линия 96"/>
          <p:cNvCxnSpPr/>
          <p:nvPr/>
        </p:nvCxnSpPr>
        <p:spPr>
          <a:xfrm>
            <a:off x="0" y="7380288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/>
          <p:nvPr/>
        </p:nvCxnSpPr>
        <p:spPr>
          <a:xfrm>
            <a:off x="167445" y="7262044"/>
            <a:ext cx="750099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4897" t="77042"/>
          <a:stretch>
            <a:fillRect/>
          </a:stretch>
        </p:blipFill>
        <p:spPr bwMode="auto">
          <a:xfrm flipV="1">
            <a:off x="0" y="0"/>
            <a:ext cx="10621963" cy="738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 descr="D:\САМОАНАЛИЗ ПЕДАГОГОВ\САМОАНАЛИЗ МЕРКУЛОВОЙ Е.А. 2022 - 2023\ДЕКАБРЬ 2022\SJBMI27QBI8ha9FPOgmDdzAKUL4JXKwr3knRbZR3C38LBvWfM7VsSBc6H9wUlSbDvdVVq_KJ_57bT3hKm-mjn1f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468" t="1122" r="12454" b="2161"/>
          <a:stretch>
            <a:fillRect/>
          </a:stretch>
        </p:blipFill>
        <p:spPr bwMode="auto">
          <a:xfrm>
            <a:off x="147035" y="403996"/>
            <a:ext cx="7807152" cy="68312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47340" y="46806"/>
            <a:ext cx="7078351" cy="4286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1. «Подбери тени к Снеговикам»</a:t>
            </a:r>
            <a:endParaRPr lang="ru-RU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6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8894" t="33700" r="51442" b="35040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7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8894" t="33700" r="51442" b="35040"/>
          <a:stretch>
            <a:fillRect/>
          </a:stretch>
        </p:blipFill>
        <p:spPr bwMode="auto">
          <a:xfrm>
            <a:off x="2096271" y="2690012"/>
            <a:ext cx="1928826" cy="2214578"/>
          </a:xfrm>
          <a:prstGeom prst="rect">
            <a:avLst/>
          </a:prstGeom>
          <a:noFill/>
        </p:spPr>
      </p:pic>
      <p:pic>
        <p:nvPicPr>
          <p:cNvPr id="8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439" t="2228" r="70896" b="67458"/>
          <a:stretch>
            <a:fillRect/>
          </a:stretch>
        </p:blipFill>
        <p:spPr bwMode="auto">
          <a:xfrm>
            <a:off x="167445" y="475434"/>
            <a:ext cx="1928826" cy="2143140"/>
          </a:xfrm>
          <a:prstGeom prst="rect">
            <a:avLst/>
          </a:prstGeom>
          <a:noFill/>
        </p:spPr>
      </p:pic>
      <p:pic>
        <p:nvPicPr>
          <p:cNvPr id="9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439" t="2228" r="70896" b="67458"/>
          <a:stretch>
            <a:fillRect/>
          </a:stretch>
        </p:blipFill>
        <p:spPr bwMode="auto">
          <a:xfrm>
            <a:off x="8239939" y="2690012"/>
            <a:ext cx="1928826" cy="2143140"/>
          </a:xfrm>
          <a:prstGeom prst="rect">
            <a:avLst/>
          </a:prstGeom>
          <a:noFill/>
        </p:spPr>
      </p:pic>
      <p:pic>
        <p:nvPicPr>
          <p:cNvPr id="10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663" t="33700" r="31672" b="35112"/>
          <a:stretch>
            <a:fillRect/>
          </a:stretch>
        </p:blipFill>
        <p:spPr bwMode="auto">
          <a:xfrm>
            <a:off x="4096535" y="2690012"/>
            <a:ext cx="1857388" cy="2214578"/>
          </a:xfrm>
          <a:prstGeom prst="rect">
            <a:avLst/>
          </a:prstGeom>
          <a:noFill/>
        </p:spPr>
      </p:pic>
      <p:pic>
        <p:nvPicPr>
          <p:cNvPr id="11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663" t="33700" r="31672" b="35112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12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7917" t="66151" r="12419" b="2661"/>
          <a:stretch>
            <a:fillRect/>
          </a:stretch>
        </p:blipFill>
        <p:spPr bwMode="auto">
          <a:xfrm>
            <a:off x="6025361" y="4976028"/>
            <a:ext cx="1928826" cy="2214578"/>
          </a:xfrm>
          <a:prstGeom prst="rect">
            <a:avLst/>
          </a:prstGeom>
          <a:noFill/>
        </p:spPr>
      </p:pic>
      <p:pic>
        <p:nvPicPr>
          <p:cNvPr id="13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7917" t="66151" r="12419" b="2661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14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8433" t="2228" r="12689" b="66448"/>
          <a:stretch>
            <a:fillRect/>
          </a:stretch>
        </p:blipFill>
        <p:spPr bwMode="auto">
          <a:xfrm>
            <a:off x="6025361" y="475434"/>
            <a:ext cx="1928826" cy="2214578"/>
          </a:xfrm>
          <a:prstGeom prst="rect">
            <a:avLst/>
          </a:prstGeom>
          <a:noFill/>
        </p:spPr>
      </p:pic>
      <p:pic>
        <p:nvPicPr>
          <p:cNvPr id="15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8433" t="2228" r="12689" b="66448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16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439" t="66151" r="70896" b="2661"/>
          <a:stretch>
            <a:fillRect/>
          </a:stretch>
        </p:blipFill>
        <p:spPr bwMode="auto">
          <a:xfrm>
            <a:off x="167445" y="4976028"/>
            <a:ext cx="1928826" cy="2214578"/>
          </a:xfrm>
          <a:prstGeom prst="rect">
            <a:avLst/>
          </a:prstGeom>
          <a:noFill/>
        </p:spPr>
      </p:pic>
      <p:pic>
        <p:nvPicPr>
          <p:cNvPr id="17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439" t="66151" r="70896" b="2661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18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8893" t="1931" r="51442" b="66881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19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9548" t="1931" r="51442" b="66881"/>
          <a:stretch>
            <a:fillRect/>
          </a:stretch>
        </p:blipFill>
        <p:spPr bwMode="auto">
          <a:xfrm>
            <a:off x="2167709" y="475434"/>
            <a:ext cx="1857388" cy="2214578"/>
          </a:xfrm>
          <a:prstGeom prst="rect">
            <a:avLst/>
          </a:prstGeom>
          <a:noFill/>
        </p:spPr>
      </p:pic>
      <p:pic>
        <p:nvPicPr>
          <p:cNvPr id="20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640" t="33700" r="71211" b="35112"/>
          <a:stretch>
            <a:fillRect/>
          </a:stretch>
        </p:blipFill>
        <p:spPr bwMode="auto">
          <a:xfrm>
            <a:off x="167445" y="2690012"/>
            <a:ext cx="1928826" cy="2207776"/>
          </a:xfrm>
          <a:prstGeom prst="rect">
            <a:avLst/>
          </a:prstGeom>
          <a:noFill/>
        </p:spPr>
      </p:pic>
      <p:pic>
        <p:nvPicPr>
          <p:cNvPr id="21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9640" t="33700" r="71211" b="35112"/>
          <a:stretch>
            <a:fillRect/>
          </a:stretch>
        </p:blipFill>
        <p:spPr bwMode="auto">
          <a:xfrm>
            <a:off x="8239939" y="2690012"/>
            <a:ext cx="1928826" cy="2207776"/>
          </a:xfrm>
          <a:prstGeom prst="rect">
            <a:avLst/>
          </a:prstGeom>
          <a:noFill/>
        </p:spPr>
      </p:pic>
      <p:pic>
        <p:nvPicPr>
          <p:cNvPr id="22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934" t="66002" r="32188" b="2809"/>
          <a:stretch>
            <a:fillRect/>
          </a:stretch>
        </p:blipFill>
        <p:spPr bwMode="auto">
          <a:xfrm>
            <a:off x="4096535" y="4976028"/>
            <a:ext cx="1857388" cy="2214578"/>
          </a:xfrm>
          <a:prstGeom prst="rect">
            <a:avLst/>
          </a:prstGeom>
          <a:noFill/>
        </p:spPr>
      </p:pic>
      <p:pic>
        <p:nvPicPr>
          <p:cNvPr id="23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934" t="66002" r="32188" b="2809"/>
          <a:stretch>
            <a:fillRect/>
          </a:stretch>
        </p:blipFill>
        <p:spPr bwMode="auto">
          <a:xfrm>
            <a:off x="8239939" y="2690012"/>
            <a:ext cx="1857388" cy="2214578"/>
          </a:xfrm>
          <a:prstGeom prst="rect">
            <a:avLst/>
          </a:prstGeom>
          <a:noFill/>
        </p:spPr>
      </p:pic>
      <p:pic>
        <p:nvPicPr>
          <p:cNvPr id="24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663" t="2079" r="32459" b="66732"/>
          <a:stretch>
            <a:fillRect/>
          </a:stretch>
        </p:blipFill>
        <p:spPr bwMode="auto">
          <a:xfrm>
            <a:off x="4096535" y="475434"/>
            <a:ext cx="1857388" cy="2214578"/>
          </a:xfrm>
          <a:prstGeom prst="rect">
            <a:avLst/>
          </a:prstGeom>
          <a:noFill/>
        </p:spPr>
      </p:pic>
      <p:pic>
        <p:nvPicPr>
          <p:cNvPr id="25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48663" t="2079" r="32459" b="66732"/>
          <a:stretch>
            <a:fillRect/>
          </a:stretch>
        </p:blipFill>
        <p:spPr bwMode="auto">
          <a:xfrm>
            <a:off x="8239939" y="2690012"/>
            <a:ext cx="1857388" cy="2214578"/>
          </a:xfrm>
          <a:prstGeom prst="rect">
            <a:avLst/>
          </a:prstGeom>
          <a:noFill/>
        </p:spPr>
      </p:pic>
      <p:pic>
        <p:nvPicPr>
          <p:cNvPr id="26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8433" t="33700" r="12689" b="35112"/>
          <a:stretch>
            <a:fillRect/>
          </a:stretch>
        </p:blipFill>
        <p:spPr bwMode="auto">
          <a:xfrm>
            <a:off x="6025361" y="2690012"/>
            <a:ext cx="1928826" cy="2214578"/>
          </a:xfrm>
          <a:prstGeom prst="rect">
            <a:avLst/>
          </a:prstGeom>
          <a:noFill/>
        </p:spPr>
      </p:pic>
      <p:pic>
        <p:nvPicPr>
          <p:cNvPr id="27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68433" t="33700" r="12689" b="35112"/>
          <a:stretch>
            <a:fillRect/>
          </a:stretch>
        </p:blipFill>
        <p:spPr bwMode="auto">
          <a:xfrm>
            <a:off x="8239939" y="2690012"/>
            <a:ext cx="1928826" cy="2214578"/>
          </a:xfrm>
          <a:prstGeom prst="rect">
            <a:avLst/>
          </a:prstGeom>
          <a:noFill/>
        </p:spPr>
      </p:pic>
      <p:pic>
        <p:nvPicPr>
          <p:cNvPr id="28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9104" t="66151" r="52019" b="2661"/>
          <a:stretch>
            <a:fillRect/>
          </a:stretch>
        </p:blipFill>
        <p:spPr bwMode="auto">
          <a:xfrm>
            <a:off x="2096271" y="4976028"/>
            <a:ext cx="1928826" cy="2214578"/>
          </a:xfrm>
          <a:prstGeom prst="rect">
            <a:avLst/>
          </a:prstGeom>
          <a:noFill/>
        </p:spPr>
      </p:pic>
      <p:pic>
        <p:nvPicPr>
          <p:cNvPr id="29" name="Picture 2" descr="D:\САМОАНАЛИЗ ПЕДАГОГОВ\САМОАНАЛИЗ МЕРКУЛОВОЙ Е.А. 2022 - 2023\ДЕКАБРЬ 2022\-APqY9I_8unY5VPnqr018ycYdMDQiUDig3QQ8I-sjpdSvb11fwb46xPKv_IAgvOmoIiEHWjuyOalcymhqQPNKUJm.jpg"/>
          <p:cNvPicPr>
            <a:picLocks noChangeAspect="1" noChangeArrowheads="1"/>
          </p:cNvPicPr>
          <p:nvPr/>
        </p:nvPicPr>
        <p:blipFill>
          <a:blip r:embed="rId4" cstate="print"/>
          <a:srcRect l="29104" t="66151" r="51320" b="2661"/>
          <a:stretch>
            <a:fillRect/>
          </a:stretch>
        </p:blipFill>
        <p:spPr bwMode="auto">
          <a:xfrm>
            <a:off x="8239939" y="2690012"/>
            <a:ext cx="2000264" cy="2214578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8097063" y="2547136"/>
            <a:ext cx="2286016" cy="250033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7" fill="hold">
                      <p:stCondLst>
                        <p:cond delay="indefinite"/>
                      </p:stCondLst>
                      <p:childTnLst>
                        <p:par>
                          <p:cTn id="238" fill="hold">
                            <p:stCondLst>
                              <p:cond delay="0"/>
                            </p:stCondLst>
                            <p:childTnLst>
                              <p:par>
                                <p:cTn id="23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5" fill="hold">
                      <p:stCondLst>
                        <p:cond delay="indefinite"/>
                      </p:stCondLst>
                      <p:childTnLst>
                        <p:par>
                          <p:cTn id="256" fill="hold">
                            <p:stCondLst>
                              <p:cond delay="0"/>
                            </p:stCondLst>
                            <p:childTnLst>
                              <p:par>
                                <p:cTn id="25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5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3" fill="hold">
                      <p:stCondLst>
                        <p:cond delay="indefinite"/>
                      </p:stCondLst>
                      <p:childTnLst>
                        <p:par>
                          <p:cTn id="264" fill="hold">
                            <p:stCondLst>
                              <p:cond delay="0"/>
                            </p:stCondLst>
                            <p:childTnLst>
                              <p:par>
                                <p:cTn id="26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1" fill="hold">
                      <p:stCondLst>
                        <p:cond delay="indefinite"/>
                      </p:stCondLst>
                      <p:childTnLst>
                        <p:par>
                          <p:cTn id="282" fill="hold">
                            <p:stCondLst>
                              <p:cond delay="0"/>
                            </p:stCondLst>
                            <p:childTnLst>
                              <p:par>
                                <p:cTn id="28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9" fill="hold">
                      <p:stCondLst>
                        <p:cond delay="indefinite"/>
                      </p:stCondLst>
                      <p:childTnLst>
                        <p:par>
                          <p:cTn id="290" fill="hold">
                            <p:stCondLst>
                              <p:cond delay="0"/>
                            </p:stCondLst>
                            <p:childTnLst>
                              <p:par>
                                <p:cTn id="29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7" fill="hold">
                      <p:stCondLst>
                        <p:cond delay="indefinite"/>
                      </p:stCondLst>
                      <p:childTnLst>
                        <p:par>
                          <p:cTn id="308" fill="hold">
                            <p:stCondLst>
                              <p:cond delay="0"/>
                            </p:stCondLst>
                            <p:childTnLst>
                              <p:par>
                                <p:cTn id="30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САМОАНАЛИЗ ПЕДАГОГОВ\САМОАНАЛИЗ МЕРКУЛОВОЙ Е.А. 2022 - 2023\ДЕКАБРЬ 2022\IIh8UFJsgqP2qDL6hr0ibxMyXpaP3OI90hkHU5I7PC3u-OcjkLNNAGzSN_iW9HWFmwBAQfvWMMgFoASS8d6t9NWl.jpg"/>
          <p:cNvPicPr>
            <a:picLocks noChangeAspect="1" noChangeArrowheads="1"/>
          </p:cNvPicPr>
          <p:nvPr/>
        </p:nvPicPr>
        <p:blipFill>
          <a:blip r:embed="rId2" cstate="print"/>
          <a:srcRect l="2249"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pic>
        <p:nvPicPr>
          <p:cNvPr id="3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33250" t="9201" r="31331" b="70352"/>
          <a:stretch>
            <a:fillRect/>
          </a:stretch>
        </p:blipFill>
        <p:spPr bwMode="auto">
          <a:xfrm>
            <a:off x="3310717" y="1975632"/>
            <a:ext cx="3857652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4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33250" t="9201" r="31331" b="70352"/>
          <a:stretch>
            <a:fillRect/>
          </a:stretch>
        </p:blipFill>
        <p:spPr bwMode="auto">
          <a:xfrm>
            <a:off x="4453725" y="475434"/>
            <a:ext cx="3857652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10898" t="38224" r="79705" b="22926"/>
          <a:stretch>
            <a:fillRect/>
          </a:stretch>
        </p:blipFill>
        <p:spPr bwMode="auto">
          <a:xfrm>
            <a:off x="738949" y="3190078"/>
            <a:ext cx="928694" cy="27146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6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10898" t="38224" r="79705" b="22926"/>
          <a:stretch>
            <a:fillRect/>
          </a:stretch>
        </p:blipFill>
        <p:spPr bwMode="auto">
          <a:xfrm>
            <a:off x="4739477" y="2547136"/>
            <a:ext cx="928694" cy="271464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45595" t="44181" r="45731" b="14747"/>
          <a:stretch>
            <a:fillRect/>
          </a:stretch>
        </p:blipFill>
        <p:spPr bwMode="auto">
          <a:xfrm>
            <a:off x="8954319" y="3833020"/>
            <a:ext cx="1000132" cy="30718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0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45595" t="44181" r="45731" b="14747"/>
          <a:stretch>
            <a:fillRect/>
          </a:stretch>
        </p:blipFill>
        <p:spPr bwMode="auto">
          <a:xfrm>
            <a:off x="4525163" y="2618574"/>
            <a:ext cx="1000132" cy="307183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1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5060" t="7554" r="73255" b="69167"/>
          <a:stretch>
            <a:fillRect/>
          </a:stretch>
        </p:blipFill>
        <p:spPr bwMode="auto">
          <a:xfrm>
            <a:off x="310321" y="689748"/>
            <a:ext cx="2428892" cy="1785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2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5060" t="7554" r="73255" b="69167"/>
          <a:stretch>
            <a:fillRect/>
          </a:stretch>
        </p:blipFill>
        <p:spPr bwMode="auto">
          <a:xfrm>
            <a:off x="3953659" y="1689880"/>
            <a:ext cx="2428892" cy="178595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3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64485" t="66987" r="16721" b="12566"/>
          <a:stretch>
            <a:fillRect/>
          </a:stretch>
        </p:blipFill>
        <p:spPr bwMode="auto">
          <a:xfrm>
            <a:off x="3382155" y="5690408"/>
            <a:ext cx="2071702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4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64485" t="66987" r="16721" b="12566"/>
          <a:stretch>
            <a:fillRect/>
          </a:stretch>
        </p:blipFill>
        <p:spPr bwMode="auto">
          <a:xfrm>
            <a:off x="4096535" y="1975632"/>
            <a:ext cx="2071702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5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27524" t="38224" r="62357" b="14667"/>
          <a:stretch>
            <a:fillRect/>
          </a:stretch>
        </p:blipFill>
        <p:spPr bwMode="auto">
          <a:xfrm>
            <a:off x="6311113" y="2904326"/>
            <a:ext cx="1143008" cy="35719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6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27524" t="38224" r="62357" b="14667"/>
          <a:stretch>
            <a:fillRect/>
          </a:stretch>
        </p:blipFill>
        <p:spPr bwMode="auto">
          <a:xfrm>
            <a:off x="5310981" y="904062"/>
            <a:ext cx="1143008" cy="35719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8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59328" t="37202" r="24769" b="41329"/>
          <a:stretch>
            <a:fillRect/>
          </a:stretch>
        </p:blipFill>
        <p:spPr bwMode="auto">
          <a:xfrm>
            <a:off x="2453461" y="3047202"/>
            <a:ext cx="1785950" cy="16430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19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59328" t="37202" r="24769" b="41329"/>
          <a:stretch>
            <a:fillRect/>
          </a:stretch>
        </p:blipFill>
        <p:spPr bwMode="auto">
          <a:xfrm>
            <a:off x="4668039" y="1618442"/>
            <a:ext cx="1785950" cy="164307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0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71617" t="6438" r="10312" b="74044"/>
          <a:stretch>
            <a:fillRect/>
          </a:stretch>
        </p:blipFill>
        <p:spPr bwMode="auto">
          <a:xfrm>
            <a:off x="8239939" y="1975632"/>
            <a:ext cx="1928826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21" name="Picture 2" descr="D:\САМОАНАЛИЗ ПЕДАГОГОВ\САМОАНАЛИЗ МЕРКУЛОВОЙ Е.А. 2022 - 2023\ДЕКАБРЬ 2022\-xNlX6ktVcY4O_JirURCfYREwY94agAV6VtylKY1bUTHytaRAlHyS_0-jcp4QxO6bfrP8CBHSDGReyEjggJ8n3A8.jpg"/>
          <p:cNvPicPr>
            <a:picLocks noChangeAspect="1" noChangeArrowheads="1"/>
          </p:cNvPicPr>
          <p:nvPr/>
        </p:nvPicPr>
        <p:blipFill>
          <a:blip r:embed="rId3" cstate="print"/>
          <a:srcRect l="71617" t="6438" r="10312" b="74044"/>
          <a:stretch>
            <a:fillRect/>
          </a:stretch>
        </p:blipFill>
        <p:spPr bwMode="auto">
          <a:xfrm>
            <a:off x="4668039" y="1618442"/>
            <a:ext cx="1928826" cy="150019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sp>
        <p:nvSpPr>
          <p:cNvPr id="22" name="TextBox 21"/>
          <p:cNvSpPr txBox="1"/>
          <p:nvPr/>
        </p:nvSpPr>
        <p:spPr>
          <a:xfrm>
            <a:off x="24569" y="46806"/>
            <a:ext cx="10600979" cy="43088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Задание  3. «Подбери недостающие части и закончи картину»</a:t>
            </a:r>
            <a:endParaRPr lang="ru-RU" sz="2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thumbs.dreamstime.com/b/%D0%B3%D1%80%D1%83%D0%BF%D0%BF%D0%B0-%D0%BF%D0%B5%D1%80%D1%81%D0%BE%D0%BD%D0%B0%D0%B6%D0%B5%D0%B9-%D1%81%D0%BD%D0%B5%D0%B3%D0%BE%D0%B2%D0%B8%D0%BA%D0%B0-%D1%81-%D0%BF%D0%BE%D0%B4%D0%B0%D1%80%D0%BA%D0%B0%D0%BC%D0%B8-%D0%B8-%D0%B5%D0%BB%D0%BA%D0%B0-%D0%BD%D0%B0-%D1%84%D0%BE%D0%BD%D0%B5-%D1%81%D0%BD%D0%B5%D0%B6%D0%BD%D0%BE%D0%B9-%D0%B7%D0%B8%D0%BC%D1%8B-194915086.jpg"/>
          <p:cNvPicPr>
            <a:picLocks noChangeAspect="1" noChangeArrowheads="1"/>
          </p:cNvPicPr>
          <p:nvPr/>
        </p:nvPicPr>
        <p:blipFill>
          <a:blip r:embed="rId2" cstate="print"/>
          <a:srcRect b="30770"/>
          <a:stretch>
            <a:fillRect/>
          </a:stretch>
        </p:blipFill>
        <p:spPr bwMode="auto">
          <a:xfrm>
            <a:off x="0" y="0"/>
            <a:ext cx="10621963" cy="7380288"/>
          </a:xfrm>
          <a:prstGeom prst="rect">
            <a:avLst/>
          </a:prstGeom>
          <a:noFill/>
        </p:spPr>
      </p:pic>
      <p:pic>
        <p:nvPicPr>
          <p:cNvPr id="4" name="Picture 2" descr="https://thumbs.dreamstime.com/b/%D0%B3%D1%80%D1%83%D0%BF%D0%BF%D0%B0-%D0%BF%D0%B5%D1%80%D1%81%D0%BE%D0%BD%D0%B0%D0%B6%D0%B5%D0%B9-%D1%81%D0%BD%D0%B5%D0%B3%D0%BE%D0%B2%D0%B8%D0%BA%D0%B0-%D1%81-%D0%BF%D0%BE%D0%B4%D0%B0%D1%80%D0%BA%D0%B0%D0%BC%D0%B8-%D0%B8-%D0%B5%D0%BB%D0%BA%D0%B0-%D0%BD%D0%B0-%D1%84%D0%BE%D0%BD%D0%B5-%D1%81%D0%BD%D0%B5%D0%B6%D0%BD%D0%BE%D0%B9-%D0%B7%D0%B8%D0%BC%D1%8B-194915086.jpg"/>
          <p:cNvPicPr>
            <a:picLocks noChangeAspect="1" noChangeArrowheads="1"/>
          </p:cNvPicPr>
          <p:nvPr/>
        </p:nvPicPr>
        <p:blipFill>
          <a:blip r:embed="rId2" cstate="print"/>
          <a:srcRect t="52904"/>
          <a:stretch>
            <a:fillRect/>
          </a:stretch>
        </p:blipFill>
        <p:spPr bwMode="auto">
          <a:xfrm>
            <a:off x="39964" y="971701"/>
            <a:ext cx="10581999" cy="6408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9940" name="AutoShape 4" descr="https://static8.depositphotos.com/1000391/802/v/450/depositphotos_8029408-stock-illustration-snowman-and-scroll.jpg"/>
          <p:cNvSpPr>
            <a:spLocks noChangeAspect="1" noChangeArrowheads="1"/>
          </p:cNvSpPr>
          <p:nvPr/>
        </p:nvSpPr>
        <p:spPr bwMode="auto">
          <a:xfrm>
            <a:off x="155575" y="-136525"/>
            <a:ext cx="296863" cy="296863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1437" y="1251932"/>
            <a:ext cx="10454518" cy="372409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Молодцы!</a:t>
            </a:r>
            <a:r>
              <a:rPr lang="ru-RU" sz="9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96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9600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200" b="1" i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2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105</Words>
  <Application>Microsoft Office PowerPoint</Application>
  <PresentationFormat>Произвольный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</cp:revision>
  <dcterms:created xsi:type="dcterms:W3CDTF">2023-01-21T18:20:32Z</dcterms:created>
  <dcterms:modified xsi:type="dcterms:W3CDTF">2023-01-21T23:41:31Z</dcterms:modified>
</cp:coreProperties>
</file>