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4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2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5F93E6-3C9A-4888-87FA-4D0AEFE0A4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5886C34-69D1-4EF9-AC3F-AF43550847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20BEEC-6BFD-4015-8351-3BD7845DD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0254-215F-46E5-89A4-32DE4D81EDB0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972572-9617-41A2-963E-443226F3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864EBF-89BF-4A0B-93B5-B151D235F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1594-C13F-4569-995E-6378EDAC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894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004810-7719-4873-9571-5F5B3F698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4B6B683-19C5-4B2C-BA9C-DDD41AF805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9BB96A-D9C8-460C-8BAF-9ABDC79BE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0254-215F-46E5-89A4-32DE4D81EDB0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1F9D8E-9A1D-4731-86C7-92B9B03A1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667D3F-9FC2-4336-B419-F7BA33F4D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1594-C13F-4569-995E-6378EDAC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697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4C9843B-9C15-48B6-8465-1574F4FA2F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771C71B-D4ED-4D6C-93DC-4571288295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7214DD-3201-43EF-AB8F-5C6563EED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0254-215F-46E5-89A4-32DE4D81EDB0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11794D-C278-4C2C-BBA4-7DC371AFE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A3DDB3-7E0A-41E3-B4F0-7CDE1B416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1594-C13F-4569-995E-6378EDAC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75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511953-C3B3-4264-B360-F38125B31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DE8AEC-4BFD-4717-AE81-719E90DED9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7828BB-B0DE-42CA-BD6E-0380181FD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0254-215F-46E5-89A4-32DE4D81EDB0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EB9038-CA77-4FBD-AE3D-E44D9B297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A2408C-2B66-49AF-9F5B-DAA1CEFFE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1594-C13F-4569-995E-6378EDAC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59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1DAAFA-4543-4D4C-8FC0-32DF98994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81F64F2-0D81-4333-8DAA-E7D2FC732D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2AD216-F19E-49A4-9CCF-81BE78ADB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0254-215F-46E5-89A4-32DE4D81EDB0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A34D33-19FE-43F1-8E83-1F7AA5EED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4BC782-7C58-486F-BE3C-DF0848AFA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1594-C13F-4569-995E-6378EDAC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20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2B1EDE-7E69-40F3-904A-AF78D14BD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8DCA16D-5727-4022-8540-070BB13575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6EBD439-2DEA-46BD-AC22-773E0A98D3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A0AB8EE-EB2A-4F22-801F-07B06996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0254-215F-46E5-89A4-32DE4D81EDB0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B423888-549B-43FA-94D9-D13A8DCA4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50FBFA7-4685-4014-B872-5C749EB92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1594-C13F-4569-995E-6378EDAC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509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8C5417-DFA3-480C-AB32-18DF1E99E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3BD1152-2CC4-4570-A672-8B80DBFA09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D083ED5-A116-485F-BE4B-B231FFD765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42F237A-F59E-40AB-892F-5610642B1D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8E76D9E-28BD-4C20-8F3C-3DF9AFDBD6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A0CB5AA-9E87-486B-A19E-6F0DDBB95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0254-215F-46E5-89A4-32DE4D81EDB0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848A802-AB06-4581-858B-C03759A0D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8BE3E56-7C7D-49BC-BAAC-3C3141DCC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1594-C13F-4569-995E-6378EDAC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480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8E8F63-2429-43C3-8A14-DC8FC905F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F5CE7EA-2497-4127-B17B-5EA901927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0254-215F-46E5-89A4-32DE4D81EDB0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ECC94C0-FCF6-4D38-8791-E2697A31A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89D7EA5-C2ED-46D3-9F84-FD543DB86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1594-C13F-4569-995E-6378EDAC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689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49C99C9-AA96-435A-8594-71ED407B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0254-215F-46E5-89A4-32DE4D81EDB0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05D9D4B-FE82-433B-BC6F-4CD77BDD3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3280248-1987-4741-A1CA-3CC8AEC13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1594-C13F-4569-995E-6378EDAC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1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DFB5D2-A816-4ACE-918B-98B1CA7F8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6371A7-90CA-4357-B976-26BEE10250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175F82A-E273-4D40-A8A9-47F4C25A4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CE90813-FD6C-4651-83FE-68BD06397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0254-215F-46E5-89A4-32DE4D81EDB0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284713A-BD7E-42FE-B464-8DAF72ABB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DF8E570-CF0C-4E06-979B-082380A0B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1594-C13F-4569-995E-6378EDAC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025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B78C8E-5871-4330-AD34-DBCFD98C3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A03BB7B-94C8-4FCB-80F4-4875E440C9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EC97D34-97E0-478E-A4DD-22397B8D76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959CDAB-FBAB-42C3-BDDD-AB5C3E738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0254-215F-46E5-89A4-32DE4D81EDB0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4ECA5EF-0D3D-4CBB-9C14-0D44D7715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CC86CB2-6E83-464C-B7A6-66C5B7BB7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1594-C13F-4569-995E-6378EDAC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17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chemeClr val="accent4"/>
            </a:gs>
            <a:gs pos="75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CF4BAA-DE86-4148-BB56-B3107D834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A7591D2-979F-4150-8767-8FEEFD5E93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16CD25-5135-4D20-A52E-29E8C51445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70254-215F-46E5-89A4-32DE4D81EDB0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2D28C3-5110-4C06-A249-E7BF456D86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F1D8A8-152A-44AB-BDE5-7D0A942FBC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A1594-C13F-4569-995E-6378EDAC5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336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multiurok.ru/files/ispolzovanie-keis-tekhnologii-na-urokakh-literatur.html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3A56A9-08A5-42C4-92A7-3FEE9E9BB9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C00000"/>
                </a:solidFill>
              </a:rPr>
              <a:t>Кейсы </a:t>
            </a:r>
            <a:br>
              <a:rPr lang="ru-RU" sz="3600" b="1" dirty="0">
                <a:solidFill>
                  <a:srgbClr val="C0000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для родительского собрания по формированию основ финансовой грамотности у дошкольников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95D9E3F-8BB8-4474-AB60-1E4136E249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729692"/>
            <a:ext cx="6858000" cy="1655762"/>
          </a:xfrm>
        </p:spPr>
        <p:txBody>
          <a:bodyPr/>
          <a:lstStyle/>
          <a:p>
            <a:r>
              <a:rPr lang="ru-RU" i="1" dirty="0">
                <a:solidFill>
                  <a:srgbClr val="002060"/>
                </a:solidFill>
              </a:rPr>
              <a:t>(Консультация для педагогов)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CD3EA7CC-C559-4764-8DEC-820FDE2B2D39}"/>
              </a:ext>
            </a:extLst>
          </p:cNvPr>
          <p:cNvSpPr/>
          <p:nvPr/>
        </p:nvSpPr>
        <p:spPr>
          <a:xfrm>
            <a:off x="5467350" y="4624248"/>
            <a:ext cx="3000375" cy="1757502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i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Подготовили воспитатели высшей квалификационной категории логопедической подготовительной группы «Василёк»: Кондратьева Н.А., Невская И.Н.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6B4C01B-02A0-48FA-A5FF-44690B209E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2" t="18611" r="10746" b="6563"/>
          <a:stretch/>
        </p:blipFill>
        <p:spPr>
          <a:xfrm rot="20467943">
            <a:off x="537952" y="4359956"/>
            <a:ext cx="2105446" cy="2029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6324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169C735-1821-4F08-8794-2FD6301BBD18}"/>
              </a:ext>
            </a:extLst>
          </p:cNvPr>
          <p:cNvSpPr txBox="1"/>
          <p:nvPr/>
        </p:nvSpPr>
        <p:spPr>
          <a:xfrm>
            <a:off x="552450" y="679763"/>
            <a:ext cx="8210550" cy="5752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8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известно, дети во многом берут пример с родителей и усваивают модель поведения своей семьи. Не исключением является и финансовое поведение. Какие бы усилия не прилагали педагоги на занятиях по основам финансовой грамотности, все же ведущую роль играет поведение родителей в той или иной жизненной ситуации.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endParaRPr lang="ru-RU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Для</a:t>
            </a:r>
            <a:r>
              <a:rPr lang="ru-RU" sz="18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выявления отношения родителей к обучению детей основам финансовой грамотности нами было проведено </a:t>
            </a:r>
            <a:r>
              <a:rPr lang="ru-RU" sz="1800" i="1" u="sng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анкетирование на тему: </a:t>
            </a:r>
            <a:r>
              <a:rPr lang="ru-RU" sz="1800" b="1" i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«Формирование основ финансовой грамотности у детей дошкольного возраста». </a:t>
            </a:r>
            <a:r>
              <a:rPr lang="ru-RU" sz="18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 анкет показал, что родители по-разному относятся к вопросам финансовой грамотности. Некоторых из них считают, что разговаривать о деньгах с ребенком-дошкольником еще рано. Другие, напротив, с ранних лет приучают ребенка «зарабатывать» - просят выполнять поручения по дому за денежное вознаграждение. Третьи внушают детям, что деньги превыше всего, и тем самым формируют неправильное отношение к ним. В перечисленных случаях родители допускают ошибки.</a:t>
            </a:r>
            <a:endParaRPr lang="ru-RU" sz="1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971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6274401-C59E-4BD4-990E-237A15DC0219}"/>
              </a:ext>
            </a:extLst>
          </p:cNvPr>
          <p:cNvSpPr txBox="1"/>
          <p:nvPr/>
        </p:nvSpPr>
        <p:spPr>
          <a:xfrm>
            <a:off x="866774" y="493481"/>
            <a:ext cx="7410451" cy="47613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18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800" i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целью повышения оптимизации процесса общения </a:t>
            </a:r>
            <a:r>
              <a:rPr lang="ru-RU" sz="18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педагогов с родителями воспитанников по вопросам формирования финансовой грамотности у детей предлагаем использовать один из новых и эффективных методов – </a:t>
            </a:r>
            <a:r>
              <a:rPr lang="ru-RU" sz="1800" b="1" i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 кейс-ситуаций, </a:t>
            </a:r>
            <a:r>
              <a:rPr lang="ru-RU" sz="18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который относится к </a:t>
            </a:r>
            <a:r>
              <a:rPr lang="ru-RU" sz="1800" u="sng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кейс-технологиям.</a:t>
            </a:r>
            <a:r>
              <a:rPr lang="ru-RU" sz="18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Он основан на моделировании жизненных ситуаций с целью понимания, осознания жизни через тренинг поведения.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18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В ходе родительского собрания (в очной форме или формате онлайн) </a:t>
            </a:r>
            <a:r>
              <a:rPr lang="ru-RU" sz="1800" i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предложите родителям решить четыре кейс-ситуации. </a:t>
            </a:r>
            <a:r>
              <a:rPr lang="ru-RU" sz="18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Они помогут выявить ошибки, которые родители допускают каждый раз, когда приходят с ребенком в магазин или договариваются о подарке. К каждой ситуации </a:t>
            </a:r>
            <a:r>
              <a:rPr lang="ru-RU" sz="1800" i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приводятся рекомендации, </a:t>
            </a:r>
            <a:r>
              <a:rPr lang="ru-RU" sz="18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которые педагог может дать родителям для формирования у ребенка правильного финансового поведения.</a:t>
            </a:r>
            <a:endParaRPr lang="ru-RU" sz="1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702C152-28C3-4930-906C-4CF47F8EEF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487" y="4724400"/>
            <a:ext cx="1606664" cy="1997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62316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B5169F-873F-466D-8AB1-C2C4DD653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36526"/>
            <a:ext cx="7886700" cy="673099"/>
          </a:xfrm>
        </p:spPr>
        <p:txBody>
          <a:bodyPr/>
          <a:lstStyle/>
          <a:p>
            <a:pPr algn="ctr"/>
            <a:r>
              <a:rPr lang="ru-RU" sz="1800" b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Кейс-ситуация 1. </a:t>
            </a:r>
            <a:r>
              <a:rPr lang="ru-RU" sz="18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Нет с собой лишних денег, а ребенок просит игрушку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E1000D-2022-4293-8045-C6FC38E55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429" y="2404623"/>
            <a:ext cx="4124313" cy="1585362"/>
          </a:xfrm>
        </p:spPr>
        <p:txBody>
          <a:bodyPr>
            <a:normAutofit fontScale="250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5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Мама: «Положи куклу на место, мы не будем ее сейчас покупать. Ты меня слышишь? Не устраивай истерики. Сколько можно их покупать, все равно потом все бросаешь и не играешь с ними». Папа: «Никаких денег на вас не хватит. Я столько не зарабатываю, чтобы каждый день куклы покупать».</a:t>
            </a:r>
            <a:endParaRPr kumimoji="0" lang="ru-RU" sz="5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ru-RU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5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3FCC47D-C927-4259-ADD9-3CA4DB049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424" y="681038"/>
            <a:ext cx="1878626" cy="1249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559BAF-4652-4B89-9107-A757205FA225}"/>
              </a:ext>
            </a:extLst>
          </p:cNvPr>
          <p:cNvSpPr txBox="1"/>
          <p:nvPr/>
        </p:nvSpPr>
        <p:spPr>
          <a:xfrm>
            <a:off x="3055324" y="685799"/>
            <a:ext cx="55626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sz="1400" i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магазине Маша увидела куклу, сама взяла ее с полки и стала просить родителей купить. Родители не собирались покупать куклу и, чтобы не усугублять ситуацию, просто не обращали внимания на просьбы дочери. Девочка продолжала настаивать и в итоге устроила истерику. Как поступить родителям?</a:t>
            </a:r>
            <a:endParaRPr lang="ru-RU" sz="1400" i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9E225473-16E6-4FF0-9B63-4E2BC11D8237}"/>
              </a:ext>
            </a:extLst>
          </p:cNvPr>
          <p:cNvSpPr/>
          <p:nvPr/>
        </p:nvSpPr>
        <p:spPr>
          <a:xfrm>
            <a:off x="161915" y="3705447"/>
            <a:ext cx="4314825" cy="1382543"/>
          </a:xfrm>
          <a:prstGeom prst="round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так делать не следует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Нельзя игнорировать просьбу ребенка и тем более отказывать в резкой форме. Так он не поймет, что количество денег у родителей </a:t>
            </a:r>
            <a:r>
              <a:rPr lang="ru-RU" sz="13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небезгранично</a:t>
            </a:r>
            <a:r>
              <a:rPr lang="ru-RU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что покупки надо планировать, иначе денег может не хватить.</a:t>
            </a:r>
            <a:endParaRPr lang="ru-RU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C57EED3D-BF80-4112-9521-0537E6BC3834}"/>
              </a:ext>
            </a:extLst>
          </p:cNvPr>
          <p:cNvSpPr/>
          <p:nvPr/>
        </p:nvSpPr>
        <p:spPr>
          <a:xfrm>
            <a:off x="4667253" y="3697054"/>
            <a:ext cx="4314825" cy="1382542"/>
          </a:xfrm>
          <a:prstGeom prst="round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делать надо именно так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Ребенок должен понять причину отказа и планы родителей, которые пришли за покупками по списку. Также важно объяснить, что среди них есть товары и для ребенка. Например, носочки для занятий танцами.</a:t>
            </a:r>
            <a:endParaRPr lang="ru-RU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87E797-9194-4212-A66A-81EC35EA244A}"/>
              </a:ext>
            </a:extLst>
          </p:cNvPr>
          <p:cNvSpPr txBox="1"/>
          <p:nvPr/>
        </p:nvSpPr>
        <p:spPr>
          <a:xfrm>
            <a:off x="4571998" y="1909807"/>
            <a:ext cx="431482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равильная реакция</a:t>
            </a:r>
          </a:p>
          <a:p>
            <a:pPr algn="just"/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Мама: «Сегодня мы купить куклу не сможем. Мы пришли за молоком, сливочным маслом, а еще нужно посмотреть тебе новые носочки». Папа: «Доченька, в следующий раз мы запланируем купить тебе куклу и обязательно ее купим. Если сейчас ее купить, тогда мы не сможем купить те товары, за которыми пришли. Слышишь, мама говорит? Нам попросту не хватит денег».</a:t>
            </a:r>
            <a:endParaRPr lang="ru-RU" sz="1300" dirty="0">
              <a:solidFill>
                <a:srgbClr val="00206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07539C-A70E-42C2-B192-58379B679341}"/>
              </a:ext>
            </a:extLst>
          </p:cNvPr>
          <p:cNvSpPr txBox="1"/>
          <p:nvPr/>
        </p:nvSpPr>
        <p:spPr>
          <a:xfrm>
            <a:off x="161915" y="5140400"/>
            <a:ext cx="8820163" cy="1581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300" b="1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родителям:</a:t>
            </a:r>
            <a:r>
              <a:rPr lang="ru-RU" sz="11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 возвращаетесь домой из магазина, всегда обсуждайте с ребенком ситуации, почему именно сейчас вы не купили ему очередную игрушку. Объясните, что вы заработали деньги трудом и тратить их следует с пользой. Ребенок должен знать, как в семье появляются деньги: родители работают и получают их за свой труд. Но деньги могут закончиться, и тратить их нужно в первую очередь на то, что необходимо семье. Научите ребенка составлять список покупок. Перед походом в магазин обсудите, что будете покупать, например, продукты на ужин. Затем предложите наклеить картинки с продуктами на лист бумаги – сделать иллюстрированный список покупок. В магазине попросите помочь – назвать продукты из списка.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20B451-BB11-4D2C-A158-4D53A17AA232}"/>
              </a:ext>
            </a:extLst>
          </p:cNvPr>
          <p:cNvSpPr txBox="1"/>
          <p:nvPr/>
        </p:nvSpPr>
        <p:spPr>
          <a:xfrm>
            <a:off x="1271586" y="2066069"/>
            <a:ext cx="22859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Неправильная реакция</a:t>
            </a:r>
            <a:endParaRPr lang="ru-RU" sz="1600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6E3CE33-B69A-4BB9-BDA6-5180E94D71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3" y="3576397"/>
            <a:ext cx="265302" cy="38922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6D6B0D1C-0447-48C5-8B4A-DB9FC5A356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023" y="3598672"/>
            <a:ext cx="265302" cy="389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082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B5169F-873F-466D-8AB1-C2C4DD653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6" y="12700"/>
            <a:ext cx="7886700" cy="673099"/>
          </a:xfrm>
        </p:spPr>
        <p:txBody>
          <a:bodyPr/>
          <a:lstStyle/>
          <a:p>
            <a:pPr algn="ctr"/>
            <a:r>
              <a:rPr lang="ru-RU" sz="1800" b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Кейс-ситуация 2. </a:t>
            </a:r>
            <a:r>
              <a:rPr lang="ru-RU" sz="18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супермаркете ребенок набрал полную корзину товара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E1000D-2022-4293-8045-C6FC38E55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429" y="2115541"/>
            <a:ext cx="4124313" cy="1313459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7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</a:t>
            </a:r>
            <a:endParaRPr lang="ru-RU" sz="64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5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Мама: «Ты зачем это все набрал? Сколько раз я тебе говорила, что у меня нет денег. Если мы все это сейчас купим, нам завтра есть будет нечего. Мне еще за квартиру платить». После этого мама начинает резко вытаскивать лишние товары из корзины и продолжает ругать ребенка.</a:t>
            </a:r>
            <a:endParaRPr lang="ru-RU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5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559BAF-4652-4B89-9107-A757205FA225}"/>
              </a:ext>
            </a:extLst>
          </p:cNvPr>
          <p:cNvSpPr txBox="1"/>
          <p:nvPr/>
        </p:nvSpPr>
        <p:spPr>
          <a:xfrm>
            <a:off x="3055324" y="685799"/>
            <a:ext cx="55626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sz="1400" i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14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супермаркете</a:t>
            </a:r>
            <a:r>
              <a:rPr lang="ru-RU" sz="1400" i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Миша везет корзину и складывает в нее все, что видит на полках. Мама в это время ищет нужные товары по списку и только на кассе обнаруживает, что корзина переполнена ненужными в данный момент товарами. Ребенок настаивает, чтобы их купить. Как поступить маме?</a:t>
            </a:r>
            <a:endParaRPr lang="ru-RU" sz="1400" i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9E225473-16E6-4FF0-9B63-4E2BC11D8237}"/>
              </a:ext>
            </a:extLst>
          </p:cNvPr>
          <p:cNvSpPr/>
          <p:nvPr/>
        </p:nvSpPr>
        <p:spPr>
          <a:xfrm>
            <a:off x="190491" y="3531671"/>
            <a:ext cx="4314825" cy="1547925"/>
          </a:xfrm>
          <a:prstGeom prst="round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так делать не следует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13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Такие слова ребенок может воспринять буквально, но не поймет, почему у мамы нет денег. Не говорите ребенку, что из-за его желаний вы не сможете оплатить коммунальные услуги, иначе спровоцируете у него чувство вины, а истинную причину он не узнает.</a:t>
            </a:r>
            <a:endParaRPr lang="ru-RU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C57EED3D-BF80-4112-9521-0537E6BC3834}"/>
              </a:ext>
            </a:extLst>
          </p:cNvPr>
          <p:cNvSpPr/>
          <p:nvPr/>
        </p:nvSpPr>
        <p:spPr>
          <a:xfrm>
            <a:off x="4667253" y="3498522"/>
            <a:ext cx="4314825" cy="1581074"/>
          </a:xfrm>
          <a:prstGeom prst="round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делать надо именно так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sz="13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 ребенку будет легче понять, что сейчас ему важнее новые ботинки, что есть жизненно важные потребности в продуктах, одежде. Что деньги нужно тратить с умом и не надо поддаваться мимолетным желаниям при каждом визите в магазин, где всего много.</a:t>
            </a:r>
            <a:endParaRPr lang="ru-RU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87E797-9194-4212-A66A-81EC35EA244A}"/>
              </a:ext>
            </a:extLst>
          </p:cNvPr>
          <p:cNvSpPr txBox="1"/>
          <p:nvPr/>
        </p:nvSpPr>
        <p:spPr>
          <a:xfrm>
            <a:off x="4571998" y="1909807"/>
            <a:ext cx="4314826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равильная реакция</a:t>
            </a:r>
          </a:p>
          <a:p>
            <a:pPr algn="just"/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Мама: «Миша, сегодня мы пришли за продуктами, которые у нас закончились. А конфеты и печенье у нас дома есть. Еще нам нужно купить тебе теплые ботинки, помнишь? Если мы купим сейчас что-то еще, то нам не хватит на ботинки. Давай мы вернемся и положим обратно то, что ты сложил в корзину». </a:t>
            </a:r>
            <a:endParaRPr lang="ru-RU" sz="1300" dirty="0">
              <a:solidFill>
                <a:srgbClr val="00206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07539C-A70E-42C2-B192-58379B679341}"/>
              </a:ext>
            </a:extLst>
          </p:cNvPr>
          <p:cNvSpPr txBox="1"/>
          <p:nvPr/>
        </p:nvSpPr>
        <p:spPr>
          <a:xfrm>
            <a:off x="161915" y="5140400"/>
            <a:ext cx="8820163" cy="1581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300" b="1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родителям:</a:t>
            </a:r>
            <a:r>
              <a:rPr lang="ru-RU" sz="13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Дома в спокойной обстановке обсудите с ребенком, что такое желания – то, что нам хотелось бы иметь, и что такое потребности – то, что необходимо человеку (семье) в первую очередь. Это продукты питания, лекарства, одежда. Совместно спланируйте ваш бюджет. Это может выглядеть так: «Часть денег мы отложим на питание, еще часть мы потратим на одежду. Другую часть на оплату коммунальных платежей за квартиру, чтобы у нас были свет и вода. Не забудем отложить на лекарства (подарок) бабушке или дедушке. Распределяйте так бюджет, пока все деньги не будут исчерпаны. В этом случае ребенок поймет, что деньги имеют свойство заканчиваться и родители тратят их на то, что в первую очередь нужно для семьи.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D0CB5D9-283C-481C-B63A-9C11BFB68F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93" y="541891"/>
            <a:ext cx="1907990" cy="13134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3F7987A-8D7C-46C7-BBA0-61A23658D26E}"/>
              </a:ext>
            </a:extLst>
          </p:cNvPr>
          <p:cNvSpPr txBox="1"/>
          <p:nvPr/>
        </p:nvSpPr>
        <p:spPr>
          <a:xfrm>
            <a:off x="1238250" y="2023566"/>
            <a:ext cx="26098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Неправильная реакция</a:t>
            </a:r>
            <a:endParaRPr lang="ru-RU" sz="1600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3196543-0A91-40CD-BF81-98754B8908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15" y="3381783"/>
            <a:ext cx="265302" cy="38922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5E70A9C-1E9B-4D3D-8F37-CE5F93578E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679" y="3429000"/>
            <a:ext cx="265302" cy="389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666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B5169F-873F-466D-8AB1-C2C4DD653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6" y="12700"/>
            <a:ext cx="7886700" cy="673099"/>
          </a:xfrm>
        </p:spPr>
        <p:txBody>
          <a:bodyPr/>
          <a:lstStyle/>
          <a:p>
            <a:pPr algn="ctr"/>
            <a:r>
              <a:rPr lang="ru-RU" sz="1800" b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Кейс-ситуация 3. </a:t>
            </a:r>
            <a:r>
              <a:rPr lang="ru-RU" sz="18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Увидев у друга игрушку – захотел такую же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E1000D-2022-4293-8045-C6FC38E55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429" y="2333073"/>
            <a:ext cx="4124313" cy="1656911"/>
          </a:xfrm>
        </p:spPr>
        <p:txBody>
          <a:bodyPr>
            <a:normAutofit fontScale="250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5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Дома м</a:t>
            </a:r>
            <a:r>
              <a:rPr kumimoji="0" lang="ru-RU" sz="5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ама</a:t>
            </a:r>
            <a:r>
              <a:rPr kumimoji="0" lang="ru-RU" sz="5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накричала на мальчика: «Сколько можно повторять одно и то же? Ты меня не слышишь? Я же тебе сказала, что подумаю, сможем мы купить такую игрушку или нет. Надоел уже со своими истериками. Не мешай мне ужин готовить».</a:t>
            </a:r>
            <a:endParaRPr lang="ru-RU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5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559BAF-4652-4B89-9107-A757205FA225}"/>
              </a:ext>
            </a:extLst>
          </p:cNvPr>
          <p:cNvSpPr txBox="1"/>
          <p:nvPr/>
        </p:nvSpPr>
        <p:spPr>
          <a:xfrm>
            <a:off x="3055324" y="685799"/>
            <a:ext cx="55626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sz="14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прогулке Гриша увидел у своего друга игрушку, о которой давно мечтал. Он подошел к маме и попросил купить такую же игрушку. Мама ответила, что подумает. Дома после прогулки мальчик не унимался: капризничал и просил маму купить эту игрушку.</a:t>
            </a:r>
            <a:r>
              <a:rPr lang="ru-RU" sz="1400" i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Как поступить маме?</a:t>
            </a:r>
            <a:endParaRPr lang="ru-RU" sz="1400" i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9E225473-16E6-4FF0-9B63-4E2BC11D8237}"/>
              </a:ext>
            </a:extLst>
          </p:cNvPr>
          <p:cNvSpPr/>
          <p:nvPr/>
        </p:nvSpPr>
        <p:spPr>
          <a:xfrm>
            <a:off x="190491" y="3531671"/>
            <a:ext cx="4314825" cy="1547925"/>
          </a:xfrm>
          <a:prstGeom prst="round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так делать не следует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этом случае ребенок не сможет понять, по какой причине мама отказывает в покупке игрушки. Такой отказ он может интерпретировать, скорее, так, что его не любят, но никогда не свяжет это с деньгами в семье</a:t>
            </a:r>
            <a:r>
              <a:rPr lang="ru-RU" sz="13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C57EED3D-BF80-4112-9521-0537E6BC3834}"/>
              </a:ext>
            </a:extLst>
          </p:cNvPr>
          <p:cNvSpPr/>
          <p:nvPr/>
        </p:nvSpPr>
        <p:spPr>
          <a:xfrm>
            <a:off x="4667253" y="3498522"/>
            <a:ext cx="4314825" cy="1581074"/>
          </a:xfrm>
          <a:prstGeom prst="round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делать надо именно так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sz="13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Такой подход позволит не только не отказать ребенку, но и заинтересовать его. Ведь одна из задач финансового воспитания – учить детей бережливости, накоплениям и полезным тратам. Покупка доставит ребенку больше радости, ведь он сам на нее копил.</a:t>
            </a:r>
            <a:endParaRPr lang="ru-RU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87E797-9194-4212-A66A-81EC35EA244A}"/>
              </a:ext>
            </a:extLst>
          </p:cNvPr>
          <p:cNvSpPr txBox="1"/>
          <p:nvPr/>
        </p:nvSpPr>
        <p:spPr>
          <a:xfrm>
            <a:off x="4571998" y="1909807"/>
            <a:ext cx="4314826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равильная реакция</a:t>
            </a:r>
          </a:p>
          <a:p>
            <a:pPr algn="just"/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Мама: «</a:t>
            </a:r>
            <a:r>
              <a:rPr lang="ru-RU" sz="13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Гриша, это хорошая идея купить такую игрушку. Я тебя услышала. Если игрушка тебе так нравится и ты о ней мечтаешь, ты можешь начать копить на нее и сможешь сам ее купить. А мы тебе с папой обязательно поможем. Как тебе такое предложение?</a:t>
            </a: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». </a:t>
            </a:r>
            <a:endParaRPr lang="ru-RU" sz="1300" dirty="0">
              <a:solidFill>
                <a:srgbClr val="00206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07539C-A70E-42C2-B192-58379B679341}"/>
              </a:ext>
            </a:extLst>
          </p:cNvPr>
          <p:cNvSpPr txBox="1"/>
          <p:nvPr/>
        </p:nvSpPr>
        <p:spPr>
          <a:xfrm>
            <a:off x="161915" y="5140400"/>
            <a:ext cx="8820163" cy="1367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300" b="1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родителям</a:t>
            </a:r>
            <a:r>
              <a:rPr lang="ru-RU" sz="13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Подарите ребенку копилку или приспособьте для этой цели, например, коробку или красивую баночку. Договоритесь, что при определенных условиях все члены семьи будут помогать ребенку копить. Например, опускать в копилку часть сдачи после похода в магазин, деньги, которые подарят бабушка с дедушкой на день рождения и пр. Время от времени доставайте вместе с ребенком деньги из копилки и пересчитывайте, сколько денежных средств уже накопилось. Когда нужная сумма соберется, обязательно купите то, на что копили, и похвалите ребенка. Подчеркните, какой он молодец, что сумел набраться терпения и накопить на заветную игрушку.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0AA98E6-A2C8-4E79-B2BF-5FA5DDF038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49"/>
          <a:stretch/>
        </p:blipFill>
        <p:spPr>
          <a:xfrm>
            <a:off x="889481" y="524101"/>
            <a:ext cx="1948969" cy="1360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2B201B2-D5AD-4F3E-946E-B8D3291E0B1F}"/>
              </a:ext>
            </a:extLst>
          </p:cNvPr>
          <p:cNvSpPr txBox="1"/>
          <p:nvPr/>
        </p:nvSpPr>
        <p:spPr>
          <a:xfrm>
            <a:off x="1133472" y="2039485"/>
            <a:ext cx="25622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Неправильная реакция</a:t>
            </a:r>
            <a:endParaRPr lang="ru-RU" sz="1600" b="1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BACB8CA-52ED-4EFE-BC55-1792D83617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44" y="3302372"/>
            <a:ext cx="265302" cy="38922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A388AD5-4627-4F6D-8D87-21C56555EC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223" y="3273506"/>
            <a:ext cx="265302" cy="389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806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B5169F-873F-466D-8AB1-C2C4DD653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6" y="12700"/>
            <a:ext cx="7886700" cy="673099"/>
          </a:xfrm>
        </p:spPr>
        <p:txBody>
          <a:bodyPr/>
          <a:lstStyle/>
          <a:p>
            <a:pPr algn="ctr"/>
            <a:r>
              <a:rPr lang="ru-RU" sz="1800" b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Кейс-ситуация 4. </a:t>
            </a:r>
            <a:r>
              <a:rPr lang="ru-RU" sz="18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Мама обещает ребенку деньги на игрушку взамен на хорошее поведение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E1000D-2022-4293-8045-C6FC38E55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429" y="2296237"/>
            <a:ext cx="4124313" cy="1693748"/>
          </a:xfrm>
        </p:spPr>
        <p:txBody>
          <a:bodyPr>
            <a:normAutofit fontScale="250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5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Мама: «</a:t>
            </a:r>
            <a:r>
              <a:rPr lang="ru-RU" sz="5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Ты что опять натворил? Почему такой беспорядок в комнате? Быстро убирайся, иначе я тебя накажу, никаких денег на свою машинку на пульте не получишь. Вообще ведешь себя плохо. Вот в комнате уберешься, потом вещи сложишь в шкаф, тогда получишь вознаграждение</a:t>
            </a:r>
            <a:r>
              <a:rPr kumimoji="0" lang="ru-RU" sz="5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endParaRPr lang="ru-RU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5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559BAF-4652-4B89-9107-A757205FA225}"/>
              </a:ext>
            </a:extLst>
          </p:cNvPr>
          <p:cNvSpPr txBox="1"/>
          <p:nvPr/>
        </p:nvSpPr>
        <p:spPr>
          <a:xfrm>
            <a:off x="3055324" y="685799"/>
            <a:ext cx="55626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sz="1400" i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Сережа копит на машинку с пультом управления, и каждый день о ней говорит. Родители помогают ему копить и часто опускают деньги в копилку. При этом мальчик совсем не хочет помогать маме, не убирает игрушки и свои вещи в комнате. И вот в очередной раз мама обнаружила беспорядок в комнате сына. Как поступить маме?</a:t>
            </a:r>
            <a:endParaRPr lang="ru-RU" sz="1400" i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9E225473-16E6-4FF0-9B63-4E2BC11D8237}"/>
              </a:ext>
            </a:extLst>
          </p:cNvPr>
          <p:cNvSpPr/>
          <p:nvPr/>
        </p:nvSpPr>
        <p:spPr>
          <a:xfrm>
            <a:off x="190491" y="3531671"/>
            <a:ext cx="4314825" cy="1649929"/>
          </a:xfrm>
          <a:prstGeom prst="round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так делать не следует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13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Нельзя использовать деньги для манипуляции, чтобы повлиять на поведение ребенка, даже если он расстроил вас. Так у него сформируется неправильное отношение к деньгам. Есть риск, что скоро он перестанет делать что-либо бесплатно, начнет слушаться только того, кто дает ему деньги.</a:t>
            </a:r>
            <a:endParaRPr lang="ru-RU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C57EED3D-BF80-4112-9521-0537E6BC3834}"/>
              </a:ext>
            </a:extLst>
          </p:cNvPr>
          <p:cNvSpPr/>
          <p:nvPr/>
        </p:nvSpPr>
        <p:spPr>
          <a:xfrm>
            <a:off x="4638680" y="3531670"/>
            <a:ext cx="4314826" cy="1649929"/>
          </a:xfrm>
          <a:prstGeom prst="round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делать надо именно так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За помощь по дому ребенка нужно в первую очередь хвалить. Давать деньги при этом можно, но только с целью приучить его сберегать. Ребенок должен понять – это не оплата за то, что он выполнил свои обязанности по дому, а лишь поощрение. Система поощрений в семье должна быть очевидной.</a:t>
            </a:r>
            <a:endParaRPr lang="ru-RU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87E797-9194-4212-A66A-81EC35EA244A}"/>
              </a:ext>
            </a:extLst>
          </p:cNvPr>
          <p:cNvSpPr txBox="1"/>
          <p:nvPr/>
        </p:nvSpPr>
        <p:spPr>
          <a:xfrm>
            <a:off x="4571998" y="1909807"/>
            <a:ext cx="4314826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равильная реакция</a:t>
            </a:r>
          </a:p>
          <a:p>
            <a:pPr algn="just"/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Мама: «Ох, как у тебя тут грязно, Сережа! Сынок, раз ты не выполняешь свои обязанности – не убираешь свои вещи и игрушки, давай я уберусь за тебя в комнате, а ты мне за это дашь вознаграждение из своей копилки? Или ты выполни мои обязанности – помой посуду. Ты забыл, что у каждого в семье есть свои обязанности?»». </a:t>
            </a:r>
            <a:endParaRPr lang="ru-RU" sz="1300" dirty="0">
              <a:solidFill>
                <a:srgbClr val="00206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07539C-A70E-42C2-B192-58379B679341}"/>
              </a:ext>
            </a:extLst>
          </p:cNvPr>
          <p:cNvSpPr txBox="1"/>
          <p:nvPr/>
        </p:nvSpPr>
        <p:spPr>
          <a:xfrm>
            <a:off x="161916" y="5255821"/>
            <a:ext cx="8820163" cy="1367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300" b="1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родителям</a:t>
            </a:r>
            <a:r>
              <a:rPr lang="ru-RU" sz="13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Помните, деньги – лишь инструмент, чтобы стимулировать ребенка к трудовой деятельности, научить его экономно обращаться с деньгами, формировать привычку «Отложенного желания». Например, откладывать деньги в копилку, то есть сберегать на желаемую покупку. Тема труда – первая, с которой начинается обучение основам финансовой грамотности. Объясняйте ребенку, что у каждого в семье свои обязанности. Например, готовить обед – обязанность мамы, убирать игрушки – обязанность ребенка. При этом давайте ему посильные поручения с учетом возраста.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B15EDB2-CE33-48B3-9F71-A13806F7B7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8" y="536239"/>
            <a:ext cx="2028895" cy="13849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EE26FA7-95C6-490F-9357-CD7C05B766A8}"/>
              </a:ext>
            </a:extLst>
          </p:cNvPr>
          <p:cNvSpPr txBox="1"/>
          <p:nvPr/>
        </p:nvSpPr>
        <p:spPr>
          <a:xfrm>
            <a:off x="1133472" y="1995454"/>
            <a:ext cx="25622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Неправильная реакция</a:t>
            </a:r>
            <a:endParaRPr lang="ru-RU" sz="1600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DB3507B-4CA3-458D-9DC7-D4CD5968E8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34" y="3409061"/>
            <a:ext cx="265302" cy="38922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F855F9E-EACD-4B02-92AF-F25973FE54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498" y="3429000"/>
            <a:ext cx="265302" cy="389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613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3D66A0-A501-4F78-8823-EEF0A58DA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6575" y="260351"/>
            <a:ext cx="2990850" cy="1325563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Источники: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F5D47A-2A0E-4F22-86E5-D9D1041FE515}"/>
              </a:ext>
            </a:extLst>
          </p:cNvPr>
          <p:cNvSpPr txBox="1"/>
          <p:nvPr/>
        </p:nvSpPr>
        <p:spPr>
          <a:xfrm>
            <a:off x="942975" y="1585914"/>
            <a:ext cx="7258050" cy="4026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ru-RU" sz="24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Семенкова Е. Как формировать финансовую грамотность у ребенка. Кейсы для онлайн-собрания с родителями // Справочник старшего воспитателя дошкольного учреждения. – 2020. – </a:t>
            </a:r>
          </a:p>
          <a:p>
            <a:pPr lvl="0" algn="just">
              <a:lnSpc>
                <a:spcPct val="107000"/>
              </a:lnSpc>
            </a:pPr>
            <a: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24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№ 12. – С. 52 – 57;</a:t>
            </a:r>
          </a:p>
          <a:p>
            <a:pPr lvl="0" algn="just">
              <a:lnSpc>
                <a:spcPct val="107000"/>
              </a:lnSpc>
            </a:pPr>
            <a:endParaRPr lang="ru-RU" sz="2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https://multiurok.ru/files/ispolzovanie-keis-tekhnologii-na-urokakh-literatur.html</a:t>
            </a:r>
            <a:r>
              <a:rPr lang="ru-RU" sz="24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lvl="0" algn="just">
              <a:lnSpc>
                <a:spcPct val="107000"/>
              </a:lnSpc>
            </a:pPr>
            <a:endParaRPr lang="ru-RU" sz="2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ru-RU" sz="24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Иллюстрации взяты из сети интернет.</a:t>
            </a:r>
          </a:p>
        </p:txBody>
      </p:sp>
    </p:spTree>
    <p:extLst>
      <p:ext uri="{BB962C8B-B14F-4D97-AF65-F5344CB8AC3E}">
        <p14:creationId xmlns:p14="http://schemas.microsoft.com/office/powerpoint/2010/main" val="17995442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1047</TotalTime>
  <Words>1984</Words>
  <Application>Microsoft Office PowerPoint</Application>
  <PresentationFormat>Экран (4:3)</PresentationFormat>
  <Paragraphs>68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Тема Office</vt:lpstr>
      <vt:lpstr>Кейсы  для родительского собрания по формированию основ финансовой грамотности у дошкольников</vt:lpstr>
      <vt:lpstr>Презентация PowerPoint</vt:lpstr>
      <vt:lpstr>Презентация PowerPoint</vt:lpstr>
      <vt:lpstr>Кейс-ситуация 1. Нет с собой лишних денег, а ребенок просит игрушку</vt:lpstr>
      <vt:lpstr>Кейс-ситуация 2. В супермаркете ребенок набрал полную корзину товара</vt:lpstr>
      <vt:lpstr>Кейс-ситуация 3. Увидев у друга игрушку – захотел такую же</vt:lpstr>
      <vt:lpstr>Кейс-ситуация 4. Мама обещает ребенку деньги на игрушку взамен на хорошее поведение</vt:lpstr>
      <vt:lpstr>Источники: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Наталия</dc:creator>
  <cp:lastModifiedBy>Наталия</cp:lastModifiedBy>
  <cp:revision>5</cp:revision>
  <dcterms:created xsi:type="dcterms:W3CDTF">2022-03-01T15:18:19Z</dcterms:created>
  <dcterms:modified xsi:type="dcterms:W3CDTF">2022-03-04T20:01:58Z</dcterms:modified>
</cp:coreProperties>
</file>