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7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7" r:id="rId2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77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howGuides="1">
      <p:cViewPr varScale="1">
        <p:scale>
          <a:sx n="63" d="100"/>
          <a:sy n="63" d="100"/>
        </p:scale>
        <p:origin x="996" y="72"/>
      </p:cViewPr>
      <p:guideLst>
        <p:guide orient="horz" pos="2160"/>
        <p:guide pos="377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chemeClr val="tx1"/>
                </a:solidFill>
                <a:latin typeface="+mn-lt"/>
              </a:defRPr>
            </a:lvl1pPr>
          </a:lstStyle>
          <a:p>
            <a:fld id="{F52D4639-35C4-477E-84D5-32F6327364FD}" type="datetimeFigureOut">
              <a:rPr lang="ru-RU" smtClean="0"/>
              <a:t>12.01.2023</a:t>
            </a:fld>
            <a:endParaRPr lang="ru-RU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1060"/>
            <a:ext cx="5905500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7C28F5E5-EACC-40C1-AF75-E879B93498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873842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D4639-35C4-477E-84D5-32F6327364FD}" type="datetimeFigureOut">
              <a:rPr lang="ru-RU" smtClean="0"/>
              <a:t>12.01.2023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28F5E5-EACC-40C1-AF75-E879B93498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10271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D4639-35C4-477E-84D5-32F6327364FD}" type="datetimeFigureOut">
              <a:rPr lang="ru-RU" smtClean="0"/>
              <a:t>12.01.2023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28F5E5-EACC-40C1-AF75-E879B93498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03990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D4639-35C4-477E-84D5-32F6327364FD}" type="datetimeFigureOut">
              <a:rPr lang="ru-RU" smtClean="0"/>
              <a:t>12.01.2023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28F5E5-EACC-40C1-AF75-E879B93498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20281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0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>
                <a:solidFill>
                  <a:schemeClr val="tx1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F52D4639-35C4-477E-84D5-32F6327364FD}" type="datetimeFigureOut">
              <a:rPr lang="ru-RU" smtClean="0"/>
              <a:t>12.01.2023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553" y="5211060"/>
            <a:ext cx="5907024" cy="228600"/>
          </a:xfrm>
        </p:spPr>
        <p:txBody>
          <a:bodyPr/>
          <a:lstStyle>
            <a:lvl1pPr algn="l"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1060"/>
            <a:ext cx="2112264" cy="228600"/>
          </a:xfrm>
        </p:spPr>
        <p:txBody>
          <a:bodyPr/>
          <a:lstStyle/>
          <a:p>
            <a:fld id="{7C28F5E5-EACC-40C1-AF75-E879B93498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316394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D4639-35C4-477E-84D5-32F6327364FD}" type="datetimeFigureOut">
              <a:rPr lang="ru-RU" smtClean="0"/>
              <a:t>12.01.2023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28F5E5-EACC-40C1-AF75-E879B93498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83047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D4639-35C4-477E-84D5-32F6327364FD}" type="datetimeFigureOut">
              <a:rPr lang="ru-RU" smtClean="0"/>
              <a:t>12.01.2023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28F5E5-EACC-40C1-AF75-E879B93498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11007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D4639-35C4-477E-84D5-32F6327364FD}" type="datetimeFigureOut">
              <a:rPr lang="ru-RU" smtClean="0"/>
              <a:t>12.01.2023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28F5E5-EACC-40C1-AF75-E879B93498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52085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D4639-35C4-477E-84D5-32F6327364FD}" type="datetimeFigureOut">
              <a:rPr lang="ru-RU" smtClean="0"/>
              <a:t>12.01.2023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28F5E5-EACC-40C1-AF75-E879B93498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37243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245529" y="237744"/>
            <a:ext cx="8531352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rgbClr val="FFFFFF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7772400" cy="53340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D4639-35C4-477E-84D5-32F6327364FD}" type="datetimeFigureOut">
              <a:rPr lang="ru-RU" smtClean="0"/>
              <a:t>12.01.2023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ru-RU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393677" y="6223002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C28F5E5-EACC-40C1-AF75-E879B93498B9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Rectangle 11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1238358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531352" cy="6382512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F52D4639-35C4-477E-84D5-32F6327364FD}" type="datetimeFigureOut">
              <a:rPr lang="ru-RU" smtClean="0"/>
              <a:t>12.01.2023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C28F5E5-EACC-40C1-AF75-E879B93498B9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6033966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4320" y="6307672"/>
            <a:ext cx="274320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F52D4639-35C4-477E-84D5-32F6327364FD}" type="datetimeFigureOut">
              <a:rPr lang="ru-RU" smtClean="0"/>
              <a:t>12.01.2023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307672"/>
            <a:ext cx="521208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9880" y="6307672"/>
            <a:ext cx="146304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7C28F5E5-EACC-40C1-AF75-E879B93498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44850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61708" y="2575560"/>
            <a:ext cx="9068586" cy="2106502"/>
          </a:xfrm>
        </p:spPr>
        <p:txBody>
          <a:bodyPr/>
          <a:lstStyle/>
          <a:p>
            <a:r>
              <a:rPr lang="ru-RU" sz="6600" dirty="0"/>
              <a:t>Методика проведения ООД </a:t>
            </a:r>
            <a:br>
              <a:rPr lang="ru-RU" sz="6600" dirty="0"/>
            </a:br>
            <a:r>
              <a:rPr lang="ru-RU" sz="6600" dirty="0"/>
              <a:t>по развитию речи 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60080" y="5913120"/>
            <a:ext cx="3642360" cy="838200"/>
          </a:xfrm>
        </p:spPr>
        <p:txBody>
          <a:bodyPr/>
          <a:lstStyle/>
          <a:p>
            <a:r>
              <a:rPr lang="ru-RU" dirty="0" smtClean="0"/>
              <a:t>Подготовила: учитель-логопед </a:t>
            </a:r>
          </a:p>
          <a:p>
            <a:r>
              <a:rPr lang="ru-RU" dirty="0" err="1" smtClean="0"/>
              <a:t>Е.А.Гараева</a:t>
            </a:r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110276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900">
        <p14:glitter pattern="hexago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В подготовительной группе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87680" y="2103120"/>
            <a:ext cx="10637520" cy="3931920"/>
          </a:xfrm>
        </p:spPr>
        <p:txBody>
          <a:bodyPr/>
          <a:lstStyle/>
          <a:p>
            <a:pPr marL="0" indent="0">
              <a:buNone/>
            </a:pPr>
            <a:r>
              <a:rPr lang="ru-RU" sz="2400" b="1" dirty="0" smtClean="0"/>
              <a:t>вводятся </a:t>
            </a:r>
            <a:r>
              <a:rPr lang="ru-RU" sz="2400" b="1" dirty="0"/>
              <a:t>более сложные формы пересказа:</a:t>
            </a:r>
            <a:endParaRPr lang="ru-RU" sz="2400" dirty="0"/>
          </a:p>
          <a:p>
            <a:pPr marL="0" indent="0">
              <a:buNone/>
            </a:pPr>
            <a:r>
              <a:rPr lang="ru-RU" sz="2400" dirty="0"/>
              <a:t>- из нескольких текстов дети выбирают один, по своему желанию;</a:t>
            </a:r>
            <a:br>
              <a:rPr lang="ru-RU" sz="2400" dirty="0"/>
            </a:br>
            <a:r>
              <a:rPr lang="ru-RU" sz="2400" dirty="0"/>
              <a:t>- дети придумывают продолжение к неоконченному рассказу по аналогии;</a:t>
            </a:r>
            <a:br>
              <a:rPr lang="ru-RU" sz="2400" dirty="0"/>
            </a:br>
            <a:r>
              <a:rPr lang="ru-RU" sz="2400" dirty="0"/>
              <a:t>- драматизация детьми литературного произведения.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0719807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8640" y="642594"/>
            <a:ext cx="11094720" cy="1371600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Обучение рассказу по картине и по серии </a:t>
            </a:r>
            <a:r>
              <a:rPr lang="ru-RU" b="1" dirty="0" smtClean="0"/>
              <a:t>картин </a:t>
            </a:r>
            <a:r>
              <a:rPr lang="ru-RU" b="1" dirty="0" smtClean="0"/>
              <a:t>в </a:t>
            </a:r>
            <a:r>
              <a:rPr lang="ru-RU" b="1" dirty="0"/>
              <a:t>младшей группе </a:t>
            </a:r>
            <a:r>
              <a:rPr lang="ru-RU" b="1" dirty="0" smtClean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0040" y="1859280"/>
            <a:ext cx="11612880" cy="481584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осуществляется </a:t>
            </a:r>
            <a:r>
              <a:rPr lang="ru-RU" dirty="0"/>
              <a:t>подготовка к рассказыванию по картине, т.к. связного изложения трехлетка составить еще не может, это:</a:t>
            </a:r>
          </a:p>
          <a:p>
            <a:pPr marL="0" indent="0">
              <a:buNone/>
            </a:pPr>
            <a:r>
              <a:rPr lang="ru-RU" dirty="0"/>
              <a:t>- рассматривание картины;</a:t>
            </a:r>
            <a:br>
              <a:rPr lang="ru-RU" dirty="0"/>
            </a:br>
            <a:r>
              <a:rPr lang="ru-RU" dirty="0"/>
              <a:t>- ответы на репродуктивные вопросы воспитателя по картине (кто и что нарисовано? что делают персонажи? какие они?).</a:t>
            </a:r>
          </a:p>
          <a:p>
            <a:pPr marL="0" indent="0">
              <a:buNone/>
            </a:pPr>
            <a:r>
              <a:rPr lang="ru-RU" dirty="0" smtClean="0"/>
              <a:t>	Для </a:t>
            </a:r>
            <a:r>
              <a:rPr lang="ru-RU" dirty="0"/>
              <a:t>рассматривания используются картины, изображающие отдельные объекты (игрушки, предметы домашнего обихода, домашние животные) и несложные сюжеты, близкие личному опыту детей (игры детей, дети на прогулке, дети дома и т.д.). Важно создать эмоциональный настрой для рассматривания картины. Помогут в этом знакомые детям песенки, стихи, </a:t>
            </a:r>
            <a:r>
              <a:rPr lang="ru-RU" dirty="0" err="1"/>
              <a:t>потешки</a:t>
            </a:r>
            <a:r>
              <a:rPr lang="ru-RU" dirty="0"/>
              <a:t>, загадки, поговорки. Можно использовать игровые </a:t>
            </a:r>
            <a:r>
              <a:rPr lang="ru-RU" dirty="0" smtClean="0"/>
              <a:t>приемы: связать </a:t>
            </a:r>
            <a:r>
              <a:rPr lang="ru-RU" dirty="0"/>
              <a:t>рассматривание картины с рассматриванием любимой </a:t>
            </a:r>
            <a:r>
              <a:rPr lang="ru-RU" dirty="0" smtClean="0"/>
              <a:t>игрушки</a:t>
            </a:r>
            <a:r>
              <a:rPr lang="ru-RU" dirty="0" smtClean="0"/>
              <a:t>. </a:t>
            </a: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3113590696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Обучение рассказу по картине и по серии картин в средней группе: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11480" y="1691640"/>
            <a:ext cx="10713720" cy="43434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/>
              <a:t>	В </a:t>
            </a:r>
            <a:r>
              <a:rPr lang="ru-RU" sz="2400" dirty="0"/>
              <a:t>средней группе становится возможным обучение детей рассказу по картине, т.к. в этом возрасте совершенствуется речь, возрастает мыслительная активность.</a:t>
            </a:r>
          </a:p>
          <a:p>
            <a:pPr marL="0" indent="0">
              <a:buNone/>
            </a:pPr>
            <a:r>
              <a:rPr lang="ru-RU" sz="2400" b="1" i="1" dirty="0"/>
              <a:t>Методика обучения рассказу по картине детей средней группы:</a:t>
            </a:r>
            <a:endParaRPr lang="ru-RU" sz="2400" dirty="0"/>
          </a:p>
          <a:p>
            <a:pPr marL="0" indent="0">
              <a:buNone/>
            </a:pPr>
            <a:r>
              <a:rPr lang="ru-RU" sz="2400" dirty="0"/>
              <a:t>1. подготовка к эмоциональному восприятию картины (стихи, поговорки, загадки по теме, присутствие сказочных персонажей, все виды театров и др.)</a:t>
            </a:r>
            <a:br>
              <a:rPr lang="ru-RU" sz="2400" dirty="0"/>
            </a:br>
            <a:r>
              <a:rPr lang="ru-RU" sz="2400" dirty="0"/>
              <a:t>2. рассматривание картины в целом;</a:t>
            </a:r>
            <a:br>
              <a:rPr lang="ru-RU" sz="2400" dirty="0"/>
            </a:br>
            <a:r>
              <a:rPr lang="ru-RU" sz="2400" dirty="0"/>
              <a:t>3. вопросы к картине воспитателя;</a:t>
            </a:r>
            <a:br>
              <a:rPr lang="ru-RU" sz="2400" dirty="0"/>
            </a:br>
            <a:r>
              <a:rPr lang="ru-RU" sz="2400" dirty="0"/>
              <a:t>4. образец рассказа по картине воспитателя;</a:t>
            </a:r>
            <a:br>
              <a:rPr lang="ru-RU" sz="2400" dirty="0"/>
            </a:br>
            <a:r>
              <a:rPr lang="ru-RU" sz="2400" dirty="0"/>
              <a:t>5. рассказы детей.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2305531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/>
              <a:t>Методика обучения рассказу по картине в старшей группе: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6220" y="2014194"/>
            <a:ext cx="11719560" cy="456948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 smtClean="0"/>
              <a:t>1</a:t>
            </a:r>
            <a:r>
              <a:rPr lang="ru-RU" sz="2800" dirty="0"/>
              <a:t>. подготовка к эмоциональному восприятию картины;</a:t>
            </a:r>
            <a:br>
              <a:rPr lang="ru-RU" sz="2800" dirty="0"/>
            </a:br>
            <a:r>
              <a:rPr lang="ru-RU" sz="2800" dirty="0"/>
              <a:t>2. лексико-грамматические упражнения по теме занятия;</a:t>
            </a:r>
            <a:br>
              <a:rPr lang="ru-RU" sz="2800" dirty="0"/>
            </a:br>
            <a:r>
              <a:rPr lang="ru-RU" sz="2800" dirty="0"/>
              <a:t>3. рассматривание картины в целом;</a:t>
            </a:r>
            <a:br>
              <a:rPr lang="ru-RU" sz="2800" dirty="0"/>
            </a:br>
            <a:r>
              <a:rPr lang="ru-RU" sz="2800" dirty="0" smtClean="0"/>
              <a:t>4. вопросы </a:t>
            </a:r>
            <a:r>
              <a:rPr lang="ru-RU" sz="2800" dirty="0"/>
              <a:t>педагога по содержанию картины;</a:t>
            </a:r>
            <a:br>
              <a:rPr lang="ru-RU" sz="2800" dirty="0"/>
            </a:br>
            <a:r>
              <a:rPr lang="ru-RU" sz="2800" dirty="0"/>
              <a:t>5. составление плана рассказа педагогом вместе с детьми;</a:t>
            </a:r>
            <a:br>
              <a:rPr lang="ru-RU" sz="2800" dirty="0"/>
            </a:br>
            <a:r>
              <a:rPr lang="ru-RU" sz="2800" dirty="0"/>
              <a:t>6. рассказ по картине сильного ребенка, как образец;</a:t>
            </a:r>
            <a:br>
              <a:rPr lang="ru-RU" sz="2800" dirty="0"/>
            </a:br>
            <a:r>
              <a:rPr lang="ru-RU" sz="2800" dirty="0"/>
              <a:t>7. рассказы 4-5 детей;</a:t>
            </a:r>
            <a:br>
              <a:rPr lang="ru-RU" sz="2800" dirty="0"/>
            </a:br>
            <a:r>
              <a:rPr lang="ru-RU" sz="2800" dirty="0"/>
              <a:t>8. оценка каждого рассказа детьми с комментариями воспитателя.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55540597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1960" y="472440"/>
            <a:ext cx="11262360" cy="5196840"/>
          </a:xfrm>
        </p:spPr>
        <p:txBody>
          <a:bodyPr>
            <a:normAutofit/>
          </a:bodyPr>
          <a:lstStyle/>
          <a:p>
            <a:pPr algn="ctr"/>
            <a:r>
              <a:rPr lang="ru-RU" b="1" dirty="0"/>
              <a:t>Составление описательных рассказов и сравнительных описаний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207892280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В младшей группе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3360" y="1676400"/>
            <a:ext cx="11719560" cy="4953000"/>
          </a:xfrm>
        </p:spPr>
        <p:txBody>
          <a:bodyPr/>
          <a:lstStyle/>
          <a:p>
            <a:pPr marL="0" indent="0">
              <a:buNone/>
            </a:pPr>
            <a:r>
              <a:rPr lang="ru-RU" sz="2400" dirty="0" smtClean="0"/>
              <a:t>осуществляется </a:t>
            </a:r>
            <a:r>
              <a:rPr lang="ru-RU" sz="2400" dirty="0"/>
              <a:t>подготовка к обучению рассказу-описанию:</a:t>
            </a:r>
          </a:p>
          <a:p>
            <a:pPr marL="0" indent="0">
              <a:buNone/>
            </a:pPr>
            <a:r>
              <a:rPr lang="ru-RU" sz="2400" dirty="0"/>
              <a:t>- рассматривание игрушек (большое значение имеет подбор игрушек – лучше рассматривать игрушки одного наименования, но разные по внешнему виду, это обеспечивает активизацию словаря детей);</a:t>
            </a:r>
          </a:p>
          <a:p>
            <a:pPr>
              <a:buFontTx/>
              <a:buChar char="-"/>
            </a:pPr>
            <a:r>
              <a:rPr lang="ru-RU" sz="2400" dirty="0" smtClean="0"/>
              <a:t>тщательно </a:t>
            </a:r>
            <a:r>
              <a:rPr lang="ru-RU" sz="2400" dirty="0"/>
              <a:t>продуманные вопросы воспитателя, отвечая на которые дети обращают внимание на внешний вид игрушки, её составные части, материал, из которого она изготовлена, игровые действия с </a:t>
            </a:r>
            <a:r>
              <a:rPr lang="ru-RU" sz="2400" dirty="0" smtClean="0"/>
              <a:t>ней;</a:t>
            </a:r>
          </a:p>
          <a:p>
            <a:pPr>
              <a:buFontTx/>
              <a:buChar char="-"/>
            </a:pPr>
            <a:r>
              <a:rPr lang="ru-RU" sz="2400" dirty="0" smtClean="0"/>
              <a:t>воспитатель </a:t>
            </a:r>
            <a:r>
              <a:rPr lang="ru-RU" sz="2400" dirty="0"/>
              <a:t>помогает детям отвечать на вопросы;</a:t>
            </a:r>
            <a:br>
              <a:rPr lang="ru-RU" sz="2400" dirty="0"/>
            </a:br>
            <a:r>
              <a:rPr lang="ru-RU" sz="2400" dirty="0"/>
              <a:t>- использование элементов фольклора, стихов, песенок, прибауток о данной игрушке, короткие рассказы или сказки о ней;</a:t>
            </a:r>
            <a:br>
              <a:rPr lang="ru-RU" sz="2400" dirty="0"/>
            </a:br>
            <a:r>
              <a:rPr lang="ru-RU" sz="2400" dirty="0"/>
              <a:t>- рассказ воспитателя об игрушке.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74254831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Методика обучению рассказу-описанию детей средней группы</a:t>
            </a:r>
            <a:r>
              <a:rPr lang="ru-RU" dirty="0"/>
              <a:t>: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0040" y="1600200"/>
            <a:ext cx="11628120" cy="5074920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sz="2600" dirty="0" smtClean="0"/>
              <a:t>1</a:t>
            </a:r>
            <a:r>
              <a:rPr lang="ru-RU" sz="2600" dirty="0"/>
              <a:t>. рассматривание игрушки;</a:t>
            </a:r>
            <a:br>
              <a:rPr lang="ru-RU" sz="2600" dirty="0"/>
            </a:br>
            <a:r>
              <a:rPr lang="ru-RU" sz="2600" dirty="0"/>
              <a:t>2. вопросы воспитателя, касающиеся внешнего вида (цвет, форма, величина), качеств игрушки, действий с нею;</a:t>
            </a:r>
            <a:br>
              <a:rPr lang="ru-RU" sz="2600" dirty="0"/>
            </a:br>
            <a:r>
              <a:rPr lang="ru-RU" sz="2600" dirty="0"/>
              <a:t>3. образец рассказа воспитателя;</a:t>
            </a:r>
            <a:br>
              <a:rPr lang="ru-RU" sz="2600" dirty="0"/>
            </a:br>
            <a:r>
              <a:rPr lang="ru-RU" sz="2600" dirty="0"/>
              <a:t>4. рассказ сильного ребенка по опорным вопросам воспитателя;</a:t>
            </a:r>
            <a:br>
              <a:rPr lang="ru-RU" sz="2600" dirty="0"/>
            </a:br>
            <a:r>
              <a:rPr lang="ru-RU" sz="2600" dirty="0"/>
              <a:t>5. рассказы 4-5 детей по опорным вопросам воспитателя;</a:t>
            </a:r>
            <a:br>
              <a:rPr lang="ru-RU" sz="2600" dirty="0"/>
            </a:br>
            <a:r>
              <a:rPr lang="ru-RU" sz="2600" dirty="0"/>
              <a:t>6. оценка детских рассказов воспитателем.</a:t>
            </a:r>
          </a:p>
          <a:p>
            <a:pPr marL="0" indent="0">
              <a:buNone/>
            </a:pPr>
            <a:r>
              <a:rPr lang="ru-RU" sz="2600" dirty="0" smtClean="0"/>
              <a:t>	Во </a:t>
            </a:r>
            <a:r>
              <a:rPr lang="ru-RU" sz="2600" dirty="0"/>
              <a:t>второй половине года вводится план рассказа – описания, составленный педагогом.</a:t>
            </a:r>
          </a:p>
          <a:p>
            <a:pPr marL="0" indent="0">
              <a:buNone/>
            </a:pPr>
            <a:r>
              <a:rPr lang="ru-RU" sz="2600" dirty="0"/>
              <a:t>Теперь методика обучения выглядит так:</a:t>
            </a:r>
            <a:br>
              <a:rPr lang="ru-RU" sz="2600" dirty="0"/>
            </a:br>
            <a:r>
              <a:rPr lang="ru-RU" sz="2600" dirty="0"/>
              <a:t>1. рассматривание игрушки;</a:t>
            </a:r>
            <a:br>
              <a:rPr lang="ru-RU" sz="2600" dirty="0"/>
            </a:br>
            <a:r>
              <a:rPr lang="ru-RU" sz="2600" dirty="0"/>
              <a:t>2. вопросы воспитателя;</a:t>
            </a:r>
            <a:br>
              <a:rPr lang="ru-RU" sz="2600" dirty="0"/>
            </a:br>
            <a:r>
              <a:rPr lang="ru-RU" sz="2600" dirty="0"/>
              <a:t>3. составление воспитателем плана рассказа об игрушке;</a:t>
            </a:r>
            <a:br>
              <a:rPr lang="ru-RU" sz="2600" dirty="0"/>
            </a:br>
            <a:r>
              <a:rPr lang="ru-RU" sz="2600" dirty="0"/>
              <a:t>4. образец рассказа воспитателя по плану;</a:t>
            </a:r>
            <a:br>
              <a:rPr lang="ru-RU" sz="2600" dirty="0"/>
            </a:br>
            <a:r>
              <a:rPr lang="ru-RU" sz="2600" dirty="0"/>
              <a:t>5. рассказы детей по плану и опорным вопросам;</a:t>
            </a:r>
            <a:br>
              <a:rPr lang="ru-RU" sz="2600" dirty="0"/>
            </a:br>
            <a:r>
              <a:rPr lang="ru-RU" sz="2600" dirty="0"/>
              <a:t>6. оценка детских рассказов воспитателем.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66907611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Методика обучения описанию детей старшей группы:</a:t>
            </a:r>
            <a:br>
              <a:rPr lang="ru-RU" b="1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8120" y="1813560"/>
            <a:ext cx="11795760" cy="4785360"/>
          </a:xfrm>
        </p:spPr>
        <p:txBody>
          <a:bodyPr>
            <a:normAutofit/>
          </a:bodyPr>
          <a:lstStyle/>
          <a:p>
            <a:r>
              <a:rPr lang="ru-RU" dirty="0" smtClean="0"/>
              <a:t>1</a:t>
            </a:r>
            <a:r>
              <a:rPr lang="ru-RU" dirty="0"/>
              <a:t>. лексико-грамматические упражнения по теме занятия;</a:t>
            </a:r>
            <a:br>
              <a:rPr lang="ru-RU" dirty="0"/>
            </a:br>
            <a:r>
              <a:rPr lang="ru-RU" dirty="0"/>
              <a:t>2. рассматривание объекта описания;</a:t>
            </a:r>
            <a:br>
              <a:rPr lang="ru-RU" dirty="0"/>
            </a:br>
            <a:r>
              <a:rPr lang="ru-RU" dirty="0"/>
              <a:t>3. вопросы воспитателя по внешнему виду объекта, его отличительные признаки,</a:t>
            </a:r>
            <a:br>
              <a:rPr lang="ru-RU" dirty="0"/>
            </a:br>
            <a:r>
              <a:rPr lang="ru-RU" dirty="0"/>
              <a:t>внешне и внутренне составляющее; </a:t>
            </a:r>
            <a:r>
              <a:rPr lang="ru-RU" dirty="0" smtClean="0"/>
              <a:t>вопросы </a:t>
            </a:r>
            <a:r>
              <a:rPr lang="ru-RU" dirty="0"/>
              <a:t>о действиях с объектом, а также отношению рассказчика к нему;</a:t>
            </a:r>
            <a:br>
              <a:rPr lang="ru-RU" dirty="0"/>
            </a:br>
            <a:r>
              <a:rPr lang="ru-RU" dirty="0"/>
              <a:t>4. составление воспитателем вместе с детьми подробного плана рассказа;</a:t>
            </a:r>
            <a:br>
              <a:rPr lang="ru-RU" dirty="0"/>
            </a:br>
            <a:r>
              <a:rPr lang="ru-RU" dirty="0"/>
              <a:t>5. рассказ сильного </a:t>
            </a:r>
            <a:r>
              <a:rPr lang="ru-RU" dirty="0" smtClean="0"/>
              <a:t>ребенка по </a:t>
            </a:r>
            <a:r>
              <a:rPr lang="ru-RU" dirty="0"/>
              <a:t>плану и, по мере необходимости, по опорным вопросам педагога;</a:t>
            </a:r>
            <a:br>
              <a:rPr lang="ru-RU" dirty="0"/>
            </a:br>
            <a:r>
              <a:rPr lang="ru-RU" dirty="0"/>
              <a:t>6. рассказы 4-5 детей об объекте;</a:t>
            </a:r>
            <a:br>
              <a:rPr lang="ru-RU" dirty="0"/>
            </a:br>
            <a:r>
              <a:rPr lang="ru-RU" dirty="0"/>
              <a:t>7. оценка рассказов воспитателем, затем детьми (рассказы оцениваются поочередно, критерии оценки задает воспитатель).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19747494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Из личного опыта.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92480" y="1615440"/>
            <a:ext cx="10332720" cy="4419600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Вводятся </a:t>
            </a:r>
            <a:r>
              <a:rPr lang="ru-RU" dirty="0"/>
              <a:t>они в средней группе, широко используются в старшей и в подготовительной.</a:t>
            </a:r>
            <a:r>
              <a:rPr lang="ru-RU" i="1" dirty="0"/>
              <a:t> </a:t>
            </a:r>
            <a:endParaRPr lang="ru-RU" i="1" dirty="0" smtClean="0"/>
          </a:p>
          <a:p>
            <a:endParaRPr lang="ru-RU" i="1" dirty="0"/>
          </a:p>
          <a:p>
            <a:endParaRPr lang="ru-RU" i="1" dirty="0"/>
          </a:p>
          <a:p>
            <a:pPr marL="0" indent="0" algn="ctr">
              <a:buNone/>
            </a:pPr>
            <a:r>
              <a:rPr lang="ru-RU" b="1" i="1" dirty="0"/>
              <a:t>В среднем </a:t>
            </a:r>
            <a:r>
              <a:rPr lang="ru-RU" b="1" i="1" dirty="0" smtClean="0"/>
              <a:t>возрасте</a:t>
            </a:r>
            <a:r>
              <a:rPr lang="ru-RU" b="1" i="1" dirty="0"/>
              <a:t> дети рассказывают о своих игрушках, домашних животных, прогулках, экскурсиях</a:t>
            </a:r>
            <a:r>
              <a:rPr lang="ru-RU" i="1" dirty="0" smtClean="0"/>
              <a:t>.</a:t>
            </a:r>
          </a:p>
          <a:p>
            <a:pPr marL="0" indent="0" algn="ctr">
              <a:buNone/>
            </a:pPr>
            <a:endParaRPr lang="ru-RU" i="1" dirty="0"/>
          </a:p>
          <a:p>
            <a:pPr marL="0" indent="0" algn="ctr">
              <a:buNone/>
            </a:pPr>
            <a:r>
              <a:rPr lang="ru-RU" b="1" i="1" dirty="0"/>
              <a:t>В старшем и подготовительном к школе возрасте вводится темы природы, общественной жизни, ознакомления с трудом взрослого. 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034240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Творческие рассказы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66800" y="1645920"/>
            <a:ext cx="10058400" cy="4389120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 вводятся во второй половине старшей и в подготовительной к школе </a:t>
            </a:r>
            <a:r>
              <a:rPr lang="ru-RU" dirty="0" smtClean="0"/>
              <a:t>группе</a:t>
            </a:r>
          </a:p>
          <a:p>
            <a:pPr marL="0" indent="0">
              <a:buNone/>
            </a:pPr>
            <a:endParaRPr lang="ru-RU" sz="2400" b="1" dirty="0"/>
          </a:p>
          <a:p>
            <a:pPr marL="0" indent="0" algn="ctr">
              <a:buNone/>
            </a:pPr>
            <a:r>
              <a:rPr lang="ru-RU" sz="2400" b="1" dirty="0" smtClean="0"/>
              <a:t>Варианты </a:t>
            </a:r>
            <a:r>
              <a:rPr lang="ru-RU" sz="2400" b="1" dirty="0"/>
              <a:t>творческого рассказа в порядке усложнения:</a:t>
            </a:r>
          </a:p>
          <a:p>
            <a:pPr marL="0" indent="0">
              <a:buNone/>
            </a:pPr>
            <a:r>
              <a:rPr lang="ru-RU" dirty="0"/>
              <a:t>- придумывание продолжения и завершение рассказа;</a:t>
            </a:r>
            <a:br>
              <a:rPr lang="ru-RU" dirty="0"/>
            </a:br>
            <a:r>
              <a:rPr lang="ru-RU" dirty="0"/>
              <a:t>- придумывание рассказа или сказки по плану воспитателя;</a:t>
            </a:r>
            <a:br>
              <a:rPr lang="ru-RU" dirty="0"/>
            </a:br>
            <a:r>
              <a:rPr lang="ru-RU" dirty="0"/>
              <a:t>- придумывание рассказа по теме, предложенной воспитателем;</a:t>
            </a:r>
            <a:br>
              <a:rPr lang="ru-RU" dirty="0"/>
            </a:br>
            <a:r>
              <a:rPr lang="ru-RU" dirty="0"/>
              <a:t>- придумывание рассказа или сказки на самостоятельно выбранную тему.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84761238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dirty="0"/>
              <a:t>Связная речь</a:t>
            </a:r>
            <a:r>
              <a:rPr lang="ru-RU" dirty="0"/>
              <a:t> 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600" y="1737360"/>
            <a:ext cx="10515600" cy="429768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800" dirty="0" smtClean="0"/>
              <a:t>– </a:t>
            </a:r>
            <a:r>
              <a:rPr lang="ru-RU" sz="2800" dirty="0"/>
              <a:t>это развернутое  </a:t>
            </a:r>
            <a:r>
              <a:rPr lang="ru-RU" sz="2800" dirty="0" smtClean="0"/>
              <a:t>изложение  </a:t>
            </a:r>
            <a:r>
              <a:rPr lang="ru-RU" sz="2800" dirty="0"/>
              <a:t>определенного  содержания,  которое осуществляется логично, последовательно и точно,  грамматически правильно и образно интонационно </a:t>
            </a:r>
            <a:r>
              <a:rPr lang="ru-RU" sz="2800" dirty="0" smtClean="0"/>
              <a:t>выразительно.</a:t>
            </a:r>
          </a:p>
          <a:p>
            <a:pPr marL="0" indent="0">
              <a:buNone/>
            </a:pPr>
            <a:r>
              <a:rPr lang="ru-RU" sz="3200" b="1" dirty="0"/>
              <a:t>Связная речь ребенка </a:t>
            </a:r>
            <a:r>
              <a:rPr lang="ru-RU" sz="3200" dirty="0"/>
              <a:t>– итог его речевого развития, а базируется она на обогащении и активизации его словарного запаса, формировании грамматического строя речи, воспитании её звуковой культуры.</a:t>
            </a:r>
          </a:p>
          <a:p>
            <a:pPr marL="0" indent="0">
              <a:buNone/>
            </a:pP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617599843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Заучивание стихотворений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783080"/>
            <a:ext cx="10668000" cy="4251960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Организация занятий по заучиванию художественных текстов. В каждой возрастной группе воспитатель заучивает с детьми 1—2 произведения в месяц. Как видно из программы «От рождения </a:t>
            </a:r>
            <a:r>
              <a:rPr lang="ru-RU" dirty="0" smtClean="0"/>
              <a:t>од </a:t>
            </a:r>
            <a:r>
              <a:rPr lang="ru-RU" dirty="0"/>
              <a:t>школы», для заучивания наизусть выбираются небольшие тексты: в младших и средней группах — в 1—2 строфы, в старшей и подготовительной — больше (в соответствии с индивидуальными возможностями каждого ребенка). Для запоминания текста, по данным психологов, ребенку нужно 8—10 раз повторить его, но не на одном занятии; раза 2—3— припомнить. Произведение разучивается сразу целиком: это необходимо для целостного понимания его смысла, структуры образов, гармонии созвучий. Дробление стихотворения на строчки для заучивания на разных занятиях обессмысливает произведение, мешает его восприятию, а следовательно, и запоминанию</a:t>
            </a:r>
            <a:r>
              <a:rPr lang="ru-RU" dirty="0" smtClean="0"/>
              <a:t>.</a:t>
            </a:r>
            <a:r>
              <a:rPr lang="ru-RU" dirty="0"/>
              <a:t> </a:t>
            </a:r>
            <a:r>
              <a:rPr lang="ru-RU" dirty="0" smtClean="0"/>
              <a:t> </a:t>
            </a:r>
          </a:p>
          <a:p>
            <a:r>
              <a:rPr lang="ru-RU" dirty="0" smtClean="0"/>
              <a:t>При </a:t>
            </a:r>
            <a:r>
              <a:rPr lang="ru-RU" dirty="0"/>
              <a:t>заучивании большого по объему произведения допускается припоминание его по частям.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40805362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/>
              <a:t>Занятие обычно строится по плану</a:t>
            </a:r>
            <a:r>
              <a:rPr lang="ru-RU" dirty="0"/>
              <a:t>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74320" y="2014194"/>
            <a:ext cx="11658600" cy="4599966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/>
            </a:r>
            <a:br>
              <a:rPr lang="ru-RU" dirty="0"/>
            </a:br>
            <a:endParaRPr lang="ru-RU" dirty="0"/>
          </a:p>
          <a:p>
            <a:pPr marL="0" indent="0">
              <a:buNone/>
            </a:pPr>
            <a:r>
              <a:rPr lang="ru-RU" sz="2400" dirty="0"/>
              <a:t>1. вступительная реплика (или небольшая беседа) воспитателя;</a:t>
            </a:r>
            <a:br>
              <a:rPr lang="ru-RU" sz="2400" dirty="0"/>
            </a:br>
            <a:r>
              <a:rPr lang="ru-RU" sz="2400" dirty="0"/>
              <a:t>2.   чтение воспитателем всего текста,</a:t>
            </a:r>
          </a:p>
          <a:p>
            <a:pPr marL="0" indent="0">
              <a:buNone/>
            </a:pPr>
            <a:r>
              <a:rPr lang="ru-RU" sz="2400" dirty="0"/>
              <a:t>3.   повторение всего текста ребенком с хорошей памятью,</a:t>
            </a:r>
          </a:p>
          <a:p>
            <a:pPr marL="0" indent="0">
              <a:buNone/>
            </a:pPr>
            <a:r>
              <a:rPr lang="ru-RU" sz="2400" dirty="0"/>
              <a:t>4. повторение всего текста ребенком с плохой памятью.</a:t>
            </a:r>
          </a:p>
          <a:p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2861509180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4935246"/>
          </a:xfrm>
        </p:spPr>
        <p:txBody>
          <a:bodyPr/>
          <a:lstStyle/>
          <a:p>
            <a:pPr algn="ctr"/>
            <a:r>
              <a:rPr lang="ru-RU" b="1" dirty="0" smtClean="0"/>
              <a:t>Спасибо за внимание !!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66800" y="4297680"/>
            <a:ext cx="10058400" cy="1737360"/>
          </a:xfrm>
        </p:spPr>
        <p:txBody>
          <a:bodyPr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64795614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28600"/>
            <a:ext cx="10058400" cy="1036320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Известны два основных вида речи: диалогическая и монологическая.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3360" y="1417320"/>
            <a:ext cx="11750040" cy="4907280"/>
          </a:xfrm>
        </p:spPr>
        <p:txBody>
          <a:bodyPr numCol="2">
            <a:normAutofit fontScale="70000" lnSpcReduction="20000"/>
          </a:bodyPr>
          <a:lstStyle/>
          <a:p>
            <a:pPr marL="0" indent="0">
              <a:buNone/>
            </a:pPr>
            <a:r>
              <a:rPr lang="ru-RU" sz="3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3400" b="1" dirty="0" smtClean="0">
                <a:latin typeface="+mj-lt"/>
                <a:cs typeface="Times New Roman" panose="02020603050405020304" pitchFamily="18" charset="0"/>
              </a:rPr>
              <a:t>Диалог</a:t>
            </a:r>
            <a:r>
              <a:rPr lang="ru-RU" sz="3400" dirty="0">
                <a:latin typeface="+mj-lt"/>
                <a:cs typeface="Times New Roman" panose="02020603050405020304" pitchFamily="18" charset="0"/>
              </a:rPr>
              <a:t> – это беседа двух или нескольких человек, постановка вопросов и ответы на них. Черты диалога – это неполное предложение, яркая интонационная выразительность, жесты и мимика. Для диалога важны умение формулировать и задавать вопрос, в соответствии с вопросом собеседника строить ответ, дополнять и исправлять собеседника. </a:t>
            </a:r>
            <a:endParaRPr lang="ru-RU" sz="3400" dirty="0" smtClean="0">
              <a:latin typeface="+mj-lt"/>
              <a:cs typeface="Times New Roman" panose="02020603050405020304" pitchFamily="18" charset="0"/>
            </a:endParaRPr>
          </a:p>
          <a:p>
            <a:endParaRPr lang="ru-RU" sz="3400" dirty="0">
              <a:latin typeface="+mj-lt"/>
              <a:cs typeface="Times New Roman" panose="02020603050405020304" pitchFamily="18" charset="0"/>
            </a:endParaRPr>
          </a:p>
          <a:p>
            <a:endParaRPr lang="ru-RU" sz="3400" dirty="0" smtClean="0">
              <a:latin typeface="+mj-lt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3400" dirty="0" smtClean="0">
              <a:latin typeface="+mj-lt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400" b="1" dirty="0" smtClean="0">
                <a:latin typeface="+mj-lt"/>
                <a:cs typeface="Times New Roman" panose="02020603050405020304" pitchFamily="18" charset="0"/>
              </a:rPr>
              <a:t>   Монолог </a:t>
            </a:r>
            <a:r>
              <a:rPr lang="ru-RU" sz="3400" dirty="0" smtClean="0">
                <a:latin typeface="+mj-lt"/>
                <a:cs typeface="Times New Roman" panose="02020603050405020304" pitchFamily="18" charset="0"/>
              </a:rPr>
              <a:t> </a:t>
            </a:r>
            <a:r>
              <a:rPr lang="ru-RU" sz="3400" dirty="0">
                <a:latin typeface="+mj-lt"/>
                <a:cs typeface="Times New Roman" panose="02020603050405020304" pitchFamily="18" charset="0"/>
              </a:rPr>
              <a:t>характеризуют  развернутость,  полнота,  четкость,  взаимосвязь отдельных звеньев повествования. Объяснение, пересказ, рассказ требуют от говорящего более напряженного внимания к содержанию речи и её словесному оформлению. Кроме того, важна произвольность монолога, т.е. умение избирательно пользоваться языковыми средствами, выбирать слова, словосочетания и синтаксические конструкции, наиболее полно и точно передающие мысль говорящего.</a:t>
            </a:r>
          </a:p>
          <a:p>
            <a:endParaRPr lang="ru-RU" sz="20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054862522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0080" y="411480"/>
            <a:ext cx="10805160" cy="1602714"/>
          </a:xfrm>
        </p:spPr>
        <p:txBody>
          <a:bodyPr>
            <a:normAutofit fontScale="90000"/>
          </a:bodyPr>
          <a:lstStyle/>
          <a:p>
            <a:r>
              <a:rPr lang="ru-RU" dirty="0"/>
              <a:t>С детьми младшего возраста педагог развивает навыки диалога: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35280" y="1813560"/>
            <a:ext cx="10789920" cy="4221480"/>
          </a:xfrm>
        </p:spPr>
        <p:txBody>
          <a:bodyPr/>
          <a:lstStyle/>
          <a:p>
            <a:pPr marL="0" indent="0">
              <a:buNone/>
            </a:pPr>
            <a:r>
              <a:rPr lang="ru-RU" sz="2400" dirty="0" smtClean="0"/>
              <a:t>- </a:t>
            </a:r>
            <a:r>
              <a:rPr lang="ru-RU" sz="2400" dirty="0"/>
              <a:t>учит слушать и понимать речь взрослого;</a:t>
            </a:r>
            <a:br>
              <a:rPr lang="ru-RU" sz="2400" dirty="0"/>
            </a:br>
            <a:r>
              <a:rPr lang="ru-RU" sz="2400" dirty="0"/>
              <a:t>- учит говорить в присутствии других детей, слушать и понимать их речь;</a:t>
            </a:r>
            <a:br>
              <a:rPr lang="ru-RU" sz="2400" dirty="0"/>
            </a:br>
            <a:r>
              <a:rPr lang="ru-RU" sz="2400" dirty="0"/>
              <a:t>- учит выполнять действие по словесной инструкции (принести что-то, показать что-то или кого-то в группе или на картинке);</a:t>
            </a:r>
            <a:br>
              <a:rPr lang="ru-RU" sz="2400" dirty="0"/>
            </a:br>
            <a:r>
              <a:rPr lang="ru-RU" sz="2400" dirty="0"/>
              <a:t>- учит отвечать на вопросы воспитателя;</a:t>
            </a:r>
            <a:br>
              <a:rPr lang="ru-RU" sz="2400" dirty="0"/>
            </a:br>
            <a:r>
              <a:rPr lang="ru-RU" sz="2400" dirty="0"/>
              <a:t>- повторять за воспитателем слова и песенки действующих лиц сказок;</a:t>
            </a:r>
            <a:br>
              <a:rPr lang="ru-RU" sz="2400" dirty="0"/>
            </a:br>
            <a:r>
              <a:rPr lang="ru-RU" sz="2400" dirty="0"/>
              <a:t>- повторять за воспитателем небольшие стихотворные тексты.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61418143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Обучение пересказу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87680" y="2103120"/>
            <a:ext cx="11262360" cy="3931920"/>
          </a:xfrm>
        </p:spPr>
        <p:txBody>
          <a:bodyPr/>
          <a:lstStyle/>
          <a:p>
            <a:pPr marL="0" indent="0">
              <a:buNone/>
            </a:pPr>
            <a:r>
              <a:rPr lang="ru-RU" sz="2800" dirty="0"/>
              <a:t>- подготовка к восприятию текста;</a:t>
            </a:r>
            <a:br>
              <a:rPr lang="ru-RU" sz="2800" dirty="0"/>
            </a:br>
            <a:r>
              <a:rPr lang="ru-RU" sz="2800" dirty="0"/>
              <a:t>- первичное чтение текста педагогом;</a:t>
            </a:r>
            <a:br>
              <a:rPr lang="ru-RU" sz="2800" dirty="0"/>
            </a:br>
            <a:r>
              <a:rPr lang="ru-RU" sz="2800" dirty="0"/>
              <a:t>- беседа по </a:t>
            </a:r>
            <a:r>
              <a:rPr lang="ru-RU" sz="2800" dirty="0" smtClean="0"/>
              <a:t>вопросам;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/>
              <a:t>- составление плана пересказа;</a:t>
            </a:r>
            <a:br>
              <a:rPr lang="ru-RU" sz="2800" dirty="0"/>
            </a:br>
            <a:r>
              <a:rPr lang="ru-RU" sz="2800" dirty="0"/>
              <a:t>- повторное чтение текста педагогом;</a:t>
            </a:r>
            <a:br>
              <a:rPr lang="ru-RU" sz="2800" dirty="0"/>
            </a:br>
            <a:r>
              <a:rPr lang="ru-RU" sz="2800" dirty="0"/>
              <a:t>- пересказ.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00137274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В младшей группе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16280" y="1905000"/>
            <a:ext cx="10408920" cy="4130040"/>
          </a:xfrm>
        </p:spPr>
        <p:txBody>
          <a:bodyPr/>
          <a:lstStyle/>
          <a:p>
            <a:pPr marL="0" indent="0">
              <a:buNone/>
            </a:pPr>
            <a:r>
              <a:rPr lang="ru-RU" sz="3200" dirty="0" smtClean="0"/>
              <a:t>проводится </a:t>
            </a:r>
            <a:r>
              <a:rPr lang="ru-RU" sz="3200" dirty="0"/>
              <a:t>подготовка к обучению пересказу.</a:t>
            </a:r>
          </a:p>
          <a:p>
            <a:pPr marL="0" indent="0">
              <a:buNone/>
            </a:pPr>
            <a:r>
              <a:rPr lang="ru-RU" sz="3200" b="1" dirty="0"/>
              <a:t>Задачи педагога </a:t>
            </a:r>
            <a:r>
              <a:rPr lang="ru-RU" sz="3200" dirty="0"/>
              <a:t>на этом этапе:</a:t>
            </a:r>
          </a:p>
          <a:p>
            <a:pPr marL="0" indent="0">
              <a:buNone/>
            </a:pPr>
            <a:r>
              <a:rPr lang="ru-RU" sz="3200" dirty="0"/>
              <a:t>- научить детей воспринимать знакомый текст, читаемый или рассказываемый воспитателем;</a:t>
            </a:r>
            <a:br>
              <a:rPr lang="ru-RU" sz="3200" dirty="0"/>
            </a:br>
            <a:r>
              <a:rPr lang="ru-RU" sz="3200" dirty="0"/>
              <a:t>- подвести к воспроизведению текста, но не воспроизводить.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09466159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7680" y="381000"/>
            <a:ext cx="10637520" cy="1633194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Методика обучения пересказу детей второй младшей группы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01040" y="1798320"/>
            <a:ext cx="10424160" cy="423672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 smtClean="0"/>
              <a:t>	Воспроизведение </a:t>
            </a:r>
            <a:r>
              <a:rPr lang="ru-RU" sz="2800" dirty="0"/>
              <a:t>воспитателем хорошо знакомых детям сказок, построенных на повторе действий («Колобок, «Репка», «Теремок</a:t>
            </a:r>
            <a:r>
              <a:rPr lang="ru-RU" sz="2800" dirty="0" smtClean="0"/>
              <a:t>»).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/>
              <a:t>Запоминание детьми последовательности появления сказочных персонажей и их действий с помощью наглядности: настольного или кукольного театра, </a:t>
            </a:r>
            <a:r>
              <a:rPr lang="ru-RU" sz="2800" dirty="0" err="1"/>
              <a:t>фланелеграфа</a:t>
            </a:r>
            <a:r>
              <a:rPr lang="ru-RU" sz="2800" dirty="0"/>
              <a:t>.</a:t>
            </a:r>
            <a:br>
              <a:rPr lang="ru-RU" sz="2800" dirty="0"/>
            </a:br>
            <a:r>
              <a:rPr lang="ru-RU" sz="2800" dirty="0" smtClean="0"/>
              <a:t>	Повторение </a:t>
            </a:r>
            <a:r>
              <a:rPr lang="ru-RU" sz="2800" dirty="0"/>
              <a:t>ребенком за воспитателем каждого предложения из текста или 1-2 слов из предложения.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02141719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В средней группе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3400" y="1783080"/>
            <a:ext cx="10591800" cy="425196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800" b="1" dirty="0" smtClean="0"/>
              <a:t>при </a:t>
            </a:r>
            <a:r>
              <a:rPr lang="ru-RU" sz="2800" b="1" dirty="0"/>
              <a:t>обучении </a:t>
            </a:r>
            <a:r>
              <a:rPr lang="ru-RU" sz="2800" b="1" dirty="0" smtClean="0"/>
              <a:t>пересказу </a:t>
            </a:r>
            <a:r>
              <a:rPr lang="ru-RU" sz="2800" b="1" dirty="0"/>
              <a:t>решаются более сложные задачи:</a:t>
            </a:r>
            <a:endParaRPr lang="ru-RU" sz="2800" dirty="0"/>
          </a:p>
          <a:p>
            <a:pPr marL="0" indent="0">
              <a:buNone/>
            </a:pPr>
            <a:r>
              <a:rPr lang="ru-RU" sz="2800" dirty="0" smtClean="0"/>
              <a:t>- научить </a:t>
            </a:r>
            <a:r>
              <a:rPr lang="ru-RU" sz="2800" dirty="0"/>
              <a:t>детей воспринимать не только хорошо знакомый, но и впервые прочитанный текст</a:t>
            </a:r>
            <a:r>
              <a:rPr lang="ru-RU" sz="2800" dirty="0" smtClean="0"/>
              <a:t>;</a:t>
            </a:r>
            <a:br>
              <a:rPr lang="ru-RU" sz="2800" dirty="0" smtClean="0"/>
            </a:br>
            <a:r>
              <a:rPr lang="ru-RU" sz="2800" dirty="0" smtClean="0"/>
              <a:t>- </a:t>
            </a:r>
            <a:r>
              <a:rPr lang="ru-RU" sz="2800" dirty="0"/>
              <a:t>научить детей передавать разговор действующих лиц;</a:t>
            </a:r>
            <a:br>
              <a:rPr lang="ru-RU" sz="2800" dirty="0"/>
            </a:br>
            <a:r>
              <a:rPr lang="ru-RU" sz="2800" dirty="0"/>
              <a:t>- научить последовательно пересказывать текст;</a:t>
            </a:r>
            <a:br>
              <a:rPr lang="ru-RU" sz="2800" dirty="0"/>
            </a:br>
            <a:r>
              <a:rPr lang="ru-RU" sz="2800" dirty="0"/>
              <a:t>- научить слушать пересказы других детей и замечать в них несоответствие тексту.</a:t>
            </a:r>
          </a:p>
          <a:p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44277251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4360" y="396240"/>
            <a:ext cx="10530840" cy="1617954"/>
          </a:xfrm>
        </p:spPr>
        <p:txBody>
          <a:bodyPr>
            <a:normAutofit fontScale="90000"/>
          </a:bodyPr>
          <a:lstStyle/>
          <a:p>
            <a:r>
              <a:rPr lang="ru-RU" sz="4000" b="1" dirty="0"/>
              <a:t>Методика обучения пересказу детей старшей группе: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0040" y="1341120"/>
            <a:ext cx="11597640" cy="521208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000" dirty="0" smtClean="0"/>
              <a:t>- </a:t>
            </a:r>
            <a:r>
              <a:rPr lang="ru-RU" sz="1600" dirty="0"/>
              <a:t>вводная беседа, настраивающая на восприятие произведения, чтение стихов, рассматривание иллюстраций по теме;</a:t>
            </a:r>
          </a:p>
          <a:p>
            <a:pPr>
              <a:buFontTx/>
              <a:buChar char="-"/>
            </a:pPr>
            <a:r>
              <a:rPr lang="ru-RU" sz="1600" dirty="0" smtClean="0"/>
              <a:t>выразительное </a:t>
            </a:r>
            <a:r>
              <a:rPr lang="ru-RU" sz="1600" dirty="0"/>
              <a:t>чтение текста воспитателем без установки на запоминание, что может нарушить целостное восприятие художественного произведения;</a:t>
            </a:r>
            <a:br>
              <a:rPr lang="ru-RU" sz="1600" dirty="0"/>
            </a:br>
            <a:r>
              <a:rPr lang="ru-RU" sz="1600" dirty="0"/>
              <a:t>- беседа по содержанию и форме текста, причем вопросы педагога должны быть хорошо продуманы и направлены не только на понимание содержания текста и последовательности событий, но и на понимание черт характера героев, отношение к ним детей. Должны присутствовать вопросы о том, как автор описывает то или иное событие, с чем его сравнивает, какие слова и выражения использует. Можно задавать детям поисковые (где? куда?) и проблемные (как? зачем? почему?) вопросы, требующие ответов сложноподчиненными предложениями.</a:t>
            </a:r>
            <a:br>
              <a:rPr lang="ru-RU" sz="1600" dirty="0"/>
            </a:br>
            <a:r>
              <a:rPr lang="ru-RU" sz="1600" dirty="0"/>
              <a:t>- составление плана пересказа (в старшей группе воспитателем вместе с детьми, а в подготовительной группе детьми</a:t>
            </a:r>
            <a:r>
              <a:rPr lang="ru-RU" sz="1600" dirty="0" smtClean="0"/>
              <a:t>);</a:t>
            </a:r>
          </a:p>
          <a:p>
            <a:pPr marL="0" indent="0">
              <a:buNone/>
            </a:pPr>
            <a:r>
              <a:rPr lang="ru-RU" sz="1600" dirty="0" smtClean="0"/>
              <a:t>- </a:t>
            </a:r>
            <a:r>
              <a:rPr lang="ru-RU" sz="1600" dirty="0"/>
              <a:t>повторное чтение текста педагогом с установкой на запоминание;</a:t>
            </a:r>
            <a:br>
              <a:rPr lang="ru-RU" sz="1600" dirty="0"/>
            </a:br>
            <a:r>
              <a:rPr lang="ru-RU" sz="1600" dirty="0"/>
              <a:t>-    пересказ текста детьми;</a:t>
            </a:r>
          </a:p>
          <a:p>
            <a:pPr marL="0" indent="0">
              <a:buNone/>
            </a:pPr>
            <a:r>
              <a:rPr lang="ru-RU" sz="1600" dirty="0"/>
              <a:t>- оценка детского пересказа (дает воспитатель вместе с детьми, в подготовительной группе – дети).</a:t>
            </a:r>
          </a:p>
          <a:p>
            <a:pPr marL="0" indent="0">
              <a:buNone/>
            </a:pPr>
            <a:r>
              <a:rPr lang="ru-RU" sz="1600" dirty="0"/>
              <a:t>Короткий текст пересказывается полностью, длинный и сложный дети пересказывают по цепочке.</a:t>
            </a:r>
          </a:p>
          <a:p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651981511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авон">
  <a:themeElements>
    <a:clrScheme name="Савон">
      <a:dk1>
        <a:sysClr val="windowText" lastClr="000000"/>
      </a:dk1>
      <a:lt1>
        <a:sysClr val="window" lastClr="FFFFFF"/>
      </a:lt1>
      <a:dk2>
        <a:srgbClr val="1485A4"/>
      </a:dk2>
      <a:lt2>
        <a:srgbClr val="E3DED1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F49100"/>
      </a:hlink>
      <a:folHlink>
        <a:srgbClr val="739D9B"/>
      </a:folHlink>
    </a:clrScheme>
    <a:fontScheme name="Савон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Савон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2000"/>
                <a:satMod val="160000"/>
              </a:schemeClr>
            </a:gs>
            <a:gs pos="77000">
              <a:schemeClr val="phClr">
                <a:tint val="100000"/>
                <a:shade val="73000"/>
                <a:satMod val="155000"/>
              </a:schemeClr>
            </a:gs>
            <a:gs pos="100000">
              <a:schemeClr val="phClr">
                <a:tint val="100000"/>
                <a:shade val="67000"/>
                <a:satMod val="145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C20BADFE-D095-436F-9677-9264042809F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Савон</Template>
  <TotalTime>327</TotalTime>
  <Words>566</Words>
  <Application>Microsoft Office PowerPoint</Application>
  <PresentationFormat>Широкоэкранный</PresentationFormat>
  <Paragraphs>77</Paragraphs>
  <Slides>22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6" baseType="lpstr">
      <vt:lpstr>Century Gothic</vt:lpstr>
      <vt:lpstr>Garamond</vt:lpstr>
      <vt:lpstr>Times New Roman</vt:lpstr>
      <vt:lpstr>Савон</vt:lpstr>
      <vt:lpstr>Методика проведения ООД  по развитию речи </vt:lpstr>
      <vt:lpstr>Связная речь  </vt:lpstr>
      <vt:lpstr>Известны два основных вида речи: диалогическая и монологическая.</vt:lpstr>
      <vt:lpstr>С детьми младшего возраста педагог развивает навыки диалога: </vt:lpstr>
      <vt:lpstr>Обучение пересказу</vt:lpstr>
      <vt:lpstr>В младшей группе </vt:lpstr>
      <vt:lpstr>Методика обучения пересказу детей второй младшей группы </vt:lpstr>
      <vt:lpstr>В средней группе </vt:lpstr>
      <vt:lpstr>Методика обучения пересказу детей старшей группе: </vt:lpstr>
      <vt:lpstr>В подготовительной группе </vt:lpstr>
      <vt:lpstr>Обучение рассказу по картине и по серии картин в младшей группе  </vt:lpstr>
      <vt:lpstr>Обучение рассказу по картине и по серии картин в средней группе: </vt:lpstr>
      <vt:lpstr>Методика обучения рассказу по картине в старшей группе: </vt:lpstr>
      <vt:lpstr>Составление описательных рассказов и сравнительных описаний </vt:lpstr>
      <vt:lpstr>В младшей группе </vt:lpstr>
      <vt:lpstr>Методика обучению рассказу-описанию детей средней группы: </vt:lpstr>
      <vt:lpstr>Методика обучения описанию детей старшей группы: </vt:lpstr>
      <vt:lpstr>Из личного опыта. </vt:lpstr>
      <vt:lpstr>Творческие рассказы</vt:lpstr>
      <vt:lpstr>Заучивание стихотворений </vt:lpstr>
      <vt:lpstr>Занятие обычно строится по плану:</vt:lpstr>
      <vt:lpstr>Спасибо за внимание !!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Методика проведения ООД  по развитию речи </dc:title>
  <dc:creator>Пользователь Windows</dc:creator>
  <cp:lastModifiedBy>Пользователь Windows</cp:lastModifiedBy>
  <cp:revision>12</cp:revision>
  <dcterms:created xsi:type="dcterms:W3CDTF">2023-01-11T15:45:07Z</dcterms:created>
  <dcterms:modified xsi:type="dcterms:W3CDTF">2023-01-12T16:21:40Z</dcterms:modified>
</cp:coreProperties>
</file>