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/>
              <a:t>Игра «Отгадай город. Исправь ошибку, если она допущена»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800" u="sng" dirty="0" smtClean="0">
                <a:solidFill>
                  <a:srgbClr val="FF0000"/>
                </a:solidFill>
              </a:rPr>
              <a:t>Тема урока: «</a:t>
            </a:r>
            <a:r>
              <a:rPr lang="ru-RU" sz="4800" b="1" u="sng" dirty="0" smtClean="0">
                <a:solidFill>
                  <a:srgbClr val="FF0000"/>
                </a:solidFill>
              </a:rPr>
              <a:t>Олимпийские игры в древности</a:t>
            </a:r>
            <a:r>
              <a:rPr lang="ru-RU" sz="4800" u="sng" dirty="0" smtClean="0">
                <a:solidFill>
                  <a:srgbClr val="FF0000"/>
                </a:solidFill>
              </a:rPr>
              <a:t>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u="sng" dirty="0" smtClean="0">
                <a:solidFill>
                  <a:srgbClr val="FF0000"/>
                </a:solidFill>
                <a:latin typeface="+mj-lt"/>
              </a:rPr>
              <a:t>План урока:</a:t>
            </a:r>
          </a:p>
          <a:p>
            <a:pPr algn="ctr"/>
            <a:endParaRPr lang="ru-RU" u="sng" dirty="0" smtClean="0">
              <a:solidFill>
                <a:srgbClr val="FF0000"/>
              </a:solidFill>
              <a:latin typeface="+mj-lt"/>
            </a:endParaRPr>
          </a:p>
          <a:p>
            <a:pPr algn="ctr">
              <a:buNone/>
            </a:pPr>
            <a:endParaRPr lang="ru-RU" u="sng" dirty="0" smtClean="0">
              <a:solidFill>
                <a:srgbClr val="FF0000"/>
              </a:solidFill>
              <a:latin typeface="+mj-lt"/>
            </a:endParaRPr>
          </a:p>
          <a:p>
            <a:pPr lvl="0"/>
            <a:r>
              <a:rPr lang="ru-RU" dirty="0" smtClean="0"/>
              <a:t>Праздник, объединявший эллинов</a:t>
            </a:r>
          </a:p>
          <a:p>
            <a:pPr lvl="0"/>
            <a:r>
              <a:rPr lang="ru-RU" dirty="0" smtClean="0"/>
              <a:t>Подготовка к играм</a:t>
            </a:r>
          </a:p>
          <a:p>
            <a:pPr lvl="0"/>
            <a:r>
              <a:rPr lang="ru-RU" dirty="0" smtClean="0"/>
              <a:t>5 незабываемых дней</a:t>
            </a:r>
          </a:p>
          <a:p>
            <a:pPr lvl="0"/>
            <a:r>
              <a:rPr lang="ru-RU" dirty="0" smtClean="0"/>
              <a:t>Легендарные рассказы о знаменитых атлетах</a:t>
            </a:r>
          </a:p>
          <a:p>
            <a:pPr lvl="0"/>
            <a:r>
              <a:rPr lang="ru-RU" dirty="0" smtClean="0"/>
              <a:t>Возвращение в родной город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b="1" dirty="0" smtClean="0">
                <a:solidFill>
                  <a:srgbClr val="FF0000"/>
                </a:solidFill>
              </a:rPr>
              <a:t>Подумай: что обозначает эта цитата: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sz="4800" dirty="0" smtClean="0"/>
              <a:t>Все – в Олимпию! Священный мир объявлен, дороги безопасны! Да победят сильнейшие!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age1.slideserve.com/3056368/slide21-l.jpg"/>
          <p:cNvPicPr>
            <a:picLocks noChangeAspect="1" noChangeArrowheads="1"/>
          </p:cNvPicPr>
          <p:nvPr/>
        </p:nvPicPr>
        <p:blipFill>
          <a:blip r:embed="rId2"/>
          <a:srcRect r="5517" b="3906"/>
          <a:stretch>
            <a:fillRect/>
          </a:stretch>
        </p:blipFill>
        <p:spPr bwMode="auto">
          <a:xfrm>
            <a:off x="-214347" y="-457200"/>
            <a:ext cx="9871079" cy="7529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Учебник по всеобщей истории Древнего мира. Вигасин, Годер. 5 класс.  Параграф 33 | history-gdz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8138503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Подумай: зачем Милон изображен с быком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27650" name="Picture 2" descr="Милон Кротон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071546"/>
            <a:ext cx="4936804" cy="5214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Вес взрослого быка может достигать:</a:t>
            </a:r>
          </a:p>
          <a:p>
            <a:endParaRPr lang="ru-RU" dirty="0" smtClean="0"/>
          </a:p>
          <a:p>
            <a:pPr algn="ctr"/>
            <a:r>
              <a:rPr lang="ru-RU" b="1" dirty="0" smtClean="0"/>
              <a:t>750 кг - 1363 кг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Подумай: что делает </a:t>
            </a:r>
            <a:r>
              <a:rPr lang="ru-RU" b="1" dirty="0" err="1" smtClean="0"/>
              <a:t>Полидам</a:t>
            </a:r>
            <a:r>
              <a:rPr lang="ru-RU" b="1" dirty="0" smtClean="0"/>
              <a:t>?</a:t>
            </a:r>
            <a:endParaRPr lang="ru-RU" b="1" dirty="0"/>
          </a:p>
        </p:txBody>
      </p:sp>
      <p:pic>
        <p:nvPicPr>
          <p:cNvPr id="28674" name="Picture 2" descr="Олимпийские игры в древности"/>
          <p:cNvPicPr>
            <a:picLocks noChangeAspect="1" noChangeArrowheads="1"/>
          </p:cNvPicPr>
          <p:nvPr/>
        </p:nvPicPr>
        <p:blipFill>
          <a:blip r:embed="rId2"/>
          <a:srcRect r="50781"/>
          <a:stretch>
            <a:fillRect/>
          </a:stretch>
        </p:blipFill>
        <p:spPr bwMode="auto">
          <a:xfrm>
            <a:off x="2643174" y="1500174"/>
            <a:ext cx="3800508" cy="4343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Подумай: Чем прославился </a:t>
            </a:r>
            <a:r>
              <a:rPr lang="ru-RU" b="1" dirty="0" err="1" smtClean="0"/>
              <a:t>Феаген</a:t>
            </a:r>
            <a:r>
              <a:rPr lang="ru-RU" b="1" dirty="0" smtClean="0"/>
              <a:t>?</a:t>
            </a:r>
            <a:endParaRPr lang="ru-RU" b="1" dirty="0"/>
          </a:p>
        </p:txBody>
      </p:sp>
      <p:pic>
        <p:nvPicPr>
          <p:cNvPr id="30722" name="Picture 2" descr="https://ppt4web.ru/images/1563/44542/640/img19.jpg"/>
          <p:cNvPicPr>
            <a:picLocks noChangeAspect="1" noChangeArrowheads="1"/>
          </p:cNvPicPr>
          <p:nvPr/>
        </p:nvPicPr>
        <p:blipFill>
          <a:blip r:embed="rId2"/>
          <a:srcRect l="48745" t="17155" r="390" b="9374"/>
          <a:stretch>
            <a:fillRect/>
          </a:stretch>
        </p:blipFill>
        <p:spPr bwMode="auto">
          <a:xfrm>
            <a:off x="4714876" y="1928802"/>
            <a:ext cx="3429024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Итак, изучение темы подошло к концу. Сделайте вывод по изученному материалу</a:t>
            </a:r>
            <a:r>
              <a:rPr lang="ru-RU" b="1" i="1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5200" i="1" u="sng" dirty="0" smtClean="0"/>
              <a:t>Правила:</a:t>
            </a:r>
            <a:endParaRPr lang="ru-RU" sz="5200" dirty="0" smtClean="0"/>
          </a:p>
          <a:p>
            <a:r>
              <a:rPr lang="ru-RU" sz="5200" dirty="0" smtClean="0"/>
              <a:t>Знаешь ответ и уверен в нём – </a:t>
            </a:r>
            <a:r>
              <a:rPr lang="ru-RU" sz="5200" b="1" dirty="0" smtClean="0"/>
              <a:t>ставь </a:t>
            </a:r>
            <a:r>
              <a:rPr lang="ru-RU" sz="5200" b="1" dirty="0" smtClean="0">
                <a:solidFill>
                  <a:srgbClr val="FF0000"/>
                </a:solidFill>
              </a:rPr>
              <a:t>+</a:t>
            </a:r>
            <a:r>
              <a:rPr lang="ru-RU" sz="5200" dirty="0" smtClean="0"/>
              <a:t>;</a:t>
            </a:r>
          </a:p>
          <a:p>
            <a:r>
              <a:rPr lang="ru-RU" sz="5200" dirty="0" smtClean="0"/>
              <a:t>Не знаешь ответ – </a:t>
            </a:r>
            <a:r>
              <a:rPr lang="ru-RU" sz="5200" b="1" dirty="0" smtClean="0"/>
              <a:t>ставь </a:t>
            </a:r>
            <a:r>
              <a:rPr lang="ru-RU" sz="5200" b="1" dirty="0" smtClean="0">
                <a:solidFill>
                  <a:srgbClr val="FF0000"/>
                </a:solidFill>
              </a:rPr>
              <a:t>-</a:t>
            </a:r>
            <a:r>
              <a:rPr lang="ru-RU" sz="5200" dirty="0" smtClean="0"/>
              <a:t>.</a:t>
            </a:r>
          </a:p>
          <a:p>
            <a:r>
              <a:rPr lang="ru-RU" sz="5200" dirty="0" smtClean="0"/>
              <a:t>Нужно вписать – </a:t>
            </a:r>
            <a:r>
              <a:rPr lang="ru-RU" sz="5200" b="1" dirty="0" smtClean="0"/>
              <a:t>вписывай </a:t>
            </a:r>
            <a:r>
              <a:rPr lang="ru-RU" sz="5200" b="1" dirty="0" smtClean="0">
                <a:solidFill>
                  <a:srgbClr val="FF0000"/>
                </a:solidFill>
              </a:rPr>
              <a:t>верный ответ</a:t>
            </a:r>
            <a:r>
              <a:rPr lang="ru-RU" sz="5200" b="1" dirty="0" smtClean="0"/>
              <a:t>.</a:t>
            </a:r>
            <a:endParaRPr lang="ru-RU" sz="5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4800" b="1" dirty="0" smtClean="0">
                <a:solidFill>
                  <a:srgbClr val="FF0000"/>
                </a:solidFill>
              </a:rPr>
              <a:t>Что запомнилось и понравилось больше всего при изучении темы?</a:t>
            </a:r>
          </a:p>
          <a:p>
            <a:endParaRPr lang="ru-RU" sz="4800" b="1" dirty="0" smtClean="0">
              <a:solidFill>
                <a:srgbClr val="FF0000"/>
              </a:solidFill>
            </a:endParaRPr>
          </a:p>
          <a:p>
            <a:r>
              <a:rPr lang="ru-RU" sz="4800" b="1" dirty="0" smtClean="0">
                <a:solidFill>
                  <a:srgbClr val="FF0000"/>
                </a:solidFill>
              </a:rPr>
              <a:t>Что удивило?</a:t>
            </a:r>
          </a:p>
          <a:p>
            <a:endParaRPr lang="ru-RU" sz="4800" b="1" dirty="0" smtClean="0">
              <a:solidFill>
                <a:srgbClr val="FF0000"/>
              </a:solidFill>
            </a:endParaRPr>
          </a:p>
          <a:p>
            <a:r>
              <a:rPr lang="ru-RU" sz="4800" b="1" dirty="0" smtClean="0">
                <a:solidFill>
                  <a:srgbClr val="FF0000"/>
                </a:solidFill>
              </a:rPr>
              <a:t>Что было трудно?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071678"/>
            <a:ext cx="900090" cy="820090"/>
          </a:xfrm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8466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600" b="1" dirty="0" smtClean="0"/>
              <a:t>Задай вопрос соседу по парте. Оцени его ответ поднятой цветной картой вверх и запиши на листике с Д/З выставленную оценку</a:t>
            </a:r>
            <a:endParaRPr lang="ru-RU" sz="2600" dirty="0" smtClean="0"/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b="1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» - </a:t>
            </a:r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4</a:t>
            </a:r>
            <a:r>
              <a:rPr lang="ru-RU" dirty="0" smtClean="0"/>
              <a:t>» -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«</a:t>
            </a:r>
            <a:r>
              <a:rPr lang="ru-RU" b="1" dirty="0" smtClean="0">
                <a:solidFill>
                  <a:schemeClr val="accent3"/>
                </a:solidFill>
              </a:rPr>
              <a:t>3</a:t>
            </a:r>
            <a:r>
              <a:rPr lang="ru-RU" dirty="0" smtClean="0"/>
              <a:t>» -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43108" y="3429000"/>
            <a:ext cx="785818" cy="7143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43108" y="4429132"/>
            <a:ext cx="642942" cy="714380"/>
          </a:xfrm>
          <a:prstGeom prst="rect">
            <a:avLst/>
          </a:prstGeom>
          <a:solidFill>
            <a:schemeClr val="accent3"/>
          </a:solidFill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Домашнее задание (</a:t>
            </a:r>
            <a:r>
              <a:rPr lang="ru-RU" b="1" dirty="0" err="1" smtClean="0">
                <a:solidFill>
                  <a:srgbClr val="FF0000"/>
                </a:solidFill>
              </a:rPr>
              <a:t>разноуровневые</a:t>
            </a:r>
            <a:r>
              <a:rPr lang="ru-RU" b="1" dirty="0" smtClean="0">
                <a:solidFill>
                  <a:srgbClr val="FF0000"/>
                </a:solidFill>
              </a:rPr>
              <a:t> задания по учебнику):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 «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ru-RU" b="1" dirty="0" smtClean="0">
                <a:solidFill>
                  <a:srgbClr val="FF0000"/>
                </a:solidFill>
              </a:rPr>
              <a:t>» </a:t>
            </a:r>
            <a:r>
              <a:rPr lang="ru-RU" b="1" dirty="0" smtClean="0"/>
              <a:t>прочитать § 33, выучить словарь;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 «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4</a:t>
            </a:r>
            <a:r>
              <a:rPr lang="ru-RU" b="1" dirty="0" smtClean="0">
                <a:solidFill>
                  <a:srgbClr val="FF0000"/>
                </a:solidFill>
              </a:rPr>
              <a:t>» </a:t>
            </a:r>
            <a:r>
              <a:rPr lang="ru-RU" b="1" dirty="0" smtClean="0"/>
              <a:t>прочитать § 33, выучить словарь на С. 160 №1 (устно);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 «5» </a:t>
            </a:r>
            <a:r>
              <a:rPr lang="ru-RU" b="1" dirty="0" smtClean="0"/>
              <a:t>прочитать § 33, выучить словарь на С. 160 №1 (устно), решить </a:t>
            </a:r>
            <a:r>
              <a:rPr lang="ru-RU" b="1" dirty="0" err="1" smtClean="0"/>
              <a:t>историч.задачу</a:t>
            </a:r>
            <a:r>
              <a:rPr lang="ru-RU" b="1" dirty="0" smtClean="0"/>
              <a:t> «Поработайте с датами».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8" algn="ctr"/>
            <a:endParaRPr lang="ru-RU" sz="4100" dirty="0" smtClean="0">
              <a:solidFill>
                <a:srgbClr val="FF0000"/>
              </a:solidFill>
            </a:endParaRPr>
          </a:p>
          <a:p>
            <a:pPr lvl="8" algn="ctr"/>
            <a:endParaRPr lang="ru-RU" sz="4100" dirty="0" smtClean="0">
              <a:solidFill>
                <a:srgbClr val="FF0000"/>
              </a:solidFill>
            </a:endParaRPr>
          </a:p>
          <a:p>
            <a:pPr lvl="8">
              <a:buNone/>
            </a:pPr>
            <a:r>
              <a:rPr lang="ru-RU" sz="4100" dirty="0" smtClean="0">
                <a:solidFill>
                  <a:srgbClr val="FF0000"/>
                </a:solidFill>
              </a:rPr>
              <a:t>Спасибо за внимание!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800" b="1" i="1" u="sng" dirty="0" smtClean="0">
                <a:latin typeface="+mj-lt"/>
              </a:rPr>
              <a:t>1.Город, который назывался Пантикапей – нынешний г. Керчь</a:t>
            </a:r>
            <a:r>
              <a:rPr lang="ru-RU" sz="4800" i="1" u="sng" dirty="0" smtClean="0">
                <a:latin typeface="+mj-lt"/>
              </a:rPr>
              <a:t>?</a:t>
            </a:r>
            <a:endParaRPr lang="ru-RU" sz="4800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800" dirty="0" smtClean="0">
                <a:latin typeface="+mj-lt"/>
              </a:rPr>
              <a:t>2.</a:t>
            </a:r>
            <a:r>
              <a:rPr lang="ru-RU" sz="4800" i="1" u="sng" dirty="0" smtClean="0">
                <a:latin typeface="+mj-lt"/>
              </a:rPr>
              <a:t> </a:t>
            </a:r>
            <a:r>
              <a:rPr lang="ru-RU" sz="4800" b="1" i="1" u="sng" dirty="0" smtClean="0">
                <a:latin typeface="+mj-lt"/>
              </a:rPr>
              <a:t>Евпатория была основана древними греками и называлась </a:t>
            </a:r>
            <a:r>
              <a:rPr lang="ru-RU" sz="4800" b="1" i="1" u="sng" dirty="0" err="1" smtClean="0">
                <a:latin typeface="+mj-lt"/>
              </a:rPr>
              <a:t>Калос-Лимен</a:t>
            </a:r>
            <a:r>
              <a:rPr lang="ru-RU" sz="4800" i="1" u="sng" dirty="0" smtClean="0">
                <a:latin typeface="+mj-lt"/>
              </a:rPr>
              <a:t>?</a:t>
            </a:r>
            <a:endParaRPr lang="ru-RU" sz="4800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i="1" u="sng" dirty="0" smtClean="0"/>
              <a:t>На территории современного г. Севастополя когда-то находился г. Херсонес</a:t>
            </a:r>
            <a:r>
              <a:rPr lang="ru-RU" sz="4800" i="1" u="sng" dirty="0" smtClean="0"/>
              <a:t>?</a:t>
            </a:r>
            <a:endParaRPr lang="ru-RU" sz="4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800" b="1" i="1" u="sng" dirty="0" err="1" smtClean="0"/>
              <a:t>Керкинитида</a:t>
            </a:r>
            <a:r>
              <a:rPr lang="ru-RU" sz="4800" b="1" i="1" u="sng" dirty="0" smtClean="0"/>
              <a:t> – это…</a:t>
            </a:r>
            <a:endParaRPr lang="ru-RU" sz="4800" b="1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800" b="1" i="1" u="sng" dirty="0" smtClean="0"/>
              <a:t>Современный п. Черноморское когда-то назывался Феодосий</a:t>
            </a:r>
            <a:r>
              <a:rPr lang="ru-RU" sz="4800" i="1" u="sng" dirty="0" smtClean="0"/>
              <a:t>?</a:t>
            </a:r>
            <a:endParaRPr lang="ru-RU" sz="4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800" i="1" u="sng" dirty="0" smtClean="0"/>
              <a:t>По шкале оценивания оцени соседа по парте</a:t>
            </a:r>
          </a:p>
          <a:p>
            <a:r>
              <a:rPr lang="ru-RU" sz="4800" dirty="0" smtClean="0"/>
              <a:t>5 верных ответов – «</a:t>
            </a:r>
            <a:r>
              <a:rPr lang="ru-RU" sz="4800" b="1" dirty="0" smtClean="0">
                <a:solidFill>
                  <a:srgbClr val="FF0000"/>
                </a:solidFill>
              </a:rPr>
              <a:t>5</a:t>
            </a:r>
            <a:r>
              <a:rPr lang="ru-RU" sz="4800" dirty="0" smtClean="0"/>
              <a:t>»</a:t>
            </a:r>
          </a:p>
          <a:p>
            <a:r>
              <a:rPr lang="ru-RU" sz="4800" dirty="0" smtClean="0"/>
              <a:t>4 верных ответа –  «</a:t>
            </a:r>
            <a:r>
              <a:rPr lang="ru-RU" sz="4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4</a:t>
            </a:r>
            <a:r>
              <a:rPr lang="ru-RU" sz="4800" dirty="0" smtClean="0"/>
              <a:t>»</a:t>
            </a:r>
          </a:p>
          <a:p>
            <a:r>
              <a:rPr lang="ru-RU" sz="4800" dirty="0" smtClean="0"/>
              <a:t>3 верных ответа –  «</a:t>
            </a:r>
            <a:r>
              <a:rPr lang="ru-RU" sz="4800" b="1" dirty="0" smtClean="0">
                <a:solidFill>
                  <a:schemeClr val="accent3"/>
                </a:solidFill>
              </a:rPr>
              <a:t>3</a:t>
            </a:r>
            <a:r>
              <a:rPr lang="ru-RU" sz="4800" dirty="0" smtClean="0"/>
              <a:t>»</a:t>
            </a:r>
          </a:p>
          <a:p>
            <a:r>
              <a:rPr lang="ru-RU" sz="4800" dirty="0" smtClean="0"/>
              <a:t>2-0 верных ответов – «</a:t>
            </a:r>
            <a:r>
              <a:rPr lang="ru-RU" sz="4800" b="1" dirty="0" smtClean="0"/>
              <a:t>2</a:t>
            </a:r>
            <a:r>
              <a:rPr lang="ru-RU" sz="4800" dirty="0" smtClean="0"/>
              <a:t>»</a:t>
            </a:r>
          </a:p>
          <a:p>
            <a:endParaRPr lang="ru-RU" sz="4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i="1" u="sng" dirty="0" smtClean="0"/>
          </a:p>
          <a:p>
            <a:pPr lvl="0"/>
            <a:endParaRPr lang="ru-RU" i="1" u="sng" dirty="0" smtClean="0"/>
          </a:p>
          <a:p>
            <a:pPr lvl="0"/>
            <a:r>
              <a:rPr lang="ru-RU" i="1" u="sng" dirty="0" smtClean="0"/>
              <a:t>1. </a:t>
            </a:r>
            <a:r>
              <a:rPr lang="ru-RU" b="1" i="1" u="sng" dirty="0" smtClean="0">
                <a:solidFill>
                  <a:srgbClr val="FF0000"/>
                </a:solidFill>
              </a:rPr>
              <a:t>ДА</a:t>
            </a:r>
          </a:p>
          <a:p>
            <a:pPr lvl="0"/>
            <a:r>
              <a:rPr lang="ru-RU" i="1" u="sng" dirty="0" smtClean="0"/>
              <a:t>2. </a:t>
            </a:r>
            <a:r>
              <a:rPr lang="ru-RU" b="1" i="1" u="sng" dirty="0" smtClean="0">
                <a:solidFill>
                  <a:srgbClr val="FF0000"/>
                </a:solidFill>
              </a:rPr>
              <a:t>НЕТ</a:t>
            </a:r>
          </a:p>
          <a:p>
            <a:pPr lvl="0"/>
            <a:r>
              <a:rPr lang="ru-RU" i="1" u="sng" dirty="0" smtClean="0"/>
              <a:t>3. </a:t>
            </a:r>
            <a:r>
              <a:rPr lang="ru-RU" b="1" i="1" u="sng" dirty="0" smtClean="0">
                <a:solidFill>
                  <a:srgbClr val="FF0000"/>
                </a:solidFill>
              </a:rPr>
              <a:t>ДА</a:t>
            </a:r>
          </a:p>
          <a:p>
            <a:pPr lvl="0"/>
            <a:r>
              <a:rPr lang="ru-RU" i="1" u="sng" dirty="0" smtClean="0"/>
              <a:t>4. </a:t>
            </a:r>
            <a:r>
              <a:rPr lang="ru-RU" b="1" i="1" u="sng" dirty="0" smtClean="0">
                <a:solidFill>
                  <a:srgbClr val="FF0000"/>
                </a:solidFill>
              </a:rPr>
              <a:t>ЕВПАТОРИЯ</a:t>
            </a:r>
          </a:p>
          <a:p>
            <a:pPr lvl="0"/>
            <a:r>
              <a:rPr lang="ru-RU" i="1" u="sng" dirty="0" smtClean="0"/>
              <a:t>5. </a:t>
            </a:r>
            <a:r>
              <a:rPr lang="ru-RU" b="1" i="1" u="sng" dirty="0" smtClean="0">
                <a:solidFill>
                  <a:srgbClr val="FF0000"/>
                </a:solidFill>
              </a:rPr>
              <a:t>НЕТ</a:t>
            </a:r>
            <a:endParaRPr lang="ru-RU" b="1" u="sng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345</TotalTime>
  <Words>354</Words>
  <PresentationFormat>Экран (4:3)</PresentationFormat>
  <Paragraphs>66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Игра «Отгадай город. Исправь ошибку, если она допущена»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.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Vika</dc:creator>
  <cp:lastModifiedBy>Vika</cp:lastModifiedBy>
  <cp:revision>63</cp:revision>
  <dcterms:created xsi:type="dcterms:W3CDTF">2023-01-18T11:04:18Z</dcterms:created>
  <dcterms:modified xsi:type="dcterms:W3CDTF">2023-01-18T17:26:22Z</dcterms:modified>
</cp:coreProperties>
</file>