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7" r:id="rId2"/>
    <p:sldId id="256" r:id="rId3"/>
    <p:sldId id="260" r:id="rId4"/>
    <p:sldId id="261" r:id="rId5"/>
    <p:sldId id="264" r:id="rId6"/>
    <p:sldId id="262" r:id="rId7"/>
    <p:sldId id="278" r:id="rId8"/>
    <p:sldId id="281" r:id="rId9"/>
    <p:sldId id="273" r:id="rId10"/>
    <p:sldId id="279" r:id="rId11"/>
    <p:sldId id="263" r:id="rId12"/>
    <p:sldId id="274" r:id="rId13"/>
    <p:sldId id="265" r:id="rId14"/>
    <p:sldId id="266" r:id="rId15"/>
    <p:sldId id="267" r:id="rId16"/>
    <p:sldId id="268" r:id="rId17"/>
    <p:sldId id="269" r:id="rId18"/>
    <p:sldId id="280" r:id="rId19"/>
    <p:sldId id="270" r:id="rId20"/>
    <p:sldId id="271" r:id="rId21"/>
    <p:sldId id="272" r:id="rId22"/>
    <p:sldId id="275" r:id="rId23"/>
    <p:sldId id="276" r:id="rId24"/>
    <p:sldId id="277" r:id="rId2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-792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1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1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3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065B4-13D5-4675-B023-00FACD44ABA1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E1CE8-8036-4597-93F6-6B2C3B9F3E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ginger-cat.ru/" TargetMode="Externa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russian-kenguru.ru/konkursy/kit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s://mega-talant.com/olimpiada-nachalnaya-shkola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konkursidei.ru/vserossijskij_blic-turnir_erudit-2017/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emu.cerm.ru/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syndychok-znaniy.ru/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step-into-the-future.ru/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covenok.ru/sov/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kotofeyy.ru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konkurs-lisenok.ru/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olimpiada2x2.ru/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iq-champion.ru/rus/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://www.fgostest.ru/" TargetMode="Externa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://www.prodlenka.org/" TargetMode="External"/><Relationship Id="rId1" Type="http://schemas.openxmlformats.org/officeDocument/2006/relationships/slideLayout" Target="../slideLayouts/slideLayout6.xml"/><Relationship Id="rId4" Type="http://schemas.microsoft.com/office/2007/relationships/hdphoto" Target="../media/hdphoto2.wd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inokon.ru/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rm.kirov.ru/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nodog.ru/" TargetMode="Externa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mathkang.ru/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olympiadonline.ru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plus.olimpiada.r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clever.ru/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14990" y="282472"/>
            <a:ext cx="732135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</a:rPr>
              <a:t>Олимпиады для учащихся начальной школы</a:t>
            </a:r>
            <a:endParaRPr lang="ru-RU" sz="4800" dirty="0"/>
          </a:p>
        </p:txBody>
      </p:sp>
      <p:pic>
        <p:nvPicPr>
          <p:cNvPr id="24578" name="Picture 2" descr="Результаты поиска изображений для запроса &quot;олимпиада для начальной школы фото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76744" y="2664923"/>
            <a:ext cx="5344893" cy="4001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377638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Прямоугольник 3"/>
          <p:cNvSpPr>
            <a:spLocks noChangeArrowheads="1"/>
          </p:cNvSpPr>
          <p:nvPr/>
        </p:nvSpPr>
        <p:spPr bwMode="auto">
          <a:xfrm>
            <a:off x="1180686" y="5670600"/>
            <a:ext cx="762952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3200" dirty="0">
                <a:latin typeface="Georgia" panose="02040502050405020303" pitchFamily="18" charset="0"/>
                <a:cs typeface="Times New Roman" panose="02020603050405020304" pitchFamily="18" charset="0"/>
                <a:hlinkClick r:id="rId2"/>
              </a:rPr>
              <a:t>ginger-cat.ru</a:t>
            </a:r>
            <a:endParaRPr lang="ru-RU" altLang="ru-RU" sz="3200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54766" y="274500"/>
            <a:ext cx="2604052" cy="258417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8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Творческие </a:t>
            </a: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конкурсы и олимпиады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2050" name="Picture 2" descr="Картинки по запросу рыжий кот олимпиад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5573" y="2182814"/>
            <a:ext cx="7772953" cy="3104314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85498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4662" y="288032"/>
            <a:ext cx="3538330" cy="1748052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Международный конкурс по информатике «Кит»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27366" y="5468253"/>
            <a:ext cx="9596603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solidFill>
                  <a:schemeClr val="tx1"/>
                </a:solidFill>
                <a:latin typeface="Georgia" panose="02040502050405020303" pitchFamily="18" charset="0"/>
                <a:hlinkClick r:id="rId2"/>
              </a:rPr>
              <a:t>http://russian-kenguru.ru/konkursy/kit</a:t>
            </a:r>
            <a:r>
              <a:rPr lang="ru-RU" sz="3200" b="1" dirty="0">
                <a:solidFill>
                  <a:schemeClr val="tx1"/>
                </a:solidFill>
                <a:latin typeface="Georgia" panose="02040502050405020303" pitchFamily="18" charset="0"/>
              </a:rPr>
              <a:t>  </a:t>
            </a:r>
          </a:p>
        </p:txBody>
      </p:sp>
      <p:pic>
        <p:nvPicPr>
          <p:cNvPr id="1026" name="Picture 2" descr="http://nachalka.gimn6tih1.edusite.ru/images/ki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005" y="1360224"/>
            <a:ext cx="6071964" cy="3724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754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136" y="188640"/>
            <a:ext cx="3395465" cy="194421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Олимпиада для начальной школы от ЦРТ «Мега-Талант»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37996" y="5442183"/>
            <a:ext cx="8280920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Georgia" panose="02040502050405020303" pitchFamily="18" charset="0"/>
                <a:hlinkClick r:id="rId2"/>
              </a:rPr>
              <a:t>https://mega-talant.com/olimpiada-nachalnaya-shkola</a:t>
            </a:r>
            <a:r>
              <a:rPr lang="ru-RU" sz="3200" dirty="0">
                <a:solidFill>
                  <a:schemeClr val="tx1"/>
                </a:solidFill>
                <a:latin typeface="Georgia" panose="02040502050405020303" pitchFamily="18" charset="0"/>
              </a:rPr>
              <a:t>  </a:t>
            </a:r>
          </a:p>
        </p:txBody>
      </p:sp>
      <p:pic>
        <p:nvPicPr>
          <p:cNvPr id="1026" name="Picture 2" descr="https://pp.userapi.com/c639427/v639427500/1eb5b/0chAVMi9Ig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012" t="26872" r="31093" b="30740"/>
          <a:stretch/>
        </p:blipFill>
        <p:spPr bwMode="auto">
          <a:xfrm>
            <a:off x="1959868" y="2021843"/>
            <a:ext cx="7424382" cy="2906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7702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770" y="347666"/>
            <a:ext cx="3296073" cy="148245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Всероссийский блиц-турнир </a:t>
            </a:r>
            <a:b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«Эрудит»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56591" y="5176011"/>
            <a:ext cx="8726557" cy="10772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u="sng" dirty="0">
                <a:latin typeface="Georgia" panose="02040502050405020303" pitchFamily="18" charset="0"/>
                <a:hlinkClick r:id="rId2"/>
              </a:rPr>
              <a:t>http://konkursidei.ru/vserossijskij_blic-turnir_erudit-2017/</a:t>
            </a:r>
            <a:r>
              <a:rPr lang="ru-RU" sz="3200" b="1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1026" name="Picture 2" descr="C:\Users\Omega Electronics\Desktop\оарм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241" y="347666"/>
            <a:ext cx="5790466" cy="40599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37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283" y="387422"/>
            <a:ext cx="3872543" cy="243529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500" b="1" dirty="0">
                <a:solidFill>
                  <a:schemeClr val="tx1"/>
                </a:solidFill>
                <a:latin typeface="Georgia" panose="02040502050405020303" pitchFamily="18" charset="0"/>
              </a:rPr>
              <a:t>Международный дистанционный мониторинговый проект  «Эрудит – марафон учащихся» (ЭМУ)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12847" y="4925348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  <a:hlinkClick r:id="rId2"/>
              </a:rPr>
              <a:t>http://emu.cerm.ru</a:t>
            </a:r>
            <a:r>
              <a:rPr lang="ru-RU" sz="3200" b="1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3074" name="Picture 2" descr="http://damaclub.ru/yevevuymo/149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5481" t="10636" r="18549" b="10956"/>
          <a:stretch/>
        </p:blipFill>
        <p:spPr bwMode="auto">
          <a:xfrm>
            <a:off x="4959282" y="387422"/>
            <a:ext cx="4134485" cy="36854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7931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4460" y="407301"/>
            <a:ext cx="3594247" cy="221974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Всероссийские дистанционные мероприятия «Сундучок Знаний»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79579" y="5501818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  <a:hlinkClick r:id="rId2"/>
              </a:rPr>
              <a:t>https://syndychok-znaniy.ru</a:t>
            </a:r>
            <a:r>
              <a:rPr lang="ru-RU" sz="3200" b="1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5122" name="Picture 2" descr="C:\Users\Omega Electronics\Desktop\проал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384" y="2964979"/>
            <a:ext cx="7488832" cy="1812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3292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186" y="399891"/>
            <a:ext cx="4190595" cy="244827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Интеллектуальная олимпиада для младших школьников «Шаг в будущее»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6900" y="5687875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  <a:hlinkClick r:id="rId2"/>
              </a:rPr>
              <a:t>http://www.step-into-the-future.ru</a:t>
            </a:r>
            <a:r>
              <a:rPr lang="ru-RU" sz="3200" b="1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9218" name="Picture 2" descr="C:\Users\Omega Electronics\Desktop\аолрл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9483" y="2848164"/>
            <a:ext cx="7285041" cy="2038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05084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1874" y="365104"/>
            <a:ext cx="3812908" cy="203772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Международная эвристическая олимпиада </a:t>
            </a:r>
            <a:b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«Совёнок»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8240" y="5481939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solidFill>
                  <a:schemeClr val="tx1"/>
                </a:solidFill>
                <a:latin typeface="Georgia" panose="02040502050405020303" pitchFamily="18" charset="0"/>
                <a:hlinkClick r:id="rId2"/>
              </a:rPr>
              <a:t>https://www.covenok.ru/sov/</a:t>
            </a:r>
            <a:r>
              <a:rPr lang="ru-RU" sz="3200" b="1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6146" name="Picture 2" descr="C:\Users\Omega Electronics\Desktop\Снимо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1617" y="365104"/>
            <a:ext cx="3974445" cy="45508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223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0" y="5730047"/>
            <a:ext cx="10515600" cy="4351338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sz="3200" dirty="0" smtClean="0">
                <a:latin typeface="Georgia" panose="02040502050405020303" pitchFamily="18" charset="0"/>
                <a:cs typeface="Times New Roman" panose="02020603050405020304" pitchFamily="18" charset="0"/>
                <a:hlinkClick r:id="rId2" action="ppaction://hlinkfile"/>
              </a:rPr>
              <a:t>kotofeyy.ru</a:t>
            </a:r>
            <a:endParaRPr lang="ru-RU" sz="32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9148" y="198784"/>
            <a:ext cx="4572000" cy="294198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8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Всероссийские дистанционные олимпиады,</a:t>
            </a:r>
          </a:p>
          <a:p>
            <a:pPr algn="ctr"/>
            <a:r>
              <a:rPr lang="ru-RU" sz="2800" b="1" dirty="0">
                <a:solidFill>
                  <a:schemeClr val="tx1"/>
                </a:solidFill>
              </a:rPr>
              <a:t>конкурсы для школьников и студентов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9219" name="Picture 2" descr="Похожее изображени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9895" y="2763079"/>
            <a:ext cx="8172519" cy="286859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2445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648" y="526570"/>
            <a:ext cx="3991813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Международный конкурс «Лисёнок»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07163" y="5352204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  <a:hlinkClick r:id="rId2"/>
              </a:rPr>
              <a:t>http://konkurs-lisenok.ru</a:t>
            </a:r>
            <a:r>
              <a:rPr lang="ru-RU" sz="3200" b="1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10242" name="Picture 2" descr="C:\Users\Omega Electronics\Desktop\олрда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88594" y="1927987"/>
            <a:ext cx="6384180" cy="2402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5831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47113" y="211015"/>
            <a:ext cx="934094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Олимпиады занимают важное место в развитии детей. Именно на первой ступени обучения происходят первые открытия ребёнка.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	Проведение предметных олимпиад среди младших школьников имеет большое воспитательное и обучающее значение. 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       Участие в олимпиадах даёт ребёнку: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получение жизненного опыта;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расширение кругозора, интеллектуальный рост;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более успешное обучение школьным предметам;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творческий рост, развитие личностных компетенций;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умение оценивать себя и радоваться успеху.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7615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136" y="391599"/>
            <a:ext cx="4687552" cy="1600403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Интернет - олимпиада по математике </a:t>
            </a:r>
            <a:b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«2х2»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0843" y="5044617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Georgia" panose="02040502050405020303" pitchFamily="18" charset="0"/>
                <a:hlinkClick r:id="rId2"/>
              </a:rPr>
              <a:t>http://olimpiada2x2.ru</a:t>
            </a:r>
            <a:r>
              <a:rPr lang="ru-RU" sz="3200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11266" name="Picture 2" descr="C:\Users\Omega Electronics\Desktop\опклы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559" y="2278615"/>
            <a:ext cx="7466891" cy="16593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999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578" y="341783"/>
            <a:ext cx="3880858" cy="144725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Всероссийская онлайн площадка</a:t>
            </a:r>
            <a:b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«IQ-</a:t>
            </a:r>
            <a:r>
              <a:rPr lang="ru-RU" sz="28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Champion</a:t>
            </a: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38605" y="5418677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Georgia" panose="02040502050405020303" pitchFamily="18" charset="0"/>
                <a:hlinkClick r:id="rId2"/>
              </a:rPr>
              <a:t>http://iq-champion.ru/rus/</a:t>
            </a:r>
            <a:r>
              <a:rPr lang="ru-RU" sz="3200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5122" name="Picture 2" descr="C:\Users\Omega Electronics\Desktop\ай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246" y="341783"/>
            <a:ext cx="5040560" cy="4635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68847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177" y="392176"/>
            <a:ext cx="3514734" cy="185882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Дистанционные олимпиады и конкурсы</a:t>
            </a:r>
            <a:b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«ФГОСТЕСТ»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39213" y="5541574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Georgia" panose="02040502050405020303" pitchFamily="18" charset="0"/>
                <a:hlinkClick r:id="rId2"/>
              </a:rPr>
              <a:t>http://www.fgostest.ru</a:t>
            </a:r>
            <a:r>
              <a:rPr lang="ru-RU" sz="3200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54955" y="392176"/>
            <a:ext cx="5226306" cy="44453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09624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957" y="243854"/>
            <a:ext cx="5780833" cy="1827819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Международные и всероссийские олимпиады от образовательного портала «Продленка»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6901" y="5766321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Georgia" panose="02040502050405020303" pitchFamily="18" charset="0"/>
                <a:hlinkClick r:id="rId2"/>
              </a:rPr>
              <a:t>http://www.prodlenka.org</a:t>
            </a:r>
            <a:r>
              <a:rPr lang="ru-RU" sz="3200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3074" name="Picture 2" descr="C:\Users\Omega Electronics\Desktop\орл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41374" y="2254080"/>
            <a:ext cx="6700352" cy="31474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59525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379" y="212574"/>
            <a:ext cx="3952056" cy="225638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Международный образовательный проект</a:t>
            </a:r>
            <a:b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«Иностранные конкурсы»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116900" y="5541574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Georgia" panose="02040502050405020303" pitchFamily="18" charset="0"/>
                <a:hlinkClick r:id="rId2"/>
              </a:rPr>
              <a:t>http://inokon.ru</a:t>
            </a:r>
            <a:r>
              <a:rPr lang="ru-RU" sz="3200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7170" name="Picture 2" descr="C:\Users\Omega Electronics\Desktop\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6610" y="1340767"/>
            <a:ext cx="6006757" cy="38884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64223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7935" y="314400"/>
            <a:ext cx="3319670" cy="2196751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Всероссийский конкурс по русскому языку «Русский медвежонок»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47935" y="5601209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  <a:hlinkClick r:id="rId2"/>
              </a:rPr>
              <a:t>http://www.rm.kirov.ru</a:t>
            </a:r>
            <a:r>
              <a:rPr lang="ru-RU" sz="3200" b="1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1026" name="Picture 2" descr="C:\Users\Omega Electronics\Desktop\сайт\русский медвежонок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1211" y="314400"/>
            <a:ext cx="3319638" cy="4752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98040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174" y="662270"/>
            <a:ext cx="3597965" cy="283630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Международный </a:t>
            </a: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игровой конкурс по истории мировой культуры «Золотое руно»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8240" y="5796136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  <a:hlinkClick r:id="rId2"/>
              </a:rPr>
              <a:t>http://runodog.ru</a:t>
            </a:r>
            <a:r>
              <a:rPr lang="ru-RU" sz="3200" b="1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104" y="662270"/>
            <a:ext cx="5294252" cy="44713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8854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706" y="190295"/>
            <a:ext cx="4114800" cy="193667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Всероссийский конкурс по английскому языку «</a:t>
            </a:r>
            <a:r>
              <a:rPr lang="ru-RU" sz="28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British</a:t>
            </a: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Georgia" panose="02040502050405020303" pitchFamily="18" charset="0"/>
              </a:rPr>
              <a:t>Bulldog</a:t>
            </a: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98849" y="6037014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u="sng" dirty="0">
                <a:latin typeface="Georgia" panose="02040502050405020303" pitchFamily="18" charset="0"/>
                <a:hlinkClick r:id="rId2"/>
              </a:rPr>
              <a:t>http://runodog.ru</a:t>
            </a:r>
            <a:r>
              <a:rPr lang="ru-RU" sz="3200" b="1" u="sng" dirty="0">
                <a:latin typeface="Georgia" panose="02040502050405020303" pitchFamily="18" charset="0"/>
              </a:rPr>
              <a:t> </a:t>
            </a:r>
            <a:endParaRPr lang="ru-RU" sz="3200" b="1" dirty="0">
              <a:latin typeface="Georgia" panose="02040502050405020303" pitchFamily="18" charset="0"/>
            </a:endParaRPr>
          </a:p>
        </p:txBody>
      </p:sp>
      <p:pic>
        <p:nvPicPr>
          <p:cNvPr id="3074" name="Picture 2" descr="http://sehriyo.uz/wp-content/uploads/2016/12/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721" y="1310006"/>
            <a:ext cx="5909743" cy="4432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5951984" y="306896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6200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136" y="266231"/>
            <a:ext cx="3872542" cy="2017847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Международный конкурс по математике «Кенгуру»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8240" y="5854544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Georgia" panose="02040502050405020303" pitchFamily="18" charset="0"/>
                <a:hlinkClick r:id="rId2"/>
              </a:rPr>
              <a:t>http://mathkang.ru/</a:t>
            </a:r>
            <a:r>
              <a:rPr lang="ru-RU" sz="3200" b="1" dirty="0">
                <a:latin typeface="Georgia" panose="02040502050405020303" pitchFamily="18" charset="0"/>
              </a:rPr>
              <a:t> </a:t>
            </a:r>
          </a:p>
        </p:txBody>
      </p:sp>
      <p:pic>
        <p:nvPicPr>
          <p:cNvPr id="2050" name="Picture 2" descr="C:\Users\Omega Electronics\Desktop\кенгуру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619472" y="2567542"/>
            <a:ext cx="6938422" cy="2242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9656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22379" y="212574"/>
            <a:ext cx="3952056" cy="2256386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Дистанционные </a:t>
            </a:r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конкурсы и олимпиады для школьников и учителей</a:t>
            </a:r>
            <a:b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</a:b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-1530625" y="5400331"/>
            <a:ext cx="12192000" cy="4351337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altLang="ru-RU" sz="3200" dirty="0" smtClean="0">
                <a:latin typeface="Georgia" panose="02040502050405020303" pitchFamily="18" charset="0"/>
                <a:cs typeface="Times New Roman" panose="02020603050405020304" pitchFamily="18" charset="0"/>
                <a:hlinkClick r:id="rId2"/>
              </a:rPr>
              <a:t>olympiadonline.ru</a:t>
            </a:r>
            <a:endParaRPr lang="ru-RU" altLang="ru-RU" sz="32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370" t="25932" r="29301" b="33955"/>
          <a:stretch>
            <a:fillRect/>
          </a:stretch>
        </p:blipFill>
        <p:spPr bwMode="auto">
          <a:xfrm>
            <a:off x="3704120" y="1895209"/>
            <a:ext cx="5658540" cy="308767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4952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ъект 2"/>
          <p:cNvSpPr>
            <a:spLocks noGrp="1"/>
          </p:cNvSpPr>
          <p:nvPr>
            <p:ph idx="1"/>
          </p:nvPr>
        </p:nvSpPr>
        <p:spPr>
          <a:xfrm>
            <a:off x="-181182" y="5614504"/>
            <a:ext cx="10515600" cy="4351338"/>
          </a:xfrm>
        </p:spPr>
        <p:txBody>
          <a:bodyPr>
            <a:normAutofit/>
          </a:bodyPr>
          <a:lstStyle/>
          <a:p>
            <a:pPr marL="0" indent="0" algn="ctr" eaLnBrk="1" hangingPunct="1">
              <a:buFont typeface="Arial" panose="020B0604020202020204" pitchFamily="34" charset="0"/>
              <a:buNone/>
            </a:pPr>
            <a:r>
              <a:rPr lang="en-US" sz="3200" dirty="0" smtClean="0">
                <a:latin typeface="Georgia" panose="02040502050405020303" pitchFamily="18" charset="0"/>
                <a:cs typeface="Times New Roman" panose="02020603050405020304" pitchFamily="18" charset="0"/>
                <a:hlinkClick r:id="rId2" action="ppaction://hlinkfile"/>
              </a:rPr>
              <a:t>plus.olimpiada.ru</a:t>
            </a:r>
            <a:endParaRPr lang="ru-RU" sz="32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3" name="Picture 2" descr="Картинки по запросу олимпиада плюс олимпиады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190" y="1663928"/>
            <a:ext cx="7892747" cy="245087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39148" y="198784"/>
            <a:ext cx="3120887" cy="146514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sz="2800" b="1" dirty="0" smtClean="0">
              <a:solidFill>
                <a:schemeClr val="tx1"/>
              </a:solidFill>
              <a:latin typeface="Georgia" panose="02040502050405020303" pitchFamily="18" charset="0"/>
            </a:endParaRP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Олимпиада </a:t>
            </a:r>
          </a:p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«Плюс»</a:t>
            </a:r>
            <a:br>
              <a:rPr lang="ru-RU" sz="2800" b="1" dirty="0" smtClean="0">
                <a:solidFill>
                  <a:schemeClr val="tx1"/>
                </a:solidFill>
                <a:latin typeface="Georgia" panose="02040502050405020303" pitchFamily="18" charset="0"/>
              </a:rPr>
            </a:br>
            <a:endParaRPr lang="ru-RU" sz="28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625315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378" y="347665"/>
            <a:ext cx="3415343" cy="195659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  <a:latin typeface="Georgia" panose="02040502050405020303" pitchFamily="18" charset="0"/>
              </a:rPr>
              <a:t>Всероссийские олимпиады по разным предметам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57875" y="5402426"/>
            <a:ext cx="8280920" cy="5847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200" dirty="0">
                <a:latin typeface="Georgia" panose="02040502050405020303" pitchFamily="18" charset="0"/>
                <a:hlinkClick r:id="rId2"/>
              </a:rPr>
              <a:t>http://</a:t>
            </a:r>
            <a:r>
              <a:rPr lang="en-US" sz="3200" dirty="0" smtClean="0">
                <a:latin typeface="Georgia" panose="02040502050405020303" pitchFamily="18" charset="0"/>
                <a:hlinkClick r:id="rId2"/>
              </a:rPr>
              <a:t>cleve.ru</a:t>
            </a:r>
            <a:r>
              <a:rPr lang="ru-RU" sz="3200" dirty="0" smtClean="0">
                <a:latin typeface="Georgia" panose="02040502050405020303" pitchFamily="18" charset="0"/>
              </a:rPr>
              <a:t> </a:t>
            </a:r>
            <a:endParaRPr lang="ru-RU" sz="3200" dirty="0">
              <a:latin typeface="Georgia" panose="02040502050405020303" pitchFamily="18" charset="0"/>
            </a:endParaRPr>
          </a:p>
        </p:txBody>
      </p:sp>
      <p:pic>
        <p:nvPicPr>
          <p:cNvPr id="16386" name="Picture 2" descr="C:\Users\Omega Electronics\Desktop\клевер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793" y="2737219"/>
            <a:ext cx="7200800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5876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</TotalTime>
  <Words>230</Words>
  <Application>Microsoft Office PowerPoint</Application>
  <PresentationFormat>Произвольный</PresentationFormat>
  <Paragraphs>71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Всероссийский конкурс по русскому языку «Русский медвежонок»</vt:lpstr>
      <vt:lpstr>Международный игровой конкурс по истории мировой культуры «Золотое руно»</vt:lpstr>
      <vt:lpstr>Всероссийский конкурс по английскому языку «British Bulldog»</vt:lpstr>
      <vt:lpstr>Международный конкурс по математике «Кенгуру»</vt:lpstr>
      <vt:lpstr>Дистанционные конкурсы и олимпиады для школьников и учителей </vt:lpstr>
      <vt:lpstr>Слайд 8</vt:lpstr>
      <vt:lpstr>Всероссийские олимпиады по разным предметам</vt:lpstr>
      <vt:lpstr>Слайд 10</vt:lpstr>
      <vt:lpstr>Международный конкурс по информатике «Кит»</vt:lpstr>
      <vt:lpstr>Олимпиада для начальной школы от ЦРТ «Мега-Талант»</vt:lpstr>
      <vt:lpstr>Всероссийский блиц-турнир  «Эрудит»</vt:lpstr>
      <vt:lpstr>Международный дистанционный мониторинговый проект  «Эрудит – марафон учащихся» (ЭМУ)</vt:lpstr>
      <vt:lpstr>Всероссийские дистанционные мероприятия «Сундучок Знаний»</vt:lpstr>
      <vt:lpstr>Интеллектуальная олимпиада для младших школьников «Шаг в будущее»</vt:lpstr>
      <vt:lpstr>Международная эвристическая олимпиада  «Совёнок»</vt:lpstr>
      <vt:lpstr>Слайд 18</vt:lpstr>
      <vt:lpstr>Международный конкурс «Лисёнок»</vt:lpstr>
      <vt:lpstr>Интернет - олимпиада по математике  «2х2»</vt:lpstr>
      <vt:lpstr>Всероссийская онлайн площадка «IQ-Champion»</vt:lpstr>
      <vt:lpstr>Дистанционные олимпиады и конкурсы «ФГОСТЕСТ»</vt:lpstr>
      <vt:lpstr>Международные и всероссийские олимпиады от образовательного портала «Продленка»</vt:lpstr>
      <vt:lpstr>Международный образовательный проект «Иностранные конкурсы»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Ирина</cp:lastModifiedBy>
  <cp:revision>21</cp:revision>
  <dcterms:created xsi:type="dcterms:W3CDTF">2017-05-03T09:28:35Z</dcterms:created>
  <dcterms:modified xsi:type="dcterms:W3CDTF">2018-05-21T22:50:55Z</dcterms:modified>
</cp:coreProperties>
</file>