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435" r:id="rId2"/>
    <p:sldId id="1400" r:id="rId3"/>
    <p:sldId id="494" r:id="rId4"/>
    <p:sldId id="495" r:id="rId5"/>
    <p:sldId id="497" r:id="rId6"/>
    <p:sldId id="504" r:id="rId7"/>
    <p:sldId id="1393" r:id="rId8"/>
    <p:sldId id="505" r:id="rId9"/>
    <p:sldId id="1394" r:id="rId10"/>
    <p:sldId id="1396" r:id="rId11"/>
    <p:sldId id="507" r:id="rId12"/>
    <p:sldId id="1399" r:id="rId13"/>
    <p:sldId id="1398" r:id="rId14"/>
  </p:sldIdLst>
  <p:sldSz cx="12168188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3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>
      <p:cViewPr varScale="1">
        <p:scale>
          <a:sx n="68" d="100"/>
          <a:sy n="68" d="100"/>
        </p:scale>
        <p:origin x="-786" y="-96"/>
      </p:cViewPr>
      <p:guideLst>
        <p:guide orient="horz" pos="2160"/>
        <p:guide pos="383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1800" dirty="0" smtClean="0"/>
              <a:t>до начала работы над проектом</a:t>
            </a:r>
            <a:endParaRPr lang="ru-RU" sz="1800" dirty="0"/>
          </a:p>
        </c:rich>
      </c:tx>
      <c:layout>
        <c:manualLayout>
          <c:xMode val="edge"/>
          <c:yMode val="edge"/>
          <c:x val="0.12214667856919206"/>
          <c:y val="1.5920286581872684E-2"/>
        </c:manualLayout>
      </c:layout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 работы над проектом</c:v>
                </c:pt>
              </c:strCache>
            </c:strRef>
          </c:tx>
          <c:dLbls>
            <c:txPr>
              <a:bodyPr/>
              <a:lstStyle/>
              <a:p>
                <a:pPr>
                  <a:defRPr sz="3600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Лист1!$A$2:$A$5</c:f>
              <c:strCache>
                <c:ptCount val="3"/>
                <c:pt idx="0">
                  <c:v>Идентификация эмоций</c:v>
                </c:pt>
                <c:pt idx="1">
                  <c:v>Понимание причин эмоций</c:v>
                </c:pt>
                <c:pt idx="2">
                  <c:v>Выражение эмоций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0.24000000000000005</c:v>
                </c:pt>
                <c:pt idx="1">
                  <c:v>0.25</c:v>
                </c:pt>
                <c:pt idx="2">
                  <c:v>0.27</c:v>
                </c:pt>
              </c:numCache>
            </c:numRef>
          </c:val>
        </c:ser>
      </c:pie3DChart>
    </c:plotArea>
    <c:legend>
      <c:legendPos val="r"/>
      <c:legendEntry>
        <c:idx val="3"/>
        <c:delete val="1"/>
      </c:legendEntry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1800" dirty="0" smtClean="0"/>
              <a:t>после работы над проектом</a:t>
            </a:r>
            <a:endParaRPr lang="ru-RU" sz="1800" dirty="0"/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 работы над проектом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z="3600" smtClean="0"/>
                      <a:t>36</a:t>
                    </a:r>
                    <a:r>
                      <a:rPr lang="en-US" sz="3600" smtClean="0"/>
                      <a:t>%</a:t>
                    </a:r>
                    <a:endParaRPr lang="en-US" sz="3600" dirty="0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z="3600" dirty="0" smtClean="0"/>
                      <a:t>37%</a:t>
                    </a:r>
                    <a:endParaRPr lang="en-US" sz="3600" dirty="0"/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sz="3600" dirty="0" smtClean="0"/>
                      <a:t>40%</a:t>
                    </a:r>
                    <a:endParaRPr lang="en-US" sz="3600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3600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Лист1!$A$2:$A$5</c:f>
              <c:strCache>
                <c:ptCount val="3"/>
                <c:pt idx="0">
                  <c:v>Идентификация эмоций</c:v>
                </c:pt>
                <c:pt idx="1">
                  <c:v>Понимание причин эмоций</c:v>
                </c:pt>
                <c:pt idx="2">
                  <c:v>Выражение эмоций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0.2400000000000001</c:v>
                </c:pt>
                <c:pt idx="1">
                  <c:v>0.25</c:v>
                </c:pt>
                <c:pt idx="2">
                  <c:v>0.27</c:v>
                </c:pt>
              </c:numCache>
            </c:numRef>
          </c:val>
        </c:ser>
      </c:pie3DChart>
    </c:plotArea>
    <c:legend>
      <c:legendPos val="r"/>
      <c:legendEntry>
        <c:idx val="3"/>
        <c:delete val="1"/>
      </c:legendEntry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159427-FA63-4747-95F2-23A5AD264DA8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92150" y="1143000"/>
            <a:ext cx="5473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A1394B-577D-4FB0-89DE-2AF9AB4E08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86556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2615" y="2130427"/>
            <a:ext cx="1034296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5228" y="3886200"/>
            <a:ext cx="8517732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84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68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53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37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22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06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591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675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F137A-C96D-4859-B220-D99CD37E62BD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D988-245E-4475-AA4C-DD2A5FFBFB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78455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F137A-C96D-4859-B220-D99CD37E62BD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D988-245E-4475-AA4C-DD2A5FFBFB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15373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21937" y="274640"/>
            <a:ext cx="2737843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8409" y="274640"/>
            <a:ext cx="8010724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F137A-C96D-4859-B220-D99CD37E62BD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D988-245E-4475-AA4C-DD2A5FFBFB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13771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Титульный слайд">
  <p:cSld name="1_Титульный слайд">
    <p:bg>
      <p:bgPr>
        <a:blipFill>
          <a:blip r:embed="rId2" cstate="screen">
            <a:alphaModFix/>
          </a:blip>
          <a:stretch>
            <a:fillRect/>
          </a:stretch>
        </a:blipFill>
        <a:effectLst/>
      </p:bgPr>
    </p:bg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6390732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ользовательский макет">
  <p:cSld name="Пользовательский макет">
    <p:bg>
      <p:bgPr>
        <a:blipFill>
          <a:blip r:embed="rId2" cstate="screen">
            <a:alphaModFix/>
          </a:blip>
          <a:stretch>
            <a:fillRect/>
          </a:stretch>
        </a:blip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64785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F137A-C96D-4859-B220-D99CD37E62BD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D988-245E-4475-AA4C-DD2A5FFBFB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05154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1204" y="4406902"/>
            <a:ext cx="10342960" cy="1362075"/>
          </a:xfrm>
        </p:spPr>
        <p:txBody>
          <a:bodyPr anchor="t"/>
          <a:lstStyle>
            <a:lvl1pPr algn="l">
              <a:defRPr sz="5323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1204" y="2906713"/>
            <a:ext cx="10342960" cy="1500187"/>
          </a:xfrm>
        </p:spPr>
        <p:txBody>
          <a:bodyPr anchor="b"/>
          <a:lstStyle>
            <a:lvl1pPr marL="0" indent="0">
              <a:buNone/>
              <a:defRPr sz="2661">
                <a:solidFill>
                  <a:schemeClr val="tx1">
                    <a:tint val="75000"/>
                  </a:schemeClr>
                </a:solidFill>
              </a:defRPr>
            </a:lvl1pPr>
            <a:lvl2pPr marL="608449" indent="0">
              <a:buNone/>
              <a:defRPr sz="2396">
                <a:solidFill>
                  <a:schemeClr val="tx1">
                    <a:tint val="75000"/>
                  </a:schemeClr>
                </a:solidFill>
              </a:defRPr>
            </a:lvl2pPr>
            <a:lvl3pPr marL="1216899" indent="0">
              <a:buNone/>
              <a:defRPr sz="2129">
                <a:solidFill>
                  <a:schemeClr val="tx1">
                    <a:tint val="75000"/>
                  </a:schemeClr>
                </a:solidFill>
              </a:defRPr>
            </a:lvl3pPr>
            <a:lvl4pPr marL="1825348" indent="0">
              <a:buNone/>
              <a:defRPr sz="1863">
                <a:solidFill>
                  <a:schemeClr val="tx1">
                    <a:tint val="75000"/>
                  </a:schemeClr>
                </a:solidFill>
              </a:defRPr>
            </a:lvl4pPr>
            <a:lvl5pPr marL="2433798" indent="0">
              <a:buNone/>
              <a:defRPr sz="1863">
                <a:solidFill>
                  <a:schemeClr val="tx1">
                    <a:tint val="75000"/>
                  </a:schemeClr>
                </a:solidFill>
              </a:defRPr>
            </a:lvl5pPr>
            <a:lvl6pPr marL="3042247" indent="0">
              <a:buNone/>
              <a:defRPr sz="1863">
                <a:solidFill>
                  <a:schemeClr val="tx1">
                    <a:tint val="75000"/>
                  </a:schemeClr>
                </a:solidFill>
              </a:defRPr>
            </a:lvl6pPr>
            <a:lvl7pPr marL="3650698" indent="0">
              <a:buNone/>
              <a:defRPr sz="1863">
                <a:solidFill>
                  <a:schemeClr val="tx1">
                    <a:tint val="75000"/>
                  </a:schemeClr>
                </a:solidFill>
              </a:defRPr>
            </a:lvl7pPr>
            <a:lvl8pPr marL="4259147" indent="0">
              <a:buNone/>
              <a:defRPr sz="1863">
                <a:solidFill>
                  <a:schemeClr val="tx1">
                    <a:tint val="75000"/>
                  </a:schemeClr>
                </a:solidFill>
              </a:defRPr>
            </a:lvl8pPr>
            <a:lvl9pPr marL="4867597" indent="0">
              <a:buNone/>
              <a:defRPr sz="186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F137A-C96D-4859-B220-D99CD37E62BD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D988-245E-4475-AA4C-DD2A5FFBFB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60923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8409" y="1600202"/>
            <a:ext cx="5374283" cy="4525963"/>
          </a:xfrm>
        </p:spPr>
        <p:txBody>
          <a:bodyPr/>
          <a:lstStyle>
            <a:lvl1pPr>
              <a:defRPr sz="3727"/>
            </a:lvl1pPr>
            <a:lvl2pPr>
              <a:defRPr sz="3193"/>
            </a:lvl2pPr>
            <a:lvl3pPr>
              <a:defRPr sz="2661"/>
            </a:lvl3pPr>
            <a:lvl4pPr>
              <a:defRPr sz="2396"/>
            </a:lvl4pPr>
            <a:lvl5pPr>
              <a:defRPr sz="2396"/>
            </a:lvl5pPr>
            <a:lvl6pPr>
              <a:defRPr sz="2396"/>
            </a:lvl6pPr>
            <a:lvl7pPr>
              <a:defRPr sz="2396"/>
            </a:lvl7pPr>
            <a:lvl8pPr>
              <a:defRPr sz="2396"/>
            </a:lvl8pPr>
            <a:lvl9pPr>
              <a:defRPr sz="2396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85496" y="1600202"/>
            <a:ext cx="5374283" cy="4525963"/>
          </a:xfrm>
        </p:spPr>
        <p:txBody>
          <a:bodyPr/>
          <a:lstStyle>
            <a:lvl1pPr>
              <a:defRPr sz="3727"/>
            </a:lvl1pPr>
            <a:lvl2pPr>
              <a:defRPr sz="3193"/>
            </a:lvl2pPr>
            <a:lvl3pPr>
              <a:defRPr sz="2661"/>
            </a:lvl3pPr>
            <a:lvl4pPr>
              <a:defRPr sz="2396"/>
            </a:lvl4pPr>
            <a:lvl5pPr>
              <a:defRPr sz="2396"/>
            </a:lvl5pPr>
            <a:lvl6pPr>
              <a:defRPr sz="2396"/>
            </a:lvl6pPr>
            <a:lvl7pPr>
              <a:defRPr sz="2396"/>
            </a:lvl7pPr>
            <a:lvl8pPr>
              <a:defRPr sz="2396"/>
            </a:lvl8pPr>
            <a:lvl9pPr>
              <a:defRPr sz="2396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F137A-C96D-4859-B220-D99CD37E62BD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D988-245E-4475-AA4C-DD2A5FFBFB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14393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8409" y="1535113"/>
            <a:ext cx="5376397" cy="639762"/>
          </a:xfrm>
        </p:spPr>
        <p:txBody>
          <a:bodyPr anchor="b"/>
          <a:lstStyle>
            <a:lvl1pPr marL="0" indent="0">
              <a:buNone/>
              <a:defRPr sz="3193" b="1"/>
            </a:lvl1pPr>
            <a:lvl2pPr marL="608449" indent="0">
              <a:buNone/>
              <a:defRPr sz="2661" b="1"/>
            </a:lvl2pPr>
            <a:lvl3pPr marL="1216899" indent="0">
              <a:buNone/>
              <a:defRPr sz="2396" b="1"/>
            </a:lvl3pPr>
            <a:lvl4pPr marL="1825348" indent="0">
              <a:buNone/>
              <a:defRPr sz="2129" b="1"/>
            </a:lvl4pPr>
            <a:lvl5pPr marL="2433798" indent="0">
              <a:buNone/>
              <a:defRPr sz="2129" b="1"/>
            </a:lvl5pPr>
            <a:lvl6pPr marL="3042247" indent="0">
              <a:buNone/>
              <a:defRPr sz="2129" b="1"/>
            </a:lvl6pPr>
            <a:lvl7pPr marL="3650698" indent="0">
              <a:buNone/>
              <a:defRPr sz="2129" b="1"/>
            </a:lvl7pPr>
            <a:lvl8pPr marL="4259147" indent="0">
              <a:buNone/>
              <a:defRPr sz="2129" b="1"/>
            </a:lvl8pPr>
            <a:lvl9pPr marL="4867597" indent="0">
              <a:buNone/>
              <a:defRPr sz="2129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8409" y="2174875"/>
            <a:ext cx="5376397" cy="3951288"/>
          </a:xfrm>
        </p:spPr>
        <p:txBody>
          <a:bodyPr/>
          <a:lstStyle>
            <a:lvl1pPr>
              <a:defRPr sz="3193"/>
            </a:lvl1pPr>
            <a:lvl2pPr>
              <a:defRPr sz="2661"/>
            </a:lvl2pPr>
            <a:lvl3pPr>
              <a:defRPr sz="2396"/>
            </a:lvl3pPr>
            <a:lvl4pPr>
              <a:defRPr sz="2129"/>
            </a:lvl4pPr>
            <a:lvl5pPr>
              <a:defRPr sz="2129"/>
            </a:lvl5pPr>
            <a:lvl6pPr>
              <a:defRPr sz="2129"/>
            </a:lvl6pPr>
            <a:lvl7pPr>
              <a:defRPr sz="2129"/>
            </a:lvl7pPr>
            <a:lvl8pPr>
              <a:defRPr sz="2129"/>
            </a:lvl8pPr>
            <a:lvl9pPr>
              <a:defRPr sz="2129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81271" y="1535113"/>
            <a:ext cx="5378508" cy="639762"/>
          </a:xfrm>
        </p:spPr>
        <p:txBody>
          <a:bodyPr anchor="b"/>
          <a:lstStyle>
            <a:lvl1pPr marL="0" indent="0">
              <a:buNone/>
              <a:defRPr sz="3193" b="1"/>
            </a:lvl1pPr>
            <a:lvl2pPr marL="608449" indent="0">
              <a:buNone/>
              <a:defRPr sz="2661" b="1"/>
            </a:lvl2pPr>
            <a:lvl3pPr marL="1216899" indent="0">
              <a:buNone/>
              <a:defRPr sz="2396" b="1"/>
            </a:lvl3pPr>
            <a:lvl4pPr marL="1825348" indent="0">
              <a:buNone/>
              <a:defRPr sz="2129" b="1"/>
            </a:lvl4pPr>
            <a:lvl5pPr marL="2433798" indent="0">
              <a:buNone/>
              <a:defRPr sz="2129" b="1"/>
            </a:lvl5pPr>
            <a:lvl6pPr marL="3042247" indent="0">
              <a:buNone/>
              <a:defRPr sz="2129" b="1"/>
            </a:lvl6pPr>
            <a:lvl7pPr marL="3650698" indent="0">
              <a:buNone/>
              <a:defRPr sz="2129" b="1"/>
            </a:lvl7pPr>
            <a:lvl8pPr marL="4259147" indent="0">
              <a:buNone/>
              <a:defRPr sz="2129" b="1"/>
            </a:lvl8pPr>
            <a:lvl9pPr marL="4867597" indent="0">
              <a:buNone/>
              <a:defRPr sz="2129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81271" y="2174875"/>
            <a:ext cx="5378508" cy="3951288"/>
          </a:xfrm>
        </p:spPr>
        <p:txBody>
          <a:bodyPr/>
          <a:lstStyle>
            <a:lvl1pPr>
              <a:defRPr sz="3193"/>
            </a:lvl1pPr>
            <a:lvl2pPr>
              <a:defRPr sz="2661"/>
            </a:lvl2pPr>
            <a:lvl3pPr>
              <a:defRPr sz="2396"/>
            </a:lvl3pPr>
            <a:lvl4pPr>
              <a:defRPr sz="2129"/>
            </a:lvl4pPr>
            <a:lvl5pPr>
              <a:defRPr sz="2129"/>
            </a:lvl5pPr>
            <a:lvl6pPr>
              <a:defRPr sz="2129"/>
            </a:lvl6pPr>
            <a:lvl7pPr>
              <a:defRPr sz="2129"/>
            </a:lvl7pPr>
            <a:lvl8pPr>
              <a:defRPr sz="2129"/>
            </a:lvl8pPr>
            <a:lvl9pPr>
              <a:defRPr sz="2129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F137A-C96D-4859-B220-D99CD37E62BD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D988-245E-4475-AA4C-DD2A5FFBFB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06077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F137A-C96D-4859-B220-D99CD37E62BD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D988-245E-4475-AA4C-DD2A5FFBFB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04911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F137A-C96D-4859-B220-D99CD37E62BD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D988-245E-4475-AA4C-DD2A5FFBFB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7305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8410" y="273050"/>
            <a:ext cx="4003250" cy="1162050"/>
          </a:xfrm>
        </p:spPr>
        <p:txBody>
          <a:bodyPr anchor="b"/>
          <a:lstStyle>
            <a:lvl1pPr algn="l">
              <a:defRPr sz="2661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57424" y="273052"/>
            <a:ext cx="6802356" cy="5853113"/>
          </a:xfrm>
        </p:spPr>
        <p:txBody>
          <a:bodyPr/>
          <a:lstStyle>
            <a:lvl1pPr>
              <a:defRPr sz="4259"/>
            </a:lvl1pPr>
            <a:lvl2pPr>
              <a:defRPr sz="3727"/>
            </a:lvl2pPr>
            <a:lvl3pPr>
              <a:defRPr sz="3193"/>
            </a:lvl3pPr>
            <a:lvl4pPr>
              <a:defRPr sz="2661"/>
            </a:lvl4pPr>
            <a:lvl5pPr>
              <a:defRPr sz="2661"/>
            </a:lvl5pPr>
            <a:lvl6pPr>
              <a:defRPr sz="2661"/>
            </a:lvl6pPr>
            <a:lvl7pPr>
              <a:defRPr sz="2661"/>
            </a:lvl7pPr>
            <a:lvl8pPr>
              <a:defRPr sz="2661"/>
            </a:lvl8pPr>
            <a:lvl9pPr>
              <a:defRPr sz="2661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410" y="1435102"/>
            <a:ext cx="4003250" cy="4691063"/>
          </a:xfrm>
        </p:spPr>
        <p:txBody>
          <a:bodyPr/>
          <a:lstStyle>
            <a:lvl1pPr marL="0" indent="0">
              <a:buNone/>
              <a:defRPr sz="1863"/>
            </a:lvl1pPr>
            <a:lvl2pPr marL="608449" indent="0">
              <a:buNone/>
              <a:defRPr sz="1597"/>
            </a:lvl2pPr>
            <a:lvl3pPr marL="1216899" indent="0">
              <a:buNone/>
              <a:defRPr sz="1331"/>
            </a:lvl3pPr>
            <a:lvl4pPr marL="1825348" indent="0">
              <a:buNone/>
              <a:defRPr sz="1197"/>
            </a:lvl4pPr>
            <a:lvl5pPr marL="2433798" indent="0">
              <a:buNone/>
              <a:defRPr sz="1197"/>
            </a:lvl5pPr>
            <a:lvl6pPr marL="3042247" indent="0">
              <a:buNone/>
              <a:defRPr sz="1197"/>
            </a:lvl6pPr>
            <a:lvl7pPr marL="3650698" indent="0">
              <a:buNone/>
              <a:defRPr sz="1197"/>
            </a:lvl7pPr>
            <a:lvl8pPr marL="4259147" indent="0">
              <a:buNone/>
              <a:defRPr sz="1197"/>
            </a:lvl8pPr>
            <a:lvl9pPr marL="4867597" indent="0">
              <a:buNone/>
              <a:defRPr sz="119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F137A-C96D-4859-B220-D99CD37E62BD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D988-245E-4475-AA4C-DD2A5FFBFB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52121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5050" y="4800600"/>
            <a:ext cx="7300913" cy="566738"/>
          </a:xfrm>
        </p:spPr>
        <p:txBody>
          <a:bodyPr anchor="b"/>
          <a:lstStyle>
            <a:lvl1pPr algn="l">
              <a:defRPr sz="2661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5050" y="612775"/>
            <a:ext cx="7300913" cy="4114800"/>
          </a:xfrm>
        </p:spPr>
        <p:txBody>
          <a:bodyPr/>
          <a:lstStyle>
            <a:lvl1pPr marL="0" indent="0">
              <a:buNone/>
              <a:defRPr sz="4259"/>
            </a:lvl1pPr>
            <a:lvl2pPr marL="608449" indent="0">
              <a:buNone/>
              <a:defRPr sz="3727"/>
            </a:lvl2pPr>
            <a:lvl3pPr marL="1216899" indent="0">
              <a:buNone/>
              <a:defRPr sz="3193"/>
            </a:lvl3pPr>
            <a:lvl4pPr marL="1825348" indent="0">
              <a:buNone/>
              <a:defRPr sz="2661"/>
            </a:lvl4pPr>
            <a:lvl5pPr marL="2433798" indent="0">
              <a:buNone/>
              <a:defRPr sz="2661"/>
            </a:lvl5pPr>
            <a:lvl6pPr marL="3042247" indent="0">
              <a:buNone/>
              <a:defRPr sz="2661"/>
            </a:lvl6pPr>
            <a:lvl7pPr marL="3650698" indent="0">
              <a:buNone/>
              <a:defRPr sz="2661"/>
            </a:lvl7pPr>
            <a:lvl8pPr marL="4259147" indent="0">
              <a:buNone/>
              <a:defRPr sz="2661"/>
            </a:lvl8pPr>
            <a:lvl9pPr marL="4867597" indent="0">
              <a:buNone/>
              <a:defRPr sz="2661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5050" y="5367338"/>
            <a:ext cx="7300913" cy="804862"/>
          </a:xfrm>
        </p:spPr>
        <p:txBody>
          <a:bodyPr/>
          <a:lstStyle>
            <a:lvl1pPr marL="0" indent="0">
              <a:buNone/>
              <a:defRPr sz="1863"/>
            </a:lvl1pPr>
            <a:lvl2pPr marL="608449" indent="0">
              <a:buNone/>
              <a:defRPr sz="1597"/>
            </a:lvl2pPr>
            <a:lvl3pPr marL="1216899" indent="0">
              <a:buNone/>
              <a:defRPr sz="1331"/>
            </a:lvl3pPr>
            <a:lvl4pPr marL="1825348" indent="0">
              <a:buNone/>
              <a:defRPr sz="1197"/>
            </a:lvl4pPr>
            <a:lvl5pPr marL="2433798" indent="0">
              <a:buNone/>
              <a:defRPr sz="1197"/>
            </a:lvl5pPr>
            <a:lvl6pPr marL="3042247" indent="0">
              <a:buNone/>
              <a:defRPr sz="1197"/>
            </a:lvl6pPr>
            <a:lvl7pPr marL="3650698" indent="0">
              <a:buNone/>
              <a:defRPr sz="1197"/>
            </a:lvl7pPr>
            <a:lvl8pPr marL="4259147" indent="0">
              <a:buNone/>
              <a:defRPr sz="1197"/>
            </a:lvl8pPr>
            <a:lvl9pPr marL="4867597" indent="0">
              <a:buNone/>
              <a:defRPr sz="119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F137A-C96D-4859-B220-D99CD37E62BD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D988-245E-4475-AA4C-DD2A5FFBFB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20079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8411" y="274638"/>
            <a:ext cx="1095136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8411" y="1600202"/>
            <a:ext cx="10951369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8410" y="6356352"/>
            <a:ext cx="28392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9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BF137A-C96D-4859-B220-D99CD37E62BD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57464" y="6356352"/>
            <a:ext cx="38532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9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20535" y="6356352"/>
            <a:ext cx="28392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9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87D988-245E-4475-AA4C-DD2A5FFBFB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94019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</p:sldLayoutIdLst>
  <p:txStyles>
    <p:titleStyle>
      <a:lvl1pPr algn="ctr" defTabSz="1216899" rtl="0" eaLnBrk="1" latinLnBrk="0" hangingPunct="1">
        <a:spcBef>
          <a:spcPct val="0"/>
        </a:spcBef>
        <a:buNone/>
        <a:defRPr sz="585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337" indent="-456337" algn="l" defTabSz="1216899" rtl="0" eaLnBrk="1" latinLnBrk="0" hangingPunct="1">
        <a:spcBef>
          <a:spcPct val="20000"/>
        </a:spcBef>
        <a:buFont typeface="Arial" panose="020B0604020202020204" pitchFamily="34" charset="0"/>
        <a:buChar char="•"/>
        <a:defRPr sz="4259" kern="1200">
          <a:solidFill>
            <a:schemeClr val="tx1"/>
          </a:solidFill>
          <a:latin typeface="+mn-lt"/>
          <a:ea typeface="+mn-ea"/>
          <a:cs typeface="+mn-cs"/>
        </a:defRPr>
      </a:lvl1pPr>
      <a:lvl2pPr marL="988730" indent="-380281" algn="l" defTabSz="1216899" rtl="0" eaLnBrk="1" latinLnBrk="0" hangingPunct="1">
        <a:spcBef>
          <a:spcPct val="20000"/>
        </a:spcBef>
        <a:buFont typeface="Arial" panose="020B0604020202020204" pitchFamily="34" charset="0"/>
        <a:buChar char="–"/>
        <a:defRPr sz="3727" kern="1200">
          <a:solidFill>
            <a:schemeClr val="tx1"/>
          </a:solidFill>
          <a:latin typeface="+mn-lt"/>
          <a:ea typeface="+mn-ea"/>
          <a:cs typeface="+mn-cs"/>
        </a:defRPr>
      </a:lvl2pPr>
      <a:lvl3pPr marL="1521124" indent="-304225" algn="l" defTabSz="1216899" rtl="0" eaLnBrk="1" latinLnBrk="0" hangingPunct="1">
        <a:spcBef>
          <a:spcPct val="20000"/>
        </a:spcBef>
        <a:buFont typeface="Arial" panose="020B0604020202020204" pitchFamily="34" charset="0"/>
        <a:buChar char="•"/>
        <a:defRPr sz="3193" kern="1200">
          <a:solidFill>
            <a:schemeClr val="tx1"/>
          </a:solidFill>
          <a:latin typeface="+mn-lt"/>
          <a:ea typeface="+mn-ea"/>
          <a:cs typeface="+mn-cs"/>
        </a:defRPr>
      </a:lvl3pPr>
      <a:lvl4pPr marL="2129574" indent="-304225" algn="l" defTabSz="1216899" rtl="0" eaLnBrk="1" latinLnBrk="0" hangingPunct="1">
        <a:spcBef>
          <a:spcPct val="20000"/>
        </a:spcBef>
        <a:buFont typeface="Arial" panose="020B0604020202020204" pitchFamily="34" charset="0"/>
        <a:buChar char="–"/>
        <a:defRPr sz="2661" kern="1200">
          <a:solidFill>
            <a:schemeClr val="tx1"/>
          </a:solidFill>
          <a:latin typeface="+mn-lt"/>
          <a:ea typeface="+mn-ea"/>
          <a:cs typeface="+mn-cs"/>
        </a:defRPr>
      </a:lvl4pPr>
      <a:lvl5pPr marL="2738023" indent="-304225" algn="l" defTabSz="1216899" rtl="0" eaLnBrk="1" latinLnBrk="0" hangingPunct="1">
        <a:spcBef>
          <a:spcPct val="20000"/>
        </a:spcBef>
        <a:buFont typeface="Arial" panose="020B0604020202020204" pitchFamily="34" charset="0"/>
        <a:buChar char="»"/>
        <a:defRPr sz="2661" kern="1200">
          <a:solidFill>
            <a:schemeClr val="tx1"/>
          </a:solidFill>
          <a:latin typeface="+mn-lt"/>
          <a:ea typeface="+mn-ea"/>
          <a:cs typeface="+mn-cs"/>
        </a:defRPr>
      </a:lvl5pPr>
      <a:lvl6pPr marL="3346472" indent="-304225" algn="l" defTabSz="1216899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1" kern="1200">
          <a:solidFill>
            <a:schemeClr val="tx1"/>
          </a:solidFill>
          <a:latin typeface="+mn-lt"/>
          <a:ea typeface="+mn-ea"/>
          <a:cs typeface="+mn-cs"/>
        </a:defRPr>
      </a:lvl6pPr>
      <a:lvl7pPr marL="3954922" indent="-304225" algn="l" defTabSz="1216899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1" kern="1200">
          <a:solidFill>
            <a:schemeClr val="tx1"/>
          </a:solidFill>
          <a:latin typeface="+mn-lt"/>
          <a:ea typeface="+mn-ea"/>
          <a:cs typeface="+mn-cs"/>
        </a:defRPr>
      </a:lvl7pPr>
      <a:lvl8pPr marL="4563371" indent="-304225" algn="l" defTabSz="1216899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1" kern="1200">
          <a:solidFill>
            <a:schemeClr val="tx1"/>
          </a:solidFill>
          <a:latin typeface="+mn-lt"/>
          <a:ea typeface="+mn-ea"/>
          <a:cs typeface="+mn-cs"/>
        </a:defRPr>
      </a:lvl8pPr>
      <a:lvl9pPr marL="5171821" indent="-304225" algn="l" defTabSz="1216899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216899" rtl="0" eaLnBrk="1" latinLnBrk="0" hangingPunct="1">
        <a:defRPr sz="2396" kern="1200">
          <a:solidFill>
            <a:schemeClr val="tx1"/>
          </a:solidFill>
          <a:latin typeface="+mn-lt"/>
          <a:ea typeface="+mn-ea"/>
          <a:cs typeface="+mn-cs"/>
        </a:defRPr>
      </a:lvl1pPr>
      <a:lvl2pPr marL="608449" algn="l" defTabSz="1216899" rtl="0" eaLnBrk="1" latinLnBrk="0" hangingPunct="1">
        <a:defRPr sz="2396" kern="1200">
          <a:solidFill>
            <a:schemeClr val="tx1"/>
          </a:solidFill>
          <a:latin typeface="+mn-lt"/>
          <a:ea typeface="+mn-ea"/>
          <a:cs typeface="+mn-cs"/>
        </a:defRPr>
      </a:lvl2pPr>
      <a:lvl3pPr marL="1216899" algn="l" defTabSz="1216899" rtl="0" eaLnBrk="1" latinLnBrk="0" hangingPunct="1">
        <a:defRPr sz="2396" kern="1200">
          <a:solidFill>
            <a:schemeClr val="tx1"/>
          </a:solidFill>
          <a:latin typeface="+mn-lt"/>
          <a:ea typeface="+mn-ea"/>
          <a:cs typeface="+mn-cs"/>
        </a:defRPr>
      </a:lvl3pPr>
      <a:lvl4pPr marL="1825348" algn="l" defTabSz="1216899" rtl="0" eaLnBrk="1" latinLnBrk="0" hangingPunct="1">
        <a:defRPr sz="2396" kern="1200">
          <a:solidFill>
            <a:schemeClr val="tx1"/>
          </a:solidFill>
          <a:latin typeface="+mn-lt"/>
          <a:ea typeface="+mn-ea"/>
          <a:cs typeface="+mn-cs"/>
        </a:defRPr>
      </a:lvl4pPr>
      <a:lvl5pPr marL="2433798" algn="l" defTabSz="1216899" rtl="0" eaLnBrk="1" latinLnBrk="0" hangingPunct="1">
        <a:defRPr sz="2396" kern="1200">
          <a:solidFill>
            <a:schemeClr val="tx1"/>
          </a:solidFill>
          <a:latin typeface="+mn-lt"/>
          <a:ea typeface="+mn-ea"/>
          <a:cs typeface="+mn-cs"/>
        </a:defRPr>
      </a:lvl5pPr>
      <a:lvl6pPr marL="3042247" algn="l" defTabSz="1216899" rtl="0" eaLnBrk="1" latinLnBrk="0" hangingPunct="1">
        <a:defRPr sz="2396" kern="1200">
          <a:solidFill>
            <a:schemeClr val="tx1"/>
          </a:solidFill>
          <a:latin typeface="+mn-lt"/>
          <a:ea typeface="+mn-ea"/>
          <a:cs typeface="+mn-cs"/>
        </a:defRPr>
      </a:lvl6pPr>
      <a:lvl7pPr marL="3650698" algn="l" defTabSz="1216899" rtl="0" eaLnBrk="1" latinLnBrk="0" hangingPunct="1">
        <a:defRPr sz="2396" kern="1200">
          <a:solidFill>
            <a:schemeClr val="tx1"/>
          </a:solidFill>
          <a:latin typeface="+mn-lt"/>
          <a:ea typeface="+mn-ea"/>
          <a:cs typeface="+mn-cs"/>
        </a:defRPr>
      </a:lvl7pPr>
      <a:lvl8pPr marL="4259147" algn="l" defTabSz="1216899" rtl="0" eaLnBrk="1" latinLnBrk="0" hangingPunct="1">
        <a:defRPr sz="2396" kern="1200">
          <a:solidFill>
            <a:schemeClr val="tx1"/>
          </a:solidFill>
          <a:latin typeface="+mn-lt"/>
          <a:ea typeface="+mn-ea"/>
          <a:cs typeface="+mn-cs"/>
        </a:defRPr>
      </a:lvl8pPr>
      <a:lvl9pPr marL="4867597" algn="l" defTabSz="1216899" rtl="0" eaLnBrk="1" latinLnBrk="0" hangingPunct="1">
        <a:defRPr sz="23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60567" y="1500174"/>
            <a:ext cx="10295625" cy="51184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Муниципальное бюджетное общеобразовательное учреждение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«Средняя общеобразовательная школа № 5»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группы общеразвивающей направленности детей дошкольного возраста</a:t>
            </a:r>
          </a:p>
          <a:p>
            <a:pPr algn="ctr"/>
            <a:r>
              <a:rPr lang="ru-RU" sz="5400" b="1" dirty="0" smtClean="0">
                <a:solidFill>
                  <a:schemeClr val="bg1"/>
                </a:solidFill>
                <a:latin typeface="Fedra Sans Pro Book"/>
              </a:rPr>
              <a:t>Проект </a:t>
            </a:r>
          </a:p>
          <a:p>
            <a:pPr algn="ctr"/>
            <a:r>
              <a:rPr lang="ru-RU" sz="5400" b="1" dirty="0" smtClean="0">
                <a:solidFill>
                  <a:schemeClr val="bg1"/>
                </a:solidFill>
                <a:latin typeface="Fedra Sans Pro Book"/>
              </a:rPr>
              <a:t>«Стань природе другом!»</a:t>
            </a:r>
            <a:endParaRPr lang="ru-RU" sz="5400" b="1" cap="all" dirty="0" smtClean="0">
              <a:solidFill>
                <a:schemeClr val="bg1"/>
              </a:solidFill>
              <a:latin typeface="Fedra Sans Pro Book"/>
              <a:ea typeface="Fedra Sans Pro Light" charset="0"/>
              <a:cs typeface="Fedra Sans Pro Light" charset="0"/>
              <a:sym typeface="Fedra Sans Pro"/>
            </a:endParaRPr>
          </a:p>
          <a:p>
            <a:pPr algn="ctr"/>
            <a:endParaRPr lang="ru-RU" sz="2400" b="1" dirty="0" smtClean="0">
              <a:solidFill>
                <a:schemeClr val="bg1"/>
              </a:solidFill>
            </a:endParaRPr>
          </a:p>
          <a:p>
            <a:pPr algn="r"/>
            <a:r>
              <a:rPr lang="ru-RU" sz="2400" b="1" dirty="0" smtClean="0">
                <a:solidFill>
                  <a:schemeClr val="bg1"/>
                </a:solidFill>
              </a:rPr>
              <a:t>Воспитатели: Кузнецова Наталья Владимировна,</a:t>
            </a:r>
          </a:p>
          <a:p>
            <a:pPr algn="r"/>
            <a:r>
              <a:rPr lang="ru-RU" sz="2400" b="1" dirty="0" smtClean="0">
                <a:solidFill>
                  <a:schemeClr val="bg1"/>
                </a:solidFill>
              </a:rPr>
              <a:t>Заварницина Татьяна Николаевна</a:t>
            </a:r>
          </a:p>
          <a:p>
            <a:pPr algn="r"/>
            <a:endParaRPr lang="ru-RU" sz="24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Г. </a:t>
            </a:r>
            <a:r>
              <a:rPr lang="ru-RU" sz="2400" b="1" dirty="0" err="1" smtClean="0">
                <a:solidFill>
                  <a:schemeClr val="bg1"/>
                </a:solidFill>
              </a:rPr>
              <a:t>Югорск</a:t>
            </a:r>
            <a:r>
              <a:rPr lang="ru-RU" sz="2400" b="1" dirty="0" smtClean="0">
                <a:solidFill>
                  <a:schemeClr val="bg1"/>
                </a:solidFill>
              </a:rPr>
              <a:t>, 2021г.</a:t>
            </a:r>
          </a:p>
          <a:p>
            <a:endParaRPr lang="ru-RU" sz="2661" dirty="0">
              <a:solidFill>
                <a:schemeClr val="bg1"/>
              </a:solidFill>
              <a:latin typeface="Fedra Sans Pro Book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534014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85"/>
          <p:cNvSpPr>
            <a:spLocks noChangeArrowheads="1"/>
          </p:cNvSpPr>
          <p:nvPr/>
        </p:nvSpPr>
        <p:spPr bwMode="auto">
          <a:xfrm>
            <a:off x="490041" y="1910030"/>
            <a:ext cx="10803164" cy="4329495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0" tIns="60831" rIns="0" bIns="60831"/>
          <a:lstStyle/>
          <a:p>
            <a:pPr marL="270380" indent="-270380" algn="just">
              <a:lnSpc>
                <a:spcPct val="90000"/>
              </a:lnSpc>
              <a:buClr>
                <a:srgbClr val="F69200"/>
              </a:buClr>
              <a:buSzPct val="100000"/>
              <a:defRPr/>
            </a:pPr>
            <a:endParaRPr lang="ru-RU" altLang="ru-RU" sz="3725" dirty="0">
              <a:latin typeface="Fedra Sans Pro Light" panose="020B0303040000020004" pitchFamily="34" charset="0"/>
              <a:ea typeface="Fedra Sans Pro Light" panose="020B0303040000020004" pitchFamily="34" charset="0"/>
              <a:cs typeface="Fedra Sans Pro Light"/>
            </a:endParaRPr>
          </a:p>
        </p:txBody>
      </p:sp>
      <p:pic>
        <p:nvPicPr>
          <p:cNvPr id="4" name="Рисунок 3" descr="IMG2021100111322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54740" y="1714488"/>
            <a:ext cx="2428892" cy="2357454"/>
          </a:xfrm>
          <a:prstGeom prst="rect">
            <a:avLst/>
          </a:prstGeom>
        </p:spPr>
      </p:pic>
      <p:pic>
        <p:nvPicPr>
          <p:cNvPr id="5" name="Рисунок 4" descr="IMG2021100111331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297748" y="4000504"/>
            <a:ext cx="2357454" cy="2571768"/>
          </a:xfrm>
          <a:prstGeom prst="rect">
            <a:avLst/>
          </a:prstGeom>
        </p:spPr>
      </p:pic>
      <p:pic>
        <p:nvPicPr>
          <p:cNvPr id="6" name="Рисунок 5" descr="20211006_11153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5400000">
            <a:off x="3726639" y="2000243"/>
            <a:ext cx="3143273" cy="257176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83368" y="714356"/>
            <a:ext cx="29289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6600"/>
                </a:solidFill>
              </a:rPr>
              <a:t>Пересадка петуньи в горшок для комнатных растений</a:t>
            </a:r>
            <a:endParaRPr lang="ru-RU" dirty="0">
              <a:solidFill>
                <a:srgbClr val="0066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26772" y="857232"/>
            <a:ext cx="1928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6600"/>
                </a:solidFill>
              </a:rPr>
              <a:t>Сбор семян циннии</a:t>
            </a:r>
            <a:endParaRPr lang="ru-RU" dirty="0">
              <a:solidFill>
                <a:srgbClr val="006600"/>
              </a:solidFill>
            </a:endParaRPr>
          </a:p>
        </p:txBody>
      </p:sp>
      <p:pic>
        <p:nvPicPr>
          <p:cNvPr id="9" name="Рисунок 8" descr="20211018_113045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6798474" y="2857496"/>
            <a:ext cx="2928958" cy="292895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441548" y="1000108"/>
            <a:ext cx="20002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6600"/>
                </a:solidFill>
              </a:rPr>
              <a:t>Уборка листьев на участке детского сада</a:t>
            </a:r>
            <a:endParaRPr lang="ru-RU" dirty="0">
              <a:solidFill>
                <a:srgbClr val="006600"/>
              </a:solidFill>
            </a:endParaRPr>
          </a:p>
        </p:txBody>
      </p:sp>
      <p:pic>
        <p:nvPicPr>
          <p:cNvPr id="12" name="Рисунок 11" descr="IMG20211004120107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9250990" y="4143380"/>
            <a:ext cx="2917198" cy="2714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643325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85"/>
          <p:cNvSpPr>
            <a:spLocks noChangeArrowheads="1"/>
          </p:cNvSpPr>
          <p:nvPr/>
        </p:nvSpPr>
        <p:spPr bwMode="auto">
          <a:xfrm>
            <a:off x="615729" y="2068909"/>
            <a:ext cx="10936730" cy="4024387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0" tIns="60831" rIns="0" bIns="60831"/>
          <a:lstStyle/>
          <a:p>
            <a:pPr marL="456265" indent="-456265">
              <a:lnSpc>
                <a:spcPct val="90000"/>
              </a:lnSpc>
              <a:spcBef>
                <a:spcPts val="799"/>
              </a:spcBef>
              <a:buClr>
                <a:srgbClr val="F69200"/>
              </a:buClr>
              <a:buSzPct val="100000"/>
              <a:buFont typeface="Arial" panose="020B0604020202020204" pitchFamily="34" charset="0"/>
              <a:buChar char="•"/>
            </a:pPr>
            <a:endParaRPr lang="ru-RU" altLang="ru-RU" sz="2661" dirty="0">
              <a:latin typeface="Fedra Sans Pro Light" panose="020B0303040000020004" pitchFamily="34" charset="0"/>
              <a:ea typeface="Fedra Sans Pro Light" panose="020B0303040000020004" pitchFamily="34" charset="0"/>
              <a:cs typeface="Fedra Sans Pro Light"/>
            </a:endParaRPr>
          </a:p>
        </p:txBody>
      </p:sp>
      <p:pic>
        <p:nvPicPr>
          <p:cNvPr id="4" name="Рисунок 3" descr="IMG2021082615454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012524" y="785794"/>
            <a:ext cx="3583764" cy="3786214"/>
          </a:xfrm>
          <a:prstGeom prst="rect">
            <a:avLst/>
          </a:prstGeom>
        </p:spPr>
      </p:pic>
      <p:pic>
        <p:nvPicPr>
          <p:cNvPr id="5" name="Рисунок 4" descr="IMG20211110111935_01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8370110" y="3286124"/>
            <a:ext cx="3500462" cy="3571876"/>
          </a:xfrm>
          <a:prstGeom prst="rect">
            <a:avLst/>
          </a:prstGeom>
        </p:spPr>
      </p:pic>
      <p:pic>
        <p:nvPicPr>
          <p:cNvPr id="7" name="Рисунок 6" descr="IMG20211110111642_0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226574" y="3500438"/>
            <a:ext cx="2786082" cy="3500462"/>
          </a:xfrm>
          <a:prstGeom prst="rect">
            <a:avLst/>
          </a:prstGeom>
        </p:spPr>
      </p:pic>
      <p:pic>
        <p:nvPicPr>
          <p:cNvPr id="6" name="Рисунок 5" descr="IMG20211110111724_01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26178" y="642918"/>
            <a:ext cx="3440888" cy="364331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870177" y="857232"/>
            <a:ext cx="27860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6600"/>
                </a:solidFill>
              </a:rPr>
              <a:t>Уголок «Наше настроение»</a:t>
            </a:r>
            <a:endParaRPr lang="ru-RU" sz="24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893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85"/>
          <p:cNvSpPr>
            <a:spLocks noChangeArrowheads="1"/>
          </p:cNvSpPr>
          <p:nvPr/>
        </p:nvSpPr>
        <p:spPr bwMode="auto">
          <a:xfrm>
            <a:off x="615729" y="2068909"/>
            <a:ext cx="10936730" cy="4024387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0" tIns="60831" rIns="0" bIns="60831"/>
          <a:lstStyle/>
          <a:p>
            <a:pPr marL="456265" indent="-456265">
              <a:lnSpc>
                <a:spcPct val="90000"/>
              </a:lnSpc>
              <a:spcBef>
                <a:spcPts val="799"/>
              </a:spcBef>
              <a:buClr>
                <a:srgbClr val="F69200"/>
              </a:buClr>
              <a:buSzPct val="100000"/>
              <a:buFont typeface="Arial" panose="020B0604020202020204" pitchFamily="34" charset="0"/>
              <a:buChar char="•"/>
            </a:pPr>
            <a:endParaRPr lang="ru-RU" altLang="ru-RU" sz="2661" dirty="0">
              <a:latin typeface="Fedra Sans Pro Light" panose="020B0303040000020004" pitchFamily="34" charset="0"/>
              <a:ea typeface="Fedra Sans Pro Light" panose="020B0303040000020004" pitchFamily="34" charset="0"/>
              <a:cs typeface="Fedra Sans Pro Light"/>
            </a:endParaRPr>
          </a:p>
        </p:txBody>
      </p:sp>
      <p:graphicFrame>
        <p:nvGraphicFramePr>
          <p:cNvPr id="10" name="Диаграмма 9"/>
          <p:cNvGraphicFramePr/>
          <p:nvPr/>
        </p:nvGraphicFramePr>
        <p:xfrm>
          <a:off x="583368" y="1214422"/>
          <a:ext cx="4929222" cy="5357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Диаграмма 10"/>
          <p:cNvGraphicFramePr/>
          <p:nvPr/>
        </p:nvGraphicFramePr>
        <p:xfrm>
          <a:off x="6941350" y="1214422"/>
          <a:ext cx="4857784" cy="56435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512062" y="714356"/>
            <a:ext cx="95726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Графическая модель  идентификации и понимания причин эмоций 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xmlns="" val="318893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85"/>
          <p:cNvSpPr>
            <a:spLocks noChangeArrowheads="1"/>
          </p:cNvSpPr>
          <p:nvPr/>
        </p:nvSpPr>
        <p:spPr bwMode="auto">
          <a:xfrm>
            <a:off x="615729" y="2068909"/>
            <a:ext cx="10936730" cy="4024387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0" tIns="60831" rIns="0" bIns="60831"/>
          <a:lstStyle/>
          <a:p>
            <a:pPr marL="456265" indent="-456265">
              <a:lnSpc>
                <a:spcPct val="90000"/>
              </a:lnSpc>
              <a:spcBef>
                <a:spcPts val="799"/>
              </a:spcBef>
              <a:buClr>
                <a:srgbClr val="F69200"/>
              </a:buClr>
              <a:buSzPct val="100000"/>
              <a:buFont typeface="Arial" panose="020B0604020202020204" pitchFamily="34" charset="0"/>
              <a:buChar char="•"/>
            </a:pPr>
            <a:endParaRPr lang="ru-RU" altLang="ru-RU" sz="2661" dirty="0">
              <a:latin typeface="Fedra Sans Pro Light" panose="020B0303040000020004" pitchFamily="34" charset="0"/>
              <a:ea typeface="Fedra Sans Pro Light" panose="020B0303040000020004" pitchFamily="34" charset="0"/>
              <a:cs typeface="Fedra Sans Pro Ligh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69186" y="1428736"/>
            <a:ext cx="892975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Вывод:</a:t>
            </a:r>
            <a:r>
              <a:rPr lang="ru-RU" sz="2800" dirty="0" smtClean="0"/>
              <a:t> реализуя работу по развитию личностного потенциала детей через создание творческой личностно-развивающей образовательной среды по экологическому воспитанию, мы отметили, что проводимые мероприятия, поспособствовали тому, что каждый ребенок научился работать в команде, выражать свои эмоции и отмечать их в уголке «Наше настроение».  С удовольствием и желанием  выражать свои впечатления в своих творческих работах и располагать их на «говорящей» стене «Мы любим природу!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31889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9"/>
          <p:cNvSpPr txBox="1">
            <a:spLocks noChangeArrowheads="1"/>
          </p:cNvSpPr>
          <p:nvPr/>
        </p:nvSpPr>
        <p:spPr bwMode="auto">
          <a:xfrm>
            <a:off x="793" y="848598"/>
            <a:ext cx="12166603" cy="498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90000"/>
              </a:lnSpc>
              <a:spcBef>
                <a:spcPts val="1331"/>
              </a:spcBef>
              <a:buClr>
                <a:srgbClr val="F69200"/>
              </a:buClr>
              <a:buSzPct val="100000"/>
            </a:pPr>
            <a:r>
              <a:rPr lang="ru-RU" altLang="ru-RU" sz="3600" cap="all" dirty="0">
                <a:solidFill>
                  <a:srgbClr val="00642D"/>
                </a:solidFill>
                <a:latin typeface="Fedra Sans Pro Book" panose="020B0504040000020004" pitchFamily="34" charset="0"/>
                <a:ea typeface="Fedra Sans Pro Light" charset="0"/>
              </a:rPr>
              <a:t>КЛЮЧЕВАЯ ПРОБЛЕМА ПРОЕКТА</a:t>
            </a:r>
          </a:p>
        </p:txBody>
      </p:sp>
      <p:sp>
        <p:nvSpPr>
          <p:cNvPr id="3" name="Shape 485"/>
          <p:cNvSpPr>
            <a:spLocks noChangeArrowheads="1"/>
          </p:cNvSpPr>
          <p:nvPr/>
        </p:nvSpPr>
        <p:spPr bwMode="auto">
          <a:xfrm>
            <a:off x="201315" y="1772816"/>
            <a:ext cx="11765557" cy="3156382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0" tIns="60831" rIns="0" bIns="60831"/>
          <a:lstStyle/>
          <a:p>
            <a:pPr algn="ctr">
              <a:buClr>
                <a:srgbClr val="F69200"/>
              </a:buClr>
              <a:buSzPct val="100000"/>
              <a:buFont typeface="Wingdings" pitchFamily="2" charset="2"/>
              <a:buChar char="v"/>
            </a:pPr>
            <a:r>
              <a:rPr lang="ru-RU" sz="2800" dirty="0" smtClean="0"/>
              <a:t> </a:t>
            </a:r>
            <a:r>
              <a:rPr lang="ru-RU" sz="4000" dirty="0" smtClean="0"/>
              <a:t>Недостаточно сформирована творческая личностно-развивающая образовательная среда по экологическому воспитанию детей старшего дошкольного возраста.</a:t>
            </a:r>
            <a:endParaRPr lang="ru-RU" altLang="ru-RU" sz="4000" b="1" dirty="0">
              <a:solidFill>
                <a:srgbClr val="22974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edra Sans Pro Light" panose="020B0303040000020004" pitchFamily="34" charset="0"/>
              <a:ea typeface="Fedra Sans Pro Light" panose="020B0303040000020004" pitchFamily="34" charset="0"/>
              <a:cs typeface="Fedra Sans Pro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046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85"/>
          <p:cNvSpPr>
            <a:spLocks noChangeArrowheads="1"/>
          </p:cNvSpPr>
          <p:nvPr/>
        </p:nvSpPr>
        <p:spPr bwMode="auto">
          <a:xfrm>
            <a:off x="504917" y="1285860"/>
            <a:ext cx="11211863" cy="3286147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0" tIns="60831" rIns="0" bIns="60831"/>
          <a:lstStyle/>
          <a:p>
            <a:pPr marL="608354" indent="-608354" algn="ctr">
              <a:lnSpc>
                <a:spcPct val="90000"/>
              </a:lnSpc>
              <a:spcBef>
                <a:spcPts val="799"/>
              </a:spcBef>
              <a:buClr>
                <a:srgbClr val="F69200"/>
              </a:buClr>
              <a:buSzPct val="100000"/>
            </a:pPr>
            <a:r>
              <a:rPr lang="ru-RU" sz="4400" dirty="0" smtClean="0"/>
              <a:t>Цель:</a:t>
            </a:r>
            <a:r>
              <a:rPr lang="ru-RU" sz="4000" dirty="0" smtClean="0"/>
              <a:t> формирование основ экологической культуры у </a:t>
            </a:r>
            <a:r>
              <a:rPr lang="ba-RU" sz="4000" dirty="0" smtClean="0"/>
              <a:t>детей старшего дошкольного возраста через создание </a:t>
            </a:r>
            <a:r>
              <a:rPr lang="ru-RU" sz="4000" dirty="0" smtClean="0"/>
              <a:t>личностно-развивающей образовательной  среды.</a:t>
            </a:r>
          </a:p>
          <a:p>
            <a:pPr marL="608354" indent="-608354">
              <a:lnSpc>
                <a:spcPct val="90000"/>
              </a:lnSpc>
              <a:spcBef>
                <a:spcPts val="799"/>
              </a:spcBef>
              <a:buClr>
                <a:srgbClr val="F69200"/>
              </a:buClr>
              <a:buSzPct val="100000"/>
              <a:buFont typeface="Fedra Sans Pro Book" panose="020B0504040000020004" pitchFamily="34" charset="0"/>
              <a:buChar char="•"/>
            </a:pPr>
            <a:endParaRPr lang="ru-RU" altLang="ru-RU" sz="3193" dirty="0">
              <a:latin typeface="Fedra Sans Pro Light" panose="020B0303040000020004" pitchFamily="34" charset="0"/>
              <a:ea typeface="Fedra Sans Pro Light" panose="020B0303040000020004" pitchFamily="34" charset="0"/>
              <a:cs typeface="Fedra Sans Pro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0563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85"/>
          <p:cNvSpPr>
            <a:spLocks noChangeArrowheads="1"/>
          </p:cNvSpPr>
          <p:nvPr/>
        </p:nvSpPr>
        <p:spPr bwMode="auto">
          <a:xfrm>
            <a:off x="380283" y="1000108"/>
            <a:ext cx="11211863" cy="5381220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0" tIns="60831" rIns="0" bIns="60831"/>
          <a:lstStyle/>
          <a:p>
            <a:pPr marL="270380" indent="-270380" algn="ctr">
              <a:lnSpc>
                <a:spcPct val="90000"/>
              </a:lnSpc>
              <a:buClr>
                <a:srgbClr val="F69200"/>
              </a:buClr>
              <a:buSzPct val="100000"/>
            </a:pPr>
            <a:endParaRPr lang="ru-RU" altLang="ru-RU" sz="1863" dirty="0">
              <a:latin typeface="Fedra Sans Pro Light" panose="020B0303040000020004" pitchFamily="34" charset="0"/>
              <a:ea typeface="Fedra Sans Pro Light" panose="020B0303040000020004" pitchFamily="34" charset="0"/>
              <a:cs typeface="Fedra Sans Pro Light"/>
            </a:endParaRPr>
          </a:p>
          <a:p>
            <a:r>
              <a:rPr lang="ru-RU" altLang="ru-RU" sz="3193" dirty="0">
                <a:latin typeface="Fedra Sans Pro Light" panose="020B0303040000020004" pitchFamily="34" charset="0"/>
                <a:ea typeface="Fedra Sans Pro Light" panose="020B0303040000020004" pitchFamily="34" charset="0"/>
                <a:cs typeface="Fedra Sans Pro Light"/>
              </a:rPr>
              <a:t> </a:t>
            </a:r>
            <a:r>
              <a:rPr lang="ru-RU" sz="3200" u="sng" dirty="0" smtClean="0"/>
              <a:t>Задачи:</a:t>
            </a:r>
            <a:endParaRPr lang="ru-RU" sz="3200" dirty="0" smtClean="0"/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 Создать личностно-развивающую образовательную среду для организации мероприятий по экологическому воспитанию детей;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 расширять деятельные познания детей о животном и растительном мире;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 учить работать в команде, закреплять умение осуществлять взаимопроверку; 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 помочь понять взаимосвязь природы и человека, почувствовать ответственность за результат своих действий в природе;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развивать понимание взаимосвязей в природе и места человека в них, эстетическое восприятие природы;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развивать нравственные качества личности; логическое мышление, внимание, память;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формировать навыки экологически грамотного, нравственного поведения в природе;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вовлекать детей в разнообразные виды деятельности в природе и по её охране;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воспитывать любовь к природе и желание ее беречь, любовь к родному краю;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обеспечить непрерывность экологического образования в системе: ДОУ – семья.</a:t>
            </a:r>
          </a:p>
          <a:p>
            <a:pPr algn="ctr">
              <a:lnSpc>
                <a:spcPct val="90000"/>
              </a:lnSpc>
              <a:spcBef>
                <a:spcPts val="799"/>
              </a:spcBef>
              <a:buClr>
                <a:srgbClr val="F69200"/>
              </a:buClr>
              <a:buSzPct val="100000"/>
            </a:pPr>
            <a:endParaRPr lang="ru-RU" altLang="ru-RU" sz="3193" dirty="0">
              <a:latin typeface="Fedra Sans Pro Light" panose="020B0303040000020004" pitchFamily="34" charset="0"/>
              <a:ea typeface="Fedra Sans Pro Light" panose="020B0303040000020004" pitchFamily="34" charset="0"/>
              <a:cs typeface="Fedra Sans Pro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67716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9"/>
          <p:cNvSpPr txBox="1">
            <a:spLocks noChangeArrowheads="1"/>
          </p:cNvSpPr>
          <p:nvPr/>
        </p:nvSpPr>
        <p:spPr bwMode="auto">
          <a:xfrm>
            <a:off x="793" y="942581"/>
            <a:ext cx="12166603" cy="498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90000"/>
              </a:lnSpc>
              <a:buClr>
                <a:srgbClr val="F69200"/>
              </a:buClr>
              <a:buSzPct val="100000"/>
            </a:pPr>
            <a:r>
              <a:rPr lang="ru-RU" altLang="ru-RU" sz="3600" cap="all" dirty="0" smtClean="0">
                <a:solidFill>
                  <a:srgbClr val="00642D"/>
                </a:solidFill>
                <a:latin typeface="Fedra Sans Pro Book" panose="020B0504040000020004" pitchFamily="34" charset="0"/>
                <a:ea typeface="Fedra Sans Pro Light" charset="0"/>
              </a:rPr>
              <a:t>Ожидаемые     результаты</a:t>
            </a:r>
            <a:endParaRPr lang="ru-RU" altLang="ru-RU" sz="3600" cap="all" dirty="0">
              <a:solidFill>
                <a:srgbClr val="00642D"/>
              </a:solidFill>
              <a:latin typeface="Fedra Sans Pro Book" panose="020B0504040000020004" pitchFamily="34" charset="0"/>
              <a:ea typeface="Fedra Sans Pro Light" charset="0"/>
            </a:endParaRPr>
          </a:p>
        </p:txBody>
      </p:sp>
      <p:sp>
        <p:nvSpPr>
          <p:cNvPr id="3" name="Shape 485"/>
          <p:cNvSpPr>
            <a:spLocks noChangeArrowheads="1"/>
          </p:cNvSpPr>
          <p:nvPr/>
        </p:nvSpPr>
        <p:spPr bwMode="auto">
          <a:xfrm>
            <a:off x="784865" y="1357298"/>
            <a:ext cx="10977181" cy="4714908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0" tIns="60831" rIns="0" bIns="60831"/>
          <a:lstStyle/>
          <a:p>
            <a:pPr lvl="0">
              <a:buFont typeface="Wingdings" pitchFamily="2" charset="2"/>
              <a:buChar char="v"/>
            </a:pPr>
            <a:endParaRPr lang="ru-RU" sz="2400" dirty="0" smtClean="0"/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Пополнится личностно-развивающая образовательная среда в группе по экологическому воспитанию. </a:t>
            </a:r>
          </a:p>
          <a:p>
            <a:pPr lvl="0">
              <a:buFont typeface="Wingdings" pitchFamily="2" charset="2"/>
              <a:buChar char="v"/>
            </a:pPr>
            <a:r>
              <a:rPr lang="ru-RU" sz="2000" dirty="0" smtClean="0"/>
              <a:t>У детей </a:t>
            </a:r>
            <a:r>
              <a:rPr lang="ba-RU" sz="2000" dirty="0" smtClean="0"/>
              <a:t>сформированы элементарные экологические знания и культура поведения в природе.</a:t>
            </a:r>
            <a:endParaRPr lang="ru-RU" sz="2000" dirty="0" smtClean="0"/>
          </a:p>
          <a:p>
            <a:pPr lvl="0">
              <a:buFont typeface="Wingdings" pitchFamily="2" charset="2"/>
              <a:buChar char="v"/>
            </a:pPr>
            <a:r>
              <a:rPr lang="ba-RU" sz="2000" dirty="0" smtClean="0"/>
              <a:t>Дети проявляют эмоциональную отзывчивость на красоту объектов природы; научились работать в команде; понимать эмоциональное состояние сверстников.</a:t>
            </a:r>
            <a:endParaRPr lang="ru-RU" sz="2000" dirty="0" smtClean="0"/>
          </a:p>
          <a:p>
            <a:pPr lvl="0">
              <a:buFont typeface="Wingdings" pitchFamily="2" charset="2"/>
              <a:buChar char="v"/>
            </a:pPr>
            <a:r>
              <a:rPr lang="ba-RU" sz="2000" dirty="0" smtClean="0"/>
              <a:t>Проявляют бережное отношение к природе.</a:t>
            </a:r>
            <a:endParaRPr lang="ru-RU" sz="2000" dirty="0" smtClean="0"/>
          </a:p>
          <a:p>
            <a:pPr lvl="0">
              <a:buFont typeface="Wingdings" pitchFamily="2" charset="2"/>
              <a:buChar char="v"/>
            </a:pPr>
            <a:r>
              <a:rPr lang="ba-RU" sz="2000" dirty="0" smtClean="0"/>
              <a:t>Понимают</a:t>
            </a:r>
            <a:r>
              <a:rPr lang="ru-RU" sz="2000" dirty="0" smtClean="0"/>
              <a:t> взаимосвязь в природе, относятся бережно к живым объектам природы: животным, птицам, насекомым и т.д. </a:t>
            </a:r>
          </a:p>
          <a:p>
            <a:pPr lvl="0">
              <a:buFont typeface="Wingdings" pitchFamily="2" charset="2"/>
              <a:buChar char="v"/>
            </a:pPr>
            <a:r>
              <a:rPr lang="ru-RU" sz="2000" dirty="0" smtClean="0"/>
              <a:t>Дети умеют проводить несложные опыты, экспериментировать и делать выводы.</a:t>
            </a:r>
          </a:p>
          <a:p>
            <a:pPr lvl="0">
              <a:buFont typeface="Wingdings" pitchFamily="2" charset="2"/>
              <a:buChar char="v"/>
            </a:pPr>
            <a:r>
              <a:rPr lang="ru-RU" sz="2000" dirty="0" smtClean="0"/>
              <a:t>Повысится экологическая культура родителей и педагогов, появится понимание необходимости в экологическом воспитании детей.</a:t>
            </a:r>
          </a:p>
          <a:p>
            <a:pPr lvl="0">
              <a:buFont typeface="Wingdings" pitchFamily="2" charset="2"/>
              <a:buChar char="v"/>
            </a:pPr>
            <a:r>
              <a:rPr lang="ru-RU" sz="2000" dirty="0" smtClean="0"/>
              <a:t>Родители принимают активное участие в мероприятиях: экскурсиях, изготовлении пособий и оборудования по экологическому воспитанию.</a:t>
            </a:r>
          </a:p>
          <a:p>
            <a:pPr marL="456265" indent="-456265">
              <a:spcBef>
                <a:spcPts val="799"/>
              </a:spcBef>
              <a:buClr>
                <a:srgbClr val="F69200"/>
              </a:buClr>
              <a:buSzPct val="100000"/>
              <a:buFont typeface="Wingdings" pitchFamily="2" charset="2"/>
              <a:buChar char="v"/>
            </a:pPr>
            <a:endParaRPr lang="ru-RU" altLang="ru-RU" sz="2400" b="1" dirty="0">
              <a:latin typeface="Fedra Sans Pro Light"/>
              <a:ea typeface="Fedra Sans Pro Light"/>
              <a:cs typeface="Fedra Sans Pro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724799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9"/>
          <p:cNvSpPr txBox="1">
            <a:spLocks noChangeArrowheads="1"/>
          </p:cNvSpPr>
          <p:nvPr/>
        </p:nvSpPr>
        <p:spPr bwMode="auto">
          <a:xfrm>
            <a:off x="387562" y="883731"/>
            <a:ext cx="11211863" cy="1053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90000"/>
              </a:lnSpc>
              <a:spcBef>
                <a:spcPts val="1331"/>
              </a:spcBef>
              <a:buClr>
                <a:srgbClr val="F69200"/>
              </a:buClr>
              <a:buSzPct val="100000"/>
            </a:pPr>
            <a:r>
              <a:rPr lang="ru-RU" altLang="ru-RU" sz="2800" cap="all" dirty="0">
                <a:solidFill>
                  <a:srgbClr val="00642D"/>
                </a:solidFill>
                <a:latin typeface="Fedra Sans Pro Book" panose="020B0504040000020004" pitchFamily="34" charset="0"/>
                <a:ea typeface="Fedra Sans Pro Light" charset="0"/>
              </a:rPr>
              <a:t>Результаты проекта и Способы их </a:t>
            </a:r>
            <a:r>
              <a:rPr lang="ru-RU" altLang="ru-RU" sz="2800" cap="all" dirty="0" smtClean="0">
                <a:solidFill>
                  <a:srgbClr val="00642D"/>
                </a:solidFill>
                <a:latin typeface="Fedra Sans Pro Book" panose="020B0504040000020004" pitchFamily="34" charset="0"/>
                <a:ea typeface="Fedra Sans Pro Light" charset="0"/>
              </a:rPr>
              <a:t>ДОСТИЖЕНИЯ </a:t>
            </a:r>
          </a:p>
          <a:p>
            <a:pPr algn="ctr">
              <a:lnSpc>
                <a:spcPct val="90000"/>
              </a:lnSpc>
              <a:spcBef>
                <a:spcPts val="1331"/>
              </a:spcBef>
              <a:buClr>
                <a:srgbClr val="F69200"/>
              </a:buClr>
              <a:buSzPct val="100000"/>
            </a:pPr>
            <a:endParaRPr lang="ru-RU" altLang="ru-RU" sz="3600" cap="all" dirty="0">
              <a:solidFill>
                <a:srgbClr val="00642D"/>
              </a:solidFill>
              <a:latin typeface="Fedra Sans Pro Book" panose="020B0504040000020004" pitchFamily="34" charset="0"/>
              <a:ea typeface="Fedra Sans Pro Light" charset="0"/>
            </a:endParaRPr>
          </a:p>
        </p:txBody>
      </p:sp>
      <p:sp>
        <p:nvSpPr>
          <p:cNvPr id="3" name="Shape 485"/>
          <p:cNvSpPr>
            <a:spLocks noChangeArrowheads="1"/>
          </p:cNvSpPr>
          <p:nvPr/>
        </p:nvSpPr>
        <p:spPr bwMode="auto">
          <a:xfrm>
            <a:off x="790328" y="2652257"/>
            <a:ext cx="10737195" cy="3441040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0" tIns="60831" rIns="0" bIns="60831"/>
          <a:lstStyle/>
          <a:p>
            <a:pPr marL="608354" indent="-608354" algn="just">
              <a:lnSpc>
                <a:spcPct val="90000"/>
              </a:lnSpc>
              <a:spcBef>
                <a:spcPts val="799"/>
              </a:spcBef>
              <a:buClr>
                <a:srgbClr val="F69200"/>
              </a:buClr>
              <a:buSzPct val="100000"/>
              <a:buFont typeface="Arial" panose="020B0604020202020204" pitchFamily="34" charset="0"/>
              <a:buChar char="•"/>
            </a:pPr>
            <a:endParaRPr lang="ru-RU" altLang="ru-RU" sz="3193" dirty="0">
              <a:latin typeface="Fedra Sans Pro Light" panose="020B0303040000020004" pitchFamily="34" charset="0"/>
              <a:ea typeface="Fedra Sans Pro Light" panose="020B0303040000020004" pitchFamily="34" charset="0"/>
              <a:cs typeface="Fedra Sans Pro Light"/>
            </a:endParaRPr>
          </a:p>
        </p:txBody>
      </p:sp>
      <p:pic>
        <p:nvPicPr>
          <p:cNvPr id="4" name="Рисунок 3" descr="IMG20211108130821_0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54806" y="1785926"/>
            <a:ext cx="4143404" cy="407196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83501" y="6000768"/>
            <a:ext cx="1571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Было…</a:t>
            </a:r>
            <a:endParaRPr lang="ru-RU" sz="2800" dirty="0"/>
          </a:p>
        </p:txBody>
      </p:sp>
      <p:pic>
        <p:nvPicPr>
          <p:cNvPr id="6" name="Рисунок 5" descr="IMG20211202140658_0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798474" y="1285860"/>
            <a:ext cx="5143500" cy="464347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441548" y="6000768"/>
            <a:ext cx="17145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Стало!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5155400" y="1928802"/>
            <a:ext cx="150019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«Говорящая стена» - </a:t>
            </a:r>
          </a:p>
          <a:p>
            <a:pPr algn="ctr"/>
            <a:r>
              <a:rPr lang="ru-RU" sz="2000" dirty="0" smtClean="0"/>
              <a:t>«Мы любим природу!»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1726881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20210623_11145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5400000" flipV="1">
            <a:off x="35720" y="1035826"/>
            <a:ext cx="3286148" cy="33575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9"/>
          <p:cNvSpPr txBox="1">
            <a:spLocks noChangeArrowheads="1"/>
          </p:cNvSpPr>
          <p:nvPr/>
        </p:nvSpPr>
        <p:spPr bwMode="auto">
          <a:xfrm>
            <a:off x="796" y="1109442"/>
            <a:ext cx="12166602" cy="498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90000"/>
              </a:lnSpc>
              <a:spcBef>
                <a:spcPts val="1331"/>
              </a:spcBef>
              <a:buClr>
                <a:srgbClr val="F69200"/>
              </a:buClr>
              <a:buSzPct val="100000"/>
            </a:pPr>
            <a:endParaRPr lang="ru-RU" altLang="ru-RU" sz="3600" cap="all" dirty="0">
              <a:solidFill>
                <a:srgbClr val="00642D"/>
              </a:solidFill>
              <a:latin typeface="Fedra Sans Pro Book" panose="020B0504040000020004" pitchFamily="34" charset="0"/>
              <a:ea typeface="Fedra Sans Pro Light" charset="0"/>
            </a:endParaRPr>
          </a:p>
        </p:txBody>
      </p:sp>
      <p:sp>
        <p:nvSpPr>
          <p:cNvPr id="3" name="Shape 485"/>
          <p:cNvSpPr>
            <a:spLocks noChangeArrowheads="1"/>
          </p:cNvSpPr>
          <p:nvPr/>
        </p:nvSpPr>
        <p:spPr bwMode="auto">
          <a:xfrm>
            <a:off x="596450" y="571481"/>
            <a:ext cx="10936730" cy="714379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0" tIns="60831" rIns="0" bIns="60831"/>
          <a:lstStyle/>
          <a:p>
            <a:pPr marL="456265" indent="-456265" algn="ctr">
              <a:lnSpc>
                <a:spcPct val="90000"/>
              </a:lnSpc>
              <a:spcBef>
                <a:spcPts val="799"/>
              </a:spcBef>
              <a:buClr>
                <a:srgbClr val="F69200"/>
              </a:buClr>
              <a:buSzPct val="100000"/>
            </a:pPr>
            <a:r>
              <a:rPr lang="ru-RU" sz="2800" b="1" dirty="0" smtClean="0">
                <a:solidFill>
                  <a:srgbClr val="006600"/>
                </a:solidFill>
              </a:rPr>
              <a:t>Используемые технологии/методики/приёмы/техники</a:t>
            </a:r>
          </a:p>
          <a:p>
            <a:pPr marL="456265" indent="-456265" algn="ctr">
              <a:lnSpc>
                <a:spcPct val="90000"/>
              </a:lnSpc>
              <a:spcBef>
                <a:spcPts val="799"/>
              </a:spcBef>
              <a:buClr>
                <a:srgbClr val="F69200"/>
              </a:buClr>
              <a:buSzPct val="100000"/>
            </a:pPr>
            <a:r>
              <a:rPr lang="ru-RU" altLang="ru-RU" sz="2400" b="1" dirty="0" smtClean="0">
                <a:solidFill>
                  <a:srgbClr val="006600"/>
                </a:solidFill>
                <a:latin typeface="Fedra Sans Pro Light" panose="020B0303040000020004" pitchFamily="34" charset="0"/>
                <a:ea typeface="Fedra Sans Pro Light" panose="020B0303040000020004" pitchFamily="34" charset="0"/>
                <a:cs typeface="Fedra Sans Pro Light"/>
              </a:rPr>
              <a:t>Экскурсии в парк «Молодёжный» совместно с родителями</a:t>
            </a:r>
            <a:endParaRPr lang="ru-RU" altLang="ru-RU" sz="2400" b="1" dirty="0">
              <a:solidFill>
                <a:srgbClr val="006600"/>
              </a:solidFill>
              <a:latin typeface="Fedra Sans Pro Light" panose="020B0303040000020004" pitchFamily="34" charset="0"/>
              <a:ea typeface="Fedra Sans Pro Light" panose="020B0303040000020004" pitchFamily="34" charset="0"/>
              <a:cs typeface="Fedra Sans Pro Light"/>
            </a:endParaRPr>
          </a:p>
        </p:txBody>
      </p:sp>
      <p:pic>
        <p:nvPicPr>
          <p:cNvPr id="6" name="Рисунок 5" descr="20210623_10484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10800000">
            <a:off x="4869648" y="3643314"/>
            <a:ext cx="3357586" cy="3214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20210623_103752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 rot="10800000">
            <a:off x="2155004" y="2428868"/>
            <a:ext cx="3357586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20211026_113840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 rot="10800000">
            <a:off x="9096354" y="4000504"/>
            <a:ext cx="3071834" cy="26406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20211026_114236 (1)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 rot="5400000">
            <a:off x="7019700" y="1921890"/>
            <a:ext cx="3415199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3727134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85"/>
          <p:cNvSpPr>
            <a:spLocks noChangeArrowheads="1"/>
          </p:cNvSpPr>
          <p:nvPr/>
        </p:nvSpPr>
        <p:spPr bwMode="auto">
          <a:xfrm>
            <a:off x="490041" y="1910030"/>
            <a:ext cx="10803164" cy="4329495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0" tIns="60831" rIns="0" bIns="60831"/>
          <a:lstStyle/>
          <a:p>
            <a:pPr marL="270380" indent="-270380" algn="just">
              <a:lnSpc>
                <a:spcPct val="90000"/>
              </a:lnSpc>
              <a:buClr>
                <a:srgbClr val="F69200"/>
              </a:buClr>
              <a:buSzPct val="100000"/>
              <a:defRPr/>
            </a:pPr>
            <a:endParaRPr lang="ru-RU" altLang="ru-RU" sz="3725" dirty="0">
              <a:latin typeface="Fedra Sans Pro Light" panose="020B0303040000020004" pitchFamily="34" charset="0"/>
              <a:ea typeface="Fedra Sans Pro Light" panose="020B0303040000020004" pitchFamily="34" charset="0"/>
              <a:cs typeface="Fedra Sans Pro Light"/>
            </a:endParaRPr>
          </a:p>
        </p:txBody>
      </p:sp>
      <p:pic>
        <p:nvPicPr>
          <p:cNvPr id="4" name="Рисунок 3" descr="IMG2021082315520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012392" y="2571744"/>
            <a:ext cx="4000528" cy="3429024"/>
          </a:xfrm>
          <a:prstGeom prst="rect">
            <a:avLst/>
          </a:prstGeom>
        </p:spPr>
      </p:pic>
      <p:pic>
        <p:nvPicPr>
          <p:cNvPr id="5" name="Рисунок 4" descr="IMG2021082315522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54740" y="1785926"/>
            <a:ext cx="4226706" cy="392909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69252" y="500043"/>
            <a:ext cx="84296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6600"/>
                </a:solidFill>
              </a:rPr>
              <a:t>Наблюдение и уход за растениями на участке детского сада</a:t>
            </a:r>
            <a:endParaRPr lang="ru-RU" sz="4000" dirty="0">
              <a:solidFill>
                <a:srgbClr val="006600"/>
              </a:solidFill>
            </a:endParaRPr>
          </a:p>
        </p:txBody>
      </p:sp>
      <p:pic>
        <p:nvPicPr>
          <p:cNvPr id="8" name="Рисунок 7" descr="20210625_094757.jpg"/>
          <p:cNvPicPr>
            <a:picLocks noChangeAspect="1"/>
          </p:cNvPicPr>
          <p:nvPr/>
        </p:nvPicPr>
        <p:blipFill>
          <a:blip r:embed="rId4" cstate="screen"/>
          <a:srcRect t="-482"/>
          <a:stretch>
            <a:fillRect/>
          </a:stretch>
        </p:blipFill>
        <p:spPr>
          <a:xfrm rot="5400000">
            <a:off x="8262952" y="3393256"/>
            <a:ext cx="2857522" cy="4071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643325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485"/>
          <p:cNvSpPr>
            <a:spLocks noChangeArrowheads="1"/>
          </p:cNvSpPr>
          <p:nvPr/>
        </p:nvSpPr>
        <p:spPr bwMode="auto">
          <a:xfrm>
            <a:off x="490041" y="1910030"/>
            <a:ext cx="10803164" cy="4329495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0" tIns="60831" rIns="0" bIns="60831"/>
          <a:lstStyle/>
          <a:p>
            <a:pPr marL="270380" indent="-270380" algn="just">
              <a:lnSpc>
                <a:spcPct val="90000"/>
              </a:lnSpc>
              <a:buClr>
                <a:srgbClr val="F69200"/>
              </a:buClr>
              <a:buSzPct val="100000"/>
              <a:defRPr/>
            </a:pPr>
            <a:endParaRPr lang="ru-RU" altLang="ru-RU" sz="3725" dirty="0">
              <a:latin typeface="Fedra Sans Pro Light" panose="020B0303040000020004" pitchFamily="34" charset="0"/>
              <a:ea typeface="Fedra Sans Pro Light" panose="020B0303040000020004" pitchFamily="34" charset="0"/>
              <a:cs typeface="Fedra Sans Pro Ligh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0493" y="642918"/>
            <a:ext cx="43577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6600"/>
                </a:solidFill>
              </a:rPr>
              <a:t>Изготовление </a:t>
            </a:r>
            <a:r>
              <a:rPr lang="ru-RU" dirty="0" err="1" smtClean="0">
                <a:solidFill>
                  <a:srgbClr val="006600"/>
                </a:solidFill>
              </a:rPr>
              <a:t>лэпбука</a:t>
            </a:r>
            <a:r>
              <a:rPr lang="ru-RU" dirty="0" smtClean="0">
                <a:solidFill>
                  <a:srgbClr val="006600"/>
                </a:solidFill>
              </a:rPr>
              <a:t> «Мир экологии», альбома «Чудеса природы!»</a:t>
            </a:r>
            <a:endParaRPr lang="ru-RU" dirty="0">
              <a:solidFill>
                <a:srgbClr val="006600"/>
              </a:solidFill>
            </a:endParaRPr>
          </a:p>
        </p:txBody>
      </p:sp>
      <p:pic>
        <p:nvPicPr>
          <p:cNvPr id="5" name="Рисунок 4" descr="20210622_154838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10800000">
            <a:off x="0" y="1571612"/>
            <a:ext cx="3462724" cy="2857520"/>
          </a:xfrm>
          <a:prstGeom prst="rect">
            <a:avLst/>
          </a:prstGeom>
        </p:spPr>
      </p:pic>
      <p:pic>
        <p:nvPicPr>
          <p:cNvPr id="6" name="Рисунок 5" descr="20210622_154822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10800000">
            <a:off x="1512062" y="4214794"/>
            <a:ext cx="3664445" cy="2643206"/>
          </a:xfrm>
          <a:prstGeom prst="rect">
            <a:avLst/>
          </a:prstGeom>
        </p:spPr>
      </p:pic>
      <p:pic>
        <p:nvPicPr>
          <p:cNvPr id="7" name="Рисунок 6" descr="IMG20211025074345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4012392" y="1571612"/>
            <a:ext cx="3121489" cy="2786082"/>
          </a:xfrm>
          <a:prstGeom prst="rect">
            <a:avLst/>
          </a:prstGeom>
        </p:spPr>
      </p:pic>
      <p:pic>
        <p:nvPicPr>
          <p:cNvPr id="9" name="Рисунок 8" descr="20211025_161929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 rot="5400000">
            <a:off x="6405565" y="4107637"/>
            <a:ext cx="2571768" cy="2928958"/>
          </a:xfrm>
          <a:prstGeom prst="rect">
            <a:avLst/>
          </a:prstGeom>
          <a:ln w="190500" cap="sq">
            <a:solidFill>
              <a:srgbClr val="0066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0" name="TextBox 9"/>
          <p:cNvSpPr txBox="1"/>
          <p:nvPr/>
        </p:nvSpPr>
        <p:spPr>
          <a:xfrm>
            <a:off x="7798606" y="857233"/>
            <a:ext cx="36433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6600"/>
                </a:solidFill>
              </a:rPr>
              <a:t>Рассматривание шишки и семян кедра. Посадка семян кедра</a:t>
            </a:r>
          </a:p>
          <a:p>
            <a:endParaRPr lang="ru-RU" dirty="0"/>
          </a:p>
        </p:txBody>
      </p:sp>
      <p:pic>
        <p:nvPicPr>
          <p:cNvPr id="8" name="Рисунок 7" descr="20211025_155750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 rot="10800000">
            <a:off x="9013052" y="1714487"/>
            <a:ext cx="2928958" cy="3286148"/>
          </a:xfrm>
          <a:prstGeom prst="rect">
            <a:avLst/>
          </a:prstGeom>
          <a:ln w="190500" cap="sq">
            <a:solidFill>
              <a:srgbClr val="0066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76433251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743</TotalTime>
  <Words>491</Words>
  <Application>Microsoft Office PowerPoint</Application>
  <PresentationFormat>Произвольный</PresentationFormat>
  <Paragraphs>56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pc</dc:creator>
  <cp:lastModifiedBy>Admin</cp:lastModifiedBy>
  <cp:revision>48</cp:revision>
  <dcterms:created xsi:type="dcterms:W3CDTF">2020-09-14T17:49:18Z</dcterms:created>
  <dcterms:modified xsi:type="dcterms:W3CDTF">2023-01-22T14:47:14Z</dcterms:modified>
</cp:coreProperties>
</file>