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96" r:id="rId5"/>
    <p:sldId id="260" r:id="rId6"/>
    <p:sldId id="282" r:id="rId7"/>
    <p:sldId id="263" r:id="rId8"/>
    <p:sldId id="265" r:id="rId9"/>
    <p:sldId id="279" r:id="rId10"/>
    <p:sldId id="285" r:id="rId11"/>
    <p:sldId id="288" r:id="rId12"/>
    <p:sldId id="287" r:id="rId13"/>
    <p:sldId id="289" r:id="rId14"/>
    <p:sldId id="284" r:id="rId15"/>
    <p:sldId id="290" r:id="rId16"/>
    <p:sldId id="280" r:id="rId17"/>
    <p:sldId id="278" r:id="rId18"/>
    <p:sldId id="29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CCFF"/>
    <a:srgbClr val="6699FF"/>
    <a:srgbClr val="FF6699"/>
    <a:srgbClr val="FF9966"/>
    <a:srgbClr val="FFFF66"/>
    <a:srgbClr val="9933FF"/>
    <a:srgbClr val="CC66FF"/>
    <a:srgbClr val="99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2664" y="-8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F1E4B-B926-4A6A-8356-31979735FB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9771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7FE15-B080-4ACB-A309-4E407723E3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580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09F82-6FAC-4568-9E8D-B6EF065B3C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1858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D75C34-9639-411E-8A2E-25C77B01B17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1506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B69E04-FB47-41CF-AE45-17DEA7DE8A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166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C55C59-F89C-4944-BCB6-124F1EC629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6775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FFEAEF-EC2C-427F-A4DA-FC09C6C92E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3301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AC461-7889-45FB-B60C-88CC4ECFCB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482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D0CBC-A3B2-4CF8-BDE0-A2C2DAF374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575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B1CFB-E9AB-447C-A20A-B6DA56CBAF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811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9AAD5-780C-488F-8E4A-95D892D688B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86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7F22F-DB8F-4CD6-BD74-0C18605AFF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4531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D04AE-7C08-40E4-8A3C-C1298B08D5D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715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901BD-B6F8-406D-B3E2-AE940E4E7A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4556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76725-EBE3-4C83-9A6F-E71CB9E7A8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102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44D796-EC7B-4D70-98D2-2C94F37C3D5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86446" y="4643446"/>
            <a:ext cx="3103557" cy="1344633"/>
          </a:xfrm>
        </p:spPr>
        <p:txBody>
          <a:bodyPr/>
          <a:lstStyle/>
          <a:p>
            <a:pPr algn="r"/>
            <a:r>
              <a:rPr lang="ru-RU" sz="1800" dirty="0" smtClean="0">
                <a:latin typeface="Monotype Corsiva" pitchFamily="66" charset="0"/>
              </a:rPr>
              <a:t>Подготовила воспитатель</a:t>
            </a:r>
          </a:p>
          <a:p>
            <a:pPr algn="r"/>
            <a:r>
              <a:rPr lang="ru-RU" sz="1800" dirty="0" smtClean="0">
                <a:latin typeface="Monotype Corsiva" pitchFamily="66" charset="0"/>
              </a:rPr>
              <a:t> МБДОУ </a:t>
            </a:r>
            <a:r>
              <a:rPr lang="ru-RU" sz="1800" smtClean="0">
                <a:latin typeface="Monotype Corsiva" pitchFamily="66" charset="0"/>
              </a:rPr>
              <a:t>ДС  КВ № 14</a:t>
            </a:r>
            <a:endParaRPr lang="ru-RU" sz="1800" dirty="0" smtClean="0">
              <a:latin typeface="Monotype Corsiva" pitchFamily="66" charset="0"/>
            </a:endParaRPr>
          </a:p>
          <a:p>
            <a:pPr algn="r"/>
            <a:r>
              <a:rPr lang="ru-RU" sz="1800" dirty="0" err="1" smtClean="0">
                <a:latin typeface="Monotype Corsiva" pitchFamily="66" charset="0"/>
              </a:rPr>
              <a:t>Удоденко</a:t>
            </a:r>
            <a:r>
              <a:rPr lang="ru-RU" sz="1800" dirty="0" smtClean="0">
                <a:latin typeface="Monotype Corsiva" pitchFamily="66" charset="0"/>
              </a:rPr>
              <a:t> Наталья Григорьевна</a:t>
            </a:r>
            <a:endParaRPr lang="ru-RU" sz="1800" dirty="0">
              <a:latin typeface="Monotype Corsiva" pitchFamily="66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643188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643188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2643188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643188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643188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 sz="1800"/>
          </a:p>
        </p:txBody>
      </p:sp>
      <p:pic>
        <p:nvPicPr>
          <p:cNvPr id="10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500306"/>
            <a:ext cx="1847842" cy="182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Выноска-облако 10"/>
          <p:cNvSpPr/>
          <p:nvPr/>
        </p:nvSpPr>
        <p:spPr>
          <a:xfrm>
            <a:off x="214282" y="1000108"/>
            <a:ext cx="6643734" cy="3214710"/>
          </a:xfrm>
          <a:prstGeom prst="cloudCallout">
            <a:avLst>
              <a:gd name="adj1" fmla="val 55191"/>
              <a:gd name="adj2" fmla="val 189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6000" dirty="0" smtClean="0">
              <a:solidFill>
                <a:schemeClr val="accent2"/>
              </a:solidFill>
              <a:latin typeface="Monotype Corsiva" pitchFamily="66" charset="0"/>
            </a:endParaRPr>
          </a:p>
          <a:p>
            <a:pPr algn="ctr"/>
            <a:r>
              <a:rPr lang="ru-RU" sz="6000" dirty="0" smtClean="0">
                <a:solidFill>
                  <a:schemeClr val="accent2"/>
                </a:solidFill>
                <a:latin typeface="Monotype Corsiva" pitchFamily="66" charset="0"/>
              </a:rPr>
              <a:t>«Какие бывают часы»</a:t>
            </a:r>
          </a:p>
          <a:p>
            <a:pPr algn="just"/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7030A0"/>
                </a:solidFill>
              </a:rPr>
              <a:t>Башенные часы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4099" name="Picture 3" descr="C:\Users\Наташа\Downloads\20e366a1074dbc2c01c964ab7f844375_i-16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3524248" cy="5286372"/>
          </a:xfrm>
          <a:prstGeom prst="rect">
            <a:avLst/>
          </a:prstGeom>
          <a:noFill/>
        </p:spPr>
      </p:pic>
      <p:sp>
        <p:nvSpPr>
          <p:cNvPr id="4" name="Заголовок 5"/>
          <p:cNvSpPr txBox="1">
            <a:spLocks/>
          </p:cNvSpPr>
          <p:nvPr/>
        </p:nvSpPr>
        <p:spPr bwMode="auto">
          <a:xfrm>
            <a:off x="5000628" y="285728"/>
            <a:ext cx="3800444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Уличные часы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D:\Каталог картинок\Часы\1178053343_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714488"/>
            <a:ext cx="3268289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715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 smtClean="0"/>
              <a:t>А ходики –избушки! В них живут кукушки. Окошко распахнётся, Кукушка встрепенётся: </a:t>
            </a:r>
            <a:r>
              <a:rPr lang="ru-RU" sz="1800" dirty="0" err="1" smtClean="0"/>
              <a:t>Ку</a:t>
            </a:r>
            <a:r>
              <a:rPr lang="ru-RU" sz="1800" dirty="0" smtClean="0"/>
              <a:t> – </a:t>
            </a:r>
            <a:r>
              <a:rPr lang="ru-RU" sz="1800" dirty="0" err="1" smtClean="0"/>
              <a:t>ку</a:t>
            </a:r>
            <a:r>
              <a:rPr lang="ru-RU" sz="1800" dirty="0" smtClean="0"/>
              <a:t>! </a:t>
            </a:r>
            <a:r>
              <a:rPr lang="ru-RU" sz="1800" dirty="0" err="1" smtClean="0"/>
              <a:t>Ку</a:t>
            </a:r>
            <a:r>
              <a:rPr lang="ru-RU" sz="1800" dirty="0" smtClean="0"/>
              <a:t> – </a:t>
            </a:r>
            <a:r>
              <a:rPr lang="ru-RU" sz="1800" dirty="0" err="1" smtClean="0"/>
              <a:t>ку</a:t>
            </a:r>
            <a:r>
              <a:rPr lang="ru-RU" sz="1800" dirty="0" smtClean="0"/>
              <a:t>! – Как в лесу на суку!</a:t>
            </a:r>
            <a:endParaRPr lang="ru-RU" sz="1800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643438" cy="1142984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2"/>
                </a:solidFill>
              </a:rPr>
              <a:t>Часы с кукушкой</a:t>
            </a:r>
            <a:endParaRPr lang="ru-RU" sz="3200" dirty="0">
              <a:solidFill>
                <a:schemeClr val="accent2"/>
              </a:solidFill>
            </a:endParaRPr>
          </a:p>
        </p:txBody>
      </p:sp>
      <p:pic>
        <p:nvPicPr>
          <p:cNvPr id="8" name="Picture 2" descr="http://moichasiki.ru/images/shop_items/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428868"/>
            <a:ext cx="2988479" cy="4071990"/>
          </a:xfrm>
          <a:prstGeom prst="rect">
            <a:avLst/>
          </a:prstGeom>
          <a:noFill/>
        </p:spPr>
      </p:pic>
      <p:pic>
        <p:nvPicPr>
          <p:cNvPr id="10" name="Picture 2" descr="D:\Каталог картинок\Часы\c9_cloc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786058"/>
            <a:ext cx="3138042" cy="3143272"/>
          </a:xfrm>
          <a:prstGeom prst="rect">
            <a:avLst/>
          </a:prstGeom>
          <a:noFill/>
        </p:spPr>
      </p:pic>
      <p:sp>
        <p:nvSpPr>
          <p:cNvPr id="11" name="Rectangle 8"/>
          <p:cNvSpPr txBox="1">
            <a:spLocks noChangeArrowheads="1"/>
          </p:cNvSpPr>
          <p:nvPr/>
        </p:nvSpPr>
        <p:spPr bwMode="auto">
          <a:xfrm>
            <a:off x="5429256" y="0"/>
            <a:ext cx="3714744" cy="114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Настенные часы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1071546"/>
            <a:ext cx="35004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А есть часы настенные – Чинные, степенные! Не убегают, не отстают – Вовремя бьют!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928670"/>
            <a:ext cx="892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Есть часы, На полу стоящие, Басом говорящие: «Бом! Бом! Бом!»- На весь дом.</a:t>
            </a:r>
            <a:endParaRPr lang="ru-RU" sz="1800" dirty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Напольные </a:t>
            </a:r>
            <a:r>
              <a:rPr lang="ru-RU" sz="5400" dirty="0">
                <a:solidFill>
                  <a:schemeClr val="accent2"/>
                </a:solidFill>
              </a:rPr>
              <a:t>часы</a:t>
            </a:r>
          </a:p>
        </p:txBody>
      </p:sp>
      <p:pic>
        <p:nvPicPr>
          <p:cNvPr id="4" name="Picture 2" descr="http://venagid.ru/wp-content/uploads/2010/10/Uhrenmuseum8-640x4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7143800" cy="5101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Настольные </a:t>
            </a:r>
            <a:r>
              <a:rPr lang="ru-RU" sz="5400" dirty="0">
                <a:solidFill>
                  <a:schemeClr val="accent2"/>
                </a:solidFill>
              </a:rPr>
              <a:t>часы</a:t>
            </a:r>
          </a:p>
        </p:txBody>
      </p:sp>
      <p:pic>
        <p:nvPicPr>
          <p:cNvPr id="5" name="Picture 3" descr="D:\Каталог картинок\С\BIT04~17 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5992"/>
            <a:ext cx="2571768" cy="2571768"/>
          </a:xfrm>
          <a:prstGeom prst="rect">
            <a:avLst/>
          </a:prstGeom>
          <a:noFill/>
        </p:spPr>
      </p:pic>
      <p:pic>
        <p:nvPicPr>
          <p:cNvPr id="7" name="Picture 2" descr="D:\Диски с картинками\Предметы вокруг нас\Время\TIME008 П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1857388" cy="1857388"/>
          </a:xfrm>
          <a:prstGeom prst="rect">
            <a:avLst/>
          </a:prstGeom>
          <a:noFill/>
        </p:spPr>
      </p:pic>
      <p:pic>
        <p:nvPicPr>
          <p:cNvPr id="8" name="Picture 3" descr="D:\Каталог картинок\Часы\foto58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12" y="3286124"/>
            <a:ext cx="2573565" cy="3071834"/>
          </a:xfrm>
          <a:prstGeom prst="rect">
            <a:avLst/>
          </a:prstGeom>
          <a:noFill/>
        </p:spPr>
      </p:pic>
      <p:pic>
        <p:nvPicPr>
          <p:cNvPr id="9" name="Picture 6" descr="http://g02.a.alicdn.com/kf/HTB1Y20tIXXXXXbQXVXXq6xXFXXX8/%D0%94%D1%80%D0%B5%D0%B2%D0%B5%D1%81%D0%B8%D0%BD%D0%B0-%D0%BA%D0%BB%D0%B5%D0%BD%D0%B0-8029-%D0%B5%D0%B2%D1%80%D0%BE%D0%BF%D0%B5%D0%B9%D1%81%D0%BA%D0%B8%D0%B9-%D0%B7%D0%B2%D0%BE%D0%BD-%D1%87%D0%B0%D1%81%D1%8B-Seiko-%D0%B4%D0%B5%D1%80%D0%B5%D0%B2%D1%8F%D0%BD%D0%BD%D1%8B%D0%B5-%D0%BD%D0%B0%D1%81%D1%82%D0%BE%D0%BB%D1%8C%D0%BD%D1%8B%D0%B5-%D1%87%D0%B0%D1%81%D1%8B-%D1%81%D0%B8%D0%B4%D0%B5%D1%82%D1%8C-%D1%87%D0%B0%D1%81%D1%8B-%D0%B8%D1%81%D0%BA%D1%83%D1%81%D1%81%D1%82%D0%B2%D0%BE-%D0%BD%D0%B5%D0%BE%D0%BA%D0%BB%D0%B0%D1%81%D1%81%D0%B8%D1%87%D0%B5%D1%81%D0%BA%D0%BE%D0%B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000240"/>
            <a:ext cx="3357586" cy="3357586"/>
          </a:xfrm>
          <a:prstGeom prst="rect">
            <a:avLst/>
          </a:prstGeom>
          <a:noFill/>
        </p:spPr>
      </p:pic>
      <p:pic>
        <p:nvPicPr>
          <p:cNvPr id="10" name="Picture 8" descr="мех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428736"/>
            <a:ext cx="2176448" cy="13904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596" y="1000108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А есть часы малютки! Как сердечко бьются в грудке! «Тик – так, тик – так» … - Круглые сутки.</a:t>
            </a:r>
            <a:endParaRPr lang="ru-RU" sz="1800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298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Наручные часы</a:t>
            </a:r>
            <a:endParaRPr lang="ru-RU" sz="5400" dirty="0">
              <a:solidFill>
                <a:schemeClr val="accent2"/>
              </a:solidFill>
            </a:endParaRPr>
          </a:p>
        </p:txBody>
      </p:sp>
      <p:pic>
        <p:nvPicPr>
          <p:cNvPr id="6146" name="Picture 2" descr="C:\Users\Наташа\Downloads\detskie-naruchnye-chas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3116"/>
            <a:ext cx="57150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298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Карманные часы</a:t>
            </a:r>
            <a:endParaRPr lang="ru-RU" sz="5400" dirty="0">
              <a:solidFill>
                <a:schemeClr val="accent2"/>
              </a:solidFill>
            </a:endParaRPr>
          </a:p>
        </p:txBody>
      </p:sp>
      <p:pic>
        <p:nvPicPr>
          <p:cNvPr id="8" name="Picture 2" descr="D:\Каталог картинок\Часы\Cloc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488" y="2428868"/>
            <a:ext cx="5000628" cy="375047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34" y="12858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 smtClean="0"/>
              <a:t>Самые первые карманные часы изобрёл примерно в 1500 году </a:t>
            </a:r>
            <a:r>
              <a:rPr lang="ru-RU" sz="1800" dirty="0" err="1" smtClean="0"/>
              <a:t>нюрнбергский</a:t>
            </a:r>
            <a:r>
              <a:rPr lang="ru-RU" sz="1800" dirty="0" smtClean="0"/>
              <a:t> часовщик Петер </a:t>
            </a:r>
            <a:r>
              <a:rPr lang="ru-RU" sz="1800" dirty="0" err="1" smtClean="0"/>
              <a:t>Генцлейн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8" name="Picture 10" descr="будил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56" y="2000240"/>
            <a:ext cx="2428892" cy="2428892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2"/>
                </a:solidFill>
              </a:rPr>
              <a:t>Часы будильник</a:t>
            </a:r>
            <a:endParaRPr lang="ru-RU" sz="6000" dirty="0">
              <a:solidFill>
                <a:schemeClr val="accent2"/>
              </a:solidFill>
            </a:endParaRPr>
          </a:p>
        </p:txBody>
      </p:sp>
      <p:pic>
        <p:nvPicPr>
          <p:cNvPr id="11" name="Picture 2" descr="D:\Каталог картинок\Часы\182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643050"/>
            <a:ext cx="2916237" cy="4114800"/>
          </a:xfrm>
          <a:prstGeom prst="rect">
            <a:avLst/>
          </a:prstGeom>
          <a:noFill/>
        </p:spPr>
      </p:pic>
      <p:pic>
        <p:nvPicPr>
          <p:cNvPr id="6" name="Содержимое 5" descr="b030f073dd7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714884"/>
            <a:ext cx="1928826" cy="172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Знаменитые часы</a:t>
            </a:r>
            <a:br>
              <a:rPr lang="ru-RU" sz="4000">
                <a:solidFill>
                  <a:schemeClr val="accent2"/>
                </a:solidFill>
              </a:rPr>
            </a:br>
            <a:r>
              <a:rPr lang="ru-RU" sz="4000">
                <a:solidFill>
                  <a:schemeClr val="accent2"/>
                </a:solidFill>
              </a:rPr>
              <a:t>Кремлевские куранты в Москве</a:t>
            </a:r>
          </a:p>
        </p:txBody>
      </p:sp>
      <p:pic>
        <p:nvPicPr>
          <p:cNvPr id="54280" name="Picture 8" descr="КремлКуран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628775"/>
            <a:ext cx="3332163" cy="49974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282" name="Picture 10" descr="кремл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3438" y="2571744"/>
            <a:ext cx="3567113" cy="2673350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68" y="4429132"/>
            <a:ext cx="5286380" cy="1214446"/>
          </a:xfrm>
        </p:spPr>
        <p:txBody>
          <a:bodyPr/>
          <a:lstStyle/>
          <a:p>
            <a:r>
              <a:rPr lang="ru-RU" sz="6600" dirty="0" smtClean="0">
                <a:solidFill>
                  <a:schemeClr val="accent2"/>
                </a:solidFill>
              </a:rPr>
              <a:t>Спасибо за внимание!</a:t>
            </a:r>
            <a:endParaRPr lang="ru-RU" sz="6600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5" descr="b030f073dd7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3368248" cy="3008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3643306" y="0"/>
            <a:ext cx="4714876" cy="4143375"/>
          </a:xfrm>
          <a:prstGeom prst="cloudCallout">
            <a:avLst>
              <a:gd name="adj1" fmla="val -292347"/>
              <a:gd name="adj2" fmla="val 13618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r>
              <a:rPr lang="ru-RU" sz="2000" dirty="0" smtClean="0">
                <a:solidFill>
                  <a:srgbClr val="40404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руке и на стене,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40404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полу, в кармане,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40404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на башне в вышине,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40404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на полке в спальне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40404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Ходят, ходят равным ходом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2000" dirty="0" smtClean="0">
                <a:solidFill>
                  <a:srgbClr val="40404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 восхода до захода.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476250"/>
            <a:ext cx="5051425" cy="863600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Загадка</a:t>
            </a:r>
            <a:r>
              <a:rPr lang="ru-RU"/>
              <a:t>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928802"/>
            <a:ext cx="7748612" cy="4300555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«Ног нет, а хожу,</a:t>
            </a:r>
          </a:p>
          <a:p>
            <a:pPr algn="ctr">
              <a:buNone/>
            </a:pPr>
            <a:r>
              <a:rPr lang="ru-RU" sz="4000" dirty="0" smtClean="0"/>
              <a:t>Рта нет, а скажу,</a:t>
            </a:r>
          </a:p>
          <a:p>
            <a:pPr algn="ctr">
              <a:buNone/>
            </a:pPr>
            <a:r>
              <a:rPr lang="ru-RU" sz="4000" dirty="0" smtClean="0"/>
              <a:t>Когда спать, когда вставать,</a:t>
            </a:r>
          </a:p>
          <a:p>
            <a:pPr algn="ctr">
              <a:buNone/>
            </a:pPr>
            <a:r>
              <a:rPr lang="ru-RU" sz="4000" dirty="0" smtClean="0"/>
              <a:t>Когда работу начинать.»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>
                <a:solidFill>
                  <a:schemeClr val="accent2"/>
                </a:solidFill>
              </a:rPr>
              <a:t>ЧАСЫ</a:t>
            </a:r>
          </a:p>
        </p:txBody>
      </p:sp>
      <p:pic>
        <p:nvPicPr>
          <p:cNvPr id="9218" name="Picture 2" descr="C:\Users\Наташа\Downloads\1-1535838196.5782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71612"/>
            <a:ext cx="5587316" cy="2922596"/>
          </a:xfrm>
          <a:prstGeom prst="rect">
            <a:avLst/>
          </a:prstGeom>
          <a:noFill/>
        </p:spPr>
      </p:pic>
      <p:pic>
        <p:nvPicPr>
          <p:cNvPr id="4" name="Содержимое 5" descr="b030f073dd79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7158" y="4500570"/>
            <a:ext cx="1923461" cy="18573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етухи на забор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85728"/>
            <a:ext cx="6786578" cy="6145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Выноска-облако 2"/>
          <p:cNvSpPr/>
          <p:nvPr/>
        </p:nvSpPr>
        <p:spPr>
          <a:xfrm>
            <a:off x="0" y="0"/>
            <a:ext cx="4143375" cy="3286125"/>
          </a:xfrm>
          <a:prstGeom prst="cloudCallout">
            <a:avLst>
              <a:gd name="adj1" fmla="val -13323"/>
              <a:gd name="adj2" fmla="val 83913"/>
            </a:avLst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  <a:latin typeface="Arial Black" pitchFamily="34" charset="0"/>
              </a:rPr>
              <a:t>Часы – Петух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-</a:t>
            </a:r>
            <a:r>
              <a:rPr lang="ru-RU" b="1" dirty="0" err="1">
                <a:solidFill>
                  <a:srgbClr val="002060"/>
                </a:solidFill>
              </a:rPr>
              <a:t>Давным</a:t>
            </a:r>
            <a:r>
              <a:rPr lang="ru-RU" b="1" dirty="0">
                <a:solidFill>
                  <a:srgbClr val="002060"/>
                </a:solidFill>
              </a:rPr>
              <a:t> –давно люди узнавали время по живым часам. Эти часы ходят по двору, хлопают крыльями и, взлетев на забор, кричат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 «</a:t>
            </a:r>
            <a:r>
              <a:rPr lang="ru-RU" b="1" dirty="0" err="1">
                <a:solidFill>
                  <a:srgbClr val="002060"/>
                </a:solidFill>
              </a:rPr>
              <a:t>Ку</a:t>
            </a:r>
            <a:r>
              <a:rPr lang="ru-RU" b="1" dirty="0">
                <a:solidFill>
                  <a:srgbClr val="002060"/>
                </a:solidFill>
              </a:rPr>
              <a:t> – </a:t>
            </a:r>
            <a:r>
              <a:rPr lang="ru-RU" b="1" dirty="0" err="1">
                <a:solidFill>
                  <a:srgbClr val="002060"/>
                </a:solidFill>
              </a:rPr>
              <a:t>ка</a:t>
            </a:r>
            <a:r>
              <a:rPr lang="ru-RU" b="1" dirty="0">
                <a:solidFill>
                  <a:srgbClr val="002060"/>
                </a:solidFill>
              </a:rPr>
              <a:t> – ре –</a:t>
            </a:r>
            <a:r>
              <a:rPr lang="ru-RU" b="1" dirty="0" err="1">
                <a:solidFill>
                  <a:srgbClr val="002060"/>
                </a:solidFill>
              </a:rPr>
              <a:t>ку</a:t>
            </a:r>
            <a:r>
              <a:rPr lang="ru-RU" b="1" dirty="0">
                <a:solidFill>
                  <a:srgbClr val="002060"/>
                </a:solidFill>
              </a:rPr>
              <a:t>!»</a:t>
            </a:r>
          </a:p>
        </p:txBody>
      </p:sp>
      <p:pic>
        <p:nvPicPr>
          <p:cNvPr id="4" name="Содержимое 5" descr="b030f073dd79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4429132"/>
            <a:ext cx="2145404" cy="207170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5843588" cy="868363"/>
          </a:xfrm>
        </p:spPr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Солнечные часы</a:t>
            </a:r>
          </a:p>
        </p:txBody>
      </p:sp>
      <p:pic>
        <p:nvPicPr>
          <p:cNvPr id="7177" name="Picture 9" descr="солн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7224" y="4143380"/>
            <a:ext cx="3384550" cy="2538413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солн3"/>
          <p:cNvPicPr>
            <a:picLocks noGrp="1" noChangeAspect="1" noChangeArrowheads="1"/>
          </p:cNvPicPr>
          <p:nvPr>
            <p:ph sz="half" idx="3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5008" y="1000108"/>
            <a:ext cx="3235074" cy="3357586"/>
          </a:xfr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Выноска-облако 9"/>
          <p:cNvSpPr/>
          <p:nvPr/>
        </p:nvSpPr>
        <p:spPr>
          <a:xfrm>
            <a:off x="0" y="785794"/>
            <a:ext cx="4857784" cy="3357586"/>
          </a:xfrm>
          <a:prstGeom prst="cloudCallout">
            <a:avLst>
              <a:gd name="adj1" fmla="val 55191"/>
              <a:gd name="adj2" fmla="val 189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Посреди  ровной площадки вбивали колышек. В солнечный день колышек отбрасывал   тень на площадку, расчерченную, как  циферблат современных часов. В течение дня тень двигалась, и по её положению люди определяли время дня. Но в пасмурный день и ночью солнечные часы не работали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" name="Содержимое 5" descr="b030f073dd79.pn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357686" y="3500438"/>
            <a:ext cx="1133475" cy="11144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Наташа\Downloads\bigstock-Sundia-87154655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857232"/>
            <a:ext cx="3872079" cy="2578103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142844" y="3143248"/>
            <a:ext cx="5072098" cy="3214710"/>
          </a:xfrm>
          <a:prstGeom prst="cloudCallout">
            <a:avLst>
              <a:gd name="adj1" fmla="val 55191"/>
              <a:gd name="adj2" fmla="val 189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Солнечные часы – Всех часов предки! Сейчас они редки! Циферблат на земле лежит, А по нему солнышко бежит! Они бывают на площадях, На лужайке, в саду – У солнышка на виду!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Содержимое 5" descr="b030f073dd79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57818" y="5500702"/>
            <a:ext cx="1133475" cy="111442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14282" y="500042"/>
            <a:ext cx="4178744" cy="2368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Водяные </a:t>
            </a:r>
            <a:r>
              <a:rPr lang="ru-RU" sz="5400" dirty="0">
                <a:solidFill>
                  <a:schemeClr val="accent2"/>
                </a:solidFill>
              </a:rPr>
              <a:t>часы</a:t>
            </a:r>
          </a:p>
        </p:txBody>
      </p:sp>
      <p:pic>
        <p:nvPicPr>
          <p:cNvPr id="18444" name="Picture 12" descr="вод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9190" y="1285860"/>
            <a:ext cx="3656012" cy="51847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0" y="1285860"/>
            <a:ext cx="5072063" cy="4143375"/>
          </a:xfrm>
          <a:prstGeom prst="cloudCallout">
            <a:avLst>
              <a:gd name="adj1" fmla="val -292347"/>
              <a:gd name="adj2" fmla="val 13618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На смену солнечным часам пришли 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водяные. </a:t>
            </a:r>
            <a:r>
              <a:rPr lang="ru-RU" b="1" dirty="0">
                <a:solidFill>
                  <a:schemeClr val="tx1"/>
                </a:solidFill>
                <a:latin typeface="+mj-lt"/>
              </a:rPr>
              <a:t>В высокий и узкий сосуд с дырочкой у дна наливали воду. Капля за каплей она сочилась из отверстия. На стенках сосуда были сделаны черточки – отметки, которые показывали, сколько времени прошло с того момента, когда в сосуд налили воду. 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  </a:t>
            </a:r>
          </a:p>
        </p:txBody>
      </p:sp>
      <p:pic>
        <p:nvPicPr>
          <p:cNvPr id="6" name="Содержимое 5" descr="b030f073dd79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34" y="5072074"/>
            <a:ext cx="1857388" cy="165926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sz="5400" dirty="0">
                <a:solidFill>
                  <a:schemeClr val="accent2"/>
                </a:solidFill>
              </a:rPr>
              <a:t>Песочные часы</a:t>
            </a:r>
          </a:p>
        </p:txBody>
      </p:sp>
      <p:pic>
        <p:nvPicPr>
          <p:cNvPr id="28678" name="Picture 6" descr="пес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174" y="2214554"/>
            <a:ext cx="3929090" cy="421984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28794" y="1071546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А бывают часы песочные – точные! В них песчинки текут – секунды бегут! Как песчинки собрались – холмиком улеглись! В колбочке из стекла, Так и минутка истекла!</a:t>
            </a:r>
            <a:endParaRPr lang="ru-RU" sz="1800" dirty="0"/>
          </a:p>
        </p:txBody>
      </p:sp>
      <p:pic>
        <p:nvPicPr>
          <p:cNvPr id="6" name="Содержимое 5" descr="b030f073dd7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1439423" cy="128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Пословицы о часах и времени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7942262" cy="4957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Не откладывай на завтра то, что можно сделать сегодня.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Тише едешь - дальше будешь.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Поспешишь - людей насмешишь.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Лучше поздно, чем никогда.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Делу время, а потехе час.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Время не ждёт.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dirty="0">
                <a:solidFill>
                  <a:schemeClr val="accent2"/>
                </a:solidFill>
              </a:rPr>
              <a:t>Всему свое время.</a:t>
            </a:r>
          </a:p>
          <a:p>
            <a:pPr>
              <a:lnSpc>
                <a:spcPct val="80000"/>
              </a:lnSpc>
            </a:pPr>
            <a:endParaRPr lang="ru-RU" sz="2000" dirty="0">
              <a:solidFill>
                <a:schemeClr val="accent2"/>
              </a:solidFill>
            </a:endParaRPr>
          </a:p>
        </p:txBody>
      </p:sp>
      <p:pic>
        <p:nvPicPr>
          <p:cNvPr id="7170" name="Picture 2" descr="C:\Users\Наташа\Downloads\depositphotos_26420373-stock-photo-kids-on-a-big-cl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071810"/>
            <a:ext cx="3817378" cy="3459149"/>
          </a:xfrm>
          <a:prstGeom prst="rect">
            <a:avLst/>
          </a:prstGeom>
          <a:noFill/>
        </p:spPr>
      </p:pic>
      <p:pic>
        <p:nvPicPr>
          <p:cNvPr id="5" name="Содержимое 5" descr="b030f073dd7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301628"/>
            <a:ext cx="1285884" cy="1148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424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Загадка  </vt:lpstr>
      <vt:lpstr>ЧАСЫ</vt:lpstr>
      <vt:lpstr>Слайд 4</vt:lpstr>
      <vt:lpstr>Солнечные часы</vt:lpstr>
      <vt:lpstr>Слайд 6</vt:lpstr>
      <vt:lpstr>Водяные часы</vt:lpstr>
      <vt:lpstr>Песочные часы</vt:lpstr>
      <vt:lpstr>Пословицы о часах и времени</vt:lpstr>
      <vt:lpstr>Башенные часы</vt:lpstr>
      <vt:lpstr>Часы с кукушкой</vt:lpstr>
      <vt:lpstr>Напольные часы</vt:lpstr>
      <vt:lpstr>Настольные часы</vt:lpstr>
      <vt:lpstr>Наручные часы</vt:lpstr>
      <vt:lpstr>Карманные часы</vt:lpstr>
      <vt:lpstr>Часы будильник</vt:lpstr>
      <vt:lpstr>Знаменитые часы Кремлевские куранты в Москве</vt:lpstr>
      <vt:lpstr>Спасибо за внимание!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Часы бывают разные</dc:title>
  <dc:creator>86775</dc:creator>
  <cp:lastModifiedBy>Наташа</cp:lastModifiedBy>
  <cp:revision>43</cp:revision>
  <dcterms:created xsi:type="dcterms:W3CDTF">2015-03-27T18:00:22Z</dcterms:created>
  <dcterms:modified xsi:type="dcterms:W3CDTF">2023-01-22T20:27:37Z</dcterms:modified>
</cp:coreProperties>
</file>